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65" r:id="rId5"/>
    <p:sldId id="259" r:id="rId6"/>
    <p:sldId id="272" r:id="rId7"/>
    <p:sldId id="274" r:id="rId8"/>
    <p:sldId id="275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F9B45-2303-2045-B5F5-BD9CCF656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8E3251-BB84-DB43-BC55-A061AFC49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3A704-378A-0C4E-BB23-1AD53676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F886-33CA-2146-9BD6-C40022653277}" type="datetimeFigureOut">
              <a:rPr kumimoji="1" lang="zh-CN" altLang="en-US" smtClean="0"/>
              <a:t>2021/2/9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BE6FA4-46EE-7549-A8C6-C1285FA6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4B5ECA-FA56-E14F-8DFD-62F5301D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097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F27CF-66B8-2B47-9AD7-98206743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1452FA-4C8B-5941-B0D5-D736103C9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B21B3-0546-CD4E-9EB9-A15BB1CC4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F886-33CA-2146-9BD6-C40022653277}" type="datetimeFigureOut">
              <a:rPr kumimoji="1" lang="zh-CN" altLang="en-US" smtClean="0"/>
              <a:t>2021/2/9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A05B78-8DE2-F844-948B-67E65362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9213D-C02A-2D43-824A-BEB90C72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26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9DEEFF-D52F-9641-B2CA-3FB2A0D52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0D0EF5-8E21-474E-A06A-1339F71CB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69BF7-2C01-B748-85C3-FBB714B5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F886-33CA-2146-9BD6-C40022653277}" type="datetimeFigureOut">
              <a:rPr kumimoji="1" lang="zh-CN" altLang="en-US" smtClean="0"/>
              <a:t>2021/2/9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D08B9-00AC-F043-8EDA-21552626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525CC-9D5D-8143-B4A6-FBFF9C6E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244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1C8CC-1ECA-D341-80DE-C4105454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0D07E-9EF5-6947-A22C-073326BD1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8C4F9A-8665-5C4B-989E-8196554CE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F886-33CA-2146-9BD6-C40022653277}" type="datetimeFigureOut">
              <a:rPr kumimoji="1" lang="zh-CN" altLang="en-US" smtClean="0"/>
              <a:t>2021/2/9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D07F3F-1F67-0547-8D0B-DC065E57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8C26F9-AE26-F241-8F41-4E8BFE17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658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A7A7C-D127-CE43-B5DF-80E54E78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18A74A-221F-F445-8709-B51BA352A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18FB93-3309-724D-A92D-442D4C64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F886-33CA-2146-9BD6-C40022653277}" type="datetimeFigureOut">
              <a:rPr kumimoji="1" lang="zh-CN" altLang="en-US" smtClean="0"/>
              <a:t>2021/2/9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F60B91-AE0E-7742-B9B4-6AF5F43C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16E57A-CECB-D742-9823-0CA41648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395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8DBAB-747E-0048-94D8-CEFAE030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7202A0-F74F-1F4D-9BC2-58EA607A1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D384F0-9252-5948-9A05-1BAE1D55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811EA9-8F98-D147-8F91-5A36996C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F886-33CA-2146-9BD6-C40022653277}" type="datetimeFigureOut">
              <a:rPr kumimoji="1" lang="zh-CN" altLang="en-US" smtClean="0"/>
              <a:t>2021/2/9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4BC20B-1627-3A48-B07A-FA51C478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C1D1F9-9F21-7148-BBAE-3C8943B1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884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9C45E-CE2A-7F4F-A857-722212863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F5D6B3-54D2-994A-8411-7549C76BC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9D994B-ACCF-054D-8362-5FACF8D4C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77A446-534B-F744-B139-48199A736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DB3C64-E8FC-9845-964C-CFF4CA04D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0081BC-FE84-C04C-9E8D-4C9262CAE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F886-33CA-2146-9BD6-C40022653277}" type="datetimeFigureOut">
              <a:rPr kumimoji="1" lang="zh-CN" altLang="en-US" smtClean="0"/>
              <a:t>2021/2/9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B93AB9-3332-8347-8AEC-8032250E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F908A5-3B88-5446-8130-7327B357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706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82C5D-812F-1A4B-90BF-C7F67DEB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EE6AD7-3EC4-5541-B6CF-EDBB6DBA0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F886-33CA-2146-9BD6-C40022653277}" type="datetimeFigureOut">
              <a:rPr kumimoji="1" lang="zh-CN" altLang="en-US" smtClean="0"/>
              <a:t>2021/2/9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44B4CC-B4E6-5040-A8C0-C0662D8D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814C2F-DA6A-4643-B23C-78C539B12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14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AE1C1E-C188-BE46-9B58-0BF3EBEB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F886-33CA-2146-9BD6-C40022653277}" type="datetimeFigureOut">
              <a:rPr kumimoji="1" lang="zh-CN" altLang="en-US" smtClean="0"/>
              <a:t>2021/2/9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DF0A8E-363C-4640-9D93-ADEA5B43A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4A8343-2E86-5749-9DD5-4092A3D4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11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1168A-57A6-7843-9333-41472524C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2B8BF7-9999-9545-A859-C91240F2F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7489E2-B934-854F-8757-35D0E6527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CAF530-291D-0C49-896D-3DC3C7F7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F886-33CA-2146-9BD6-C40022653277}" type="datetimeFigureOut">
              <a:rPr kumimoji="1" lang="zh-CN" altLang="en-US" smtClean="0"/>
              <a:t>2021/2/9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07EE21-1B18-CF49-AC55-15FC0256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0E094E-F398-F547-AADE-D905D66F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14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A4C9F-E0F8-644E-B6AB-0E571A56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61EF8B-5311-EB4F-B2B1-80902531A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4BB073-3362-684C-9A00-AD1D90FEB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EA36CA-C25A-7740-B67D-3F384588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F886-33CA-2146-9BD6-C40022653277}" type="datetimeFigureOut">
              <a:rPr kumimoji="1" lang="zh-CN" altLang="en-US" smtClean="0"/>
              <a:t>2021/2/9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00960-0262-9C45-9BBA-96F83313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1ACD3B-BF8F-4041-8830-7A062D46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383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B382E1-E25B-5641-90CD-72F7B0CB1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FD72C2-8A21-9841-8CE4-CD3F8AEFF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7BCCC4-3CA4-FC4D-B2A5-566AE6134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2F886-33CA-2146-9BD6-C40022653277}" type="datetimeFigureOut">
              <a:rPr kumimoji="1" lang="zh-CN" altLang="en-US" smtClean="0"/>
              <a:t>2021/2/9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AEF6FA-B5BD-BC48-B6BD-1C08D7250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AE16F2-6135-B84D-BD35-9778C6BEC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30275-1548-5B49-8B23-4E12A9F6BC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031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52D469D-D11C-3C42-8F5D-3982A09FCE8F}"/>
              </a:ext>
            </a:extLst>
          </p:cNvPr>
          <p:cNvGrpSpPr/>
          <p:nvPr/>
        </p:nvGrpSpPr>
        <p:grpSpPr>
          <a:xfrm>
            <a:off x="685800" y="1678922"/>
            <a:ext cx="10620946" cy="3500156"/>
            <a:chOff x="0" y="197200"/>
            <a:chExt cx="6602669" cy="217592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03D0C60-511A-F34F-99E4-1E0E7FAFE69B}"/>
                </a:ext>
              </a:extLst>
            </p:cNvPr>
            <p:cNvSpPr/>
            <p:nvPr userDrawn="1"/>
          </p:nvSpPr>
          <p:spPr>
            <a:xfrm>
              <a:off x="2087819" y="197200"/>
              <a:ext cx="4514850" cy="2175924"/>
            </a:xfrm>
            <a:prstGeom prst="rect">
              <a:avLst/>
            </a:prstGeom>
            <a:solidFill>
              <a:srgbClr val="B92DC0"/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标题 1">
              <a:extLst>
                <a:ext uri="{FF2B5EF4-FFF2-40B4-BE49-F238E27FC236}">
                  <a16:creationId xmlns:a16="http://schemas.microsoft.com/office/drawing/2014/main" id="{D4DE78A1-ECBC-4447-8EDD-6BE622E9E4E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377439" y="513834"/>
              <a:ext cx="3813643" cy="1837170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kumimoji="1" lang="zh-CN" altLang="en-US" sz="4400" dirty="0">
                  <a:solidFill>
                    <a:schemeClr val="bg1"/>
                  </a:solidFill>
                  <a:latin typeface="Kaiti SC" panose="02010600040101010101" pitchFamily="2" charset="-122"/>
                  <a:ea typeface="Kaiti SC" panose="02010600040101010101" pitchFamily="2" charset="-122"/>
                </a:rPr>
                <a:t>解密神奇的宇宙</a:t>
              </a:r>
              <a:br>
                <a:rPr kumimoji="1" lang="en-US" altLang="zh-CN" sz="4400" dirty="0">
                  <a:solidFill>
                    <a:schemeClr val="bg1"/>
                  </a:solidFill>
                  <a:latin typeface="Kaiti SC" panose="02010600040101010101" pitchFamily="2" charset="-122"/>
                  <a:ea typeface="Kaiti SC" panose="02010600040101010101" pitchFamily="2" charset="-122"/>
                </a:rPr>
              </a:br>
              <a:r>
                <a:rPr kumimoji="1" lang="en-US" altLang="zh-CN" sz="2800" dirty="0">
                  <a:solidFill>
                    <a:schemeClr val="bg1"/>
                  </a:solidFill>
                  <a:latin typeface="Kaiti SC" panose="02010600040101010101" pitchFamily="2" charset="-122"/>
                  <a:ea typeface="Kaiti SC" panose="02010600040101010101" pitchFamily="2" charset="-122"/>
                </a:rPr>
                <a:t>Unlocking the secrets of the Universe</a:t>
              </a:r>
              <a:br>
                <a:rPr kumimoji="1" lang="en-US" altLang="zh-CN" sz="2800" dirty="0">
                  <a:solidFill>
                    <a:schemeClr val="bg1"/>
                  </a:solidFill>
                  <a:latin typeface="Kaiti SC" panose="02010600040101010101" pitchFamily="2" charset="-122"/>
                  <a:ea typeface="Kaiti SC" panose="02010600040101010101" pitchFamily="2" charset="-122"/>
                </a:rPr>
              </a:br>
              <a:endParaRPr kumimoji="1" lang="en-US" altLang="zh-CN" sz="2800" dirty="0">
                <a:solidFill>
                  <a:schemeClr val="bg1"/>
                </a:solidFill>
                <a:latin typeface="Kaiti SC" panose="02010600040101010101" pitchFamily="2" charset="-122"/>
                <a:ea typeface="Kaiti SC" panose="02010600040101010101" pitchFamily="2" charset="-122"/>
              </a:endParaRPr>
            </a:p>
          </p:txBody>
        </p:sp>
        <p:pic>
          <p:nvPicPr>
            <p:cNvPr id="7" name="图片 6" descr="图片包含 图标&#10;&#10;描述已自动生成">
              <a:extLst>
                <a:ext uri="{FF2B5EF4-FFF2-40B4-BE49-F238E27FC236}">
                  <a16:creationId xmlns:a16="http://schemas.microsoft.com/office/drawing/2014/main" id="{E04C1C33-9280-2949-97E0-C7EF6E121A9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b="5334"/>
            <a:stretch/>
          </p:blipFill>
          <p:spPr>
            <a:xfrm>
              <a:off x="0" y="197200"/>
              <a:ext cx="2172622" cy="1959740"/>
            </a:xfrm>
            <a:prstGeom prst="rect">
              <a:avLst/>
            </a:prstGeom>
            <a:solidFill>
              <a:srgbClr val="A451A4"/>
            </a:solidFill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5BEE4E2B-99A3-6445-9A12-44738BFA363F}"/>
              </a:ext>
            </a:extLst>
          </p:cNvPr>
          <p:cNvSpPr txBox="1"/>
          <p:nvPr/>
        </p:nvSpPr>
        <p:spPr>
          <a:xfrm>
            <a:off x="0" y="533446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>
                <a:latin typeface="Comic Sans MS" panose="030F0902030302020204" pitchFamily="66" charset="0"/>
              </a:rPr>
              <a:t>Session 2</a:t>
            </a:r>
            <a:endParaRPr kumimoji="1" lang="zh-CN" altLang="en-US" sz="40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162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F788953-8217-0543-B715-DE33818563F9}"/>
              </a:ext>
            </a:extLst>
          </p:cNvPr>
          <p:cNvSpPr/>
          <p:nvPr/>
        </p:nvSpPr>
        <p:spPr>
          <a:xfrm>
            <a:off x="261778" y="1437291"/>
            <a:ext cx="115260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What is a “scientific revolution”?</a:t>
            </a:r>
            <a:endParaRPr kumimoji="1" lang="zh-CN" altLang="en-US" sz="3600" dirty="0">
              <a:latin typeface="Comic Sans MS" panose="030F0902030302020204" pitchFamily="66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EDCDD6-2601-3140-B8AA-822E6071F7EC}"/>
              </a:ext>
            </a:extLst>
          </p:cNvPr>
          <p:cNvGrpSpPr/>
          <p:nvPr/>
        </p:nvGrpSpPr>
        <p:grpSpPr>
          <a:xfrm>
            <a:off x="343196" y="501375"/>
            <a:ext cx="11526038" cy="891553"/>
            <a:chOff x="240626" y="7156565"/>
            <a:chExt cx="6264675" cy="5386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ABA40-9A10-AE40-8771-07274BCACBAA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Question 4</a:t>
              </a:r>
              <a:endParaRPr kumimoji="1" lang="zh-CN" altLang="en-US" sz="28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969655-2136-A843-AB00-474AC13AD31F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2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8678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F788953-8217-0543-B715-DE33818563F9}"/>
              </a:ext>
            </a:extLst>
          </p:cNvPr>
          <p:cNvSpPr/>
          <p:nvPr/>
        </p:nvSpPr>
        <p:spPr>
          <a:xfrm>
            <a:off x="261778" y="1437291"/>
            <a:ext cx="115260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What is a “scientific revolution”?</a:t>
            </a:r>
            <a:endParaRPr kumimoji="1" lang="zh-CN" altLang="en-US" sz="3600" dirty="0">
              <a:latin typeface="Comic Sans MS" panose="030F0902030302020204" pitchFamily="66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EDCDD6-2601-3140-B8AA-822E6071F7EC}"/>
              </a:ext>
            </a:extLst>
          </p:cNvPr>
          <p:cNvGrpSpPr/>
          <p:nvPr/>
        </p:nvGrpSpPr>
        <p:grpSpPr>
          <a:xfrm>
            <a:off x="343196" y="501375"/>
            <a:ext cx="11526038" cy="891553"/>
            <a:chOff x="240626" y="7156565"/>
            <a:chExt cx="6264675" cy="5386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ABA40-9A10-AE40-8771-07274BCACBAA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Question 4</a:t>
              </a:r>
              <a:endParaRPr kumimoji="1" lang="zh-CN" altLang="en-US" sz="28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969655-2136-A843-AB00-474AC13AD31F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2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dirty="0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717174E-FE48-1C4D-9DE6-31F78BEE4AA9}"/>
              </a:ext>
            </a:extLst>
          </p:cNvPr>
          <p:cNvSpPr/>
          <p:nvPr/>
        </p:nvSpPr>
        <p:spPr>
          <a:xfrm>
            <a:off x="343196" y="3666384"/>
            <a:ext cx="92713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Comic Sans MS" panose="030F0902030302020204" pitchFamily="66" charset="0"/>
              </a:rPr>
              <a:t>When a commonly accepted theory or notion (paradigm) or a widely accepted model is proved to be wrong and overturned.</a:t>
            </a:r>
            <a:endParaRPr kumimoji="1" lang="zh-CN" altLang="en-US" sz="2400" dirty="0">
              <a:solidFill>
                <a:srgbClr val="FF0000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23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F788953-8217-0543-B715-DE33818563F9}"/>
              </a:ext>
            </a:extLst>
          </p:cNvPr>
          <p:cNvSpPr/>
          <p:nvPr/>
        </p:nvSpPr>
        <p:spPr>
          <a:xfrm>
            <a:off x="261778" y="1437291"/>
            <a:ext cx="115260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Why is it challenging to construct “space cannons” and shoot satellites directly into space?</a:t>
            </a:r>
            <a:endParaRPr kumimoji="1" lang="zh-CN" altLang="en-US" sz="3600" dirty="0">
              <a:latin typeface="Comic Sans MS" panose="030F0902030302020204" pitchFamily="66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EDCDD6-2601-3140-B8AA-822E6071F7EC}"/>
              </a:ext>
            </a:extLst>
          </p:cNvPr>
          <p:cNvGrpSpPr/>
          <p:nvPr/>
        </p:nvGrpSpPr>
        <p:grpSpPr>
          <a:xfrm>
            <a:off x="343196" y="501375"/>
            <a:ext cx="11526038" cy="891553"/>
            <a:chOff x="240626" y="7156565"/>
            <a:chExt cx="6264675" cy="5386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ABA40-9A10-AE40-8771-07274BCACBAA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Question 5</a:t>
              </a:r>
              <a:endParaRPr kumimoji="1" lang="zh-CN" altLang="en-US" sz="28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969655-2136-A843-AB00-474AC13AD31F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2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1820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F2F1C81C-8C95-D94B-8CC9-5C9952BAEAEA}"/>
              </a:ext>
            </a:extLst>
          </p:cNvPr>
          <p:cNvSpPr/>
          <p:nvPr/>
        </p:nvSpPr>
        <p:spPr>
          <a:xfrm>
            <a:off x="3834350" y="1509957"/>
            <a:ext cx="4523299" cy="1754326"/>
          </a:xfrm>
          <a:prstGeom prst="rect">
            <a:avLst/>
          </a:prstGeom>
          <a:solidFill>
            <a:srgbClr val="B92DC0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3A3AF4-556B-6842-B8FB-3675C3E34F6A}"/>
              </a:ext>
            </a:extLst>
          </p:cNvPr>
          <p:cNvSpPr txBox="1"/>
          <p:nvPr/>
        </p:nvSpPr>
        <p:spPr>
          <a:xfrm>
            <a:off x="0" y="20275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>
                <a:solidFill>
                  <a:schemeClr val="bg1"/>
                </a:solidFill>
                <a:latin typeface="Comic Sans MS" panose="030F0902030302020204" pitchFamily="66" charset="0"/>
              </a:rPr>
              <a:t>Warm-up quiz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F788953-8217-0543-B715-DE33818563F9}"/>
              </a:ext>
            </a:extLst>
          </p:cNvPr>
          <p:cNvSpPr/>
          <p:nvPr/>
        </p:nvSpPr>
        <p:spPr>
          <a:xfrm>
            <a:off x="1624437" y="3476202"/>
            <a:ext cx="920155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4000" dirty="0" err="1">
                <a:latin typeface="Comic Sans MS" panose="030F0902030302020204" pitchFamily="66" charset="0"/>
              </a:rPr>
              <a:t>Reviosion</a:t>
            </a:r>
            <a:r>
              <a:rPr kumimoji="1" lang="en-US" altLang="zh-CN" sz="4000" dirty="0">
                <a:latin typeface="Comic Sans MS" panose="030F0902030302020204" pitchFamily="66" charset="0"/>
              </a:rPr>
              <a:t>!!</a:t>
            </a:r>
          </a:p>
          <a:p>
            <a:pPr algn="ctr"/>
            <a:endParaRPr kumimoji="1" lang="en-US" altLang="zh-CN" sz="4000" dirty="0">
              <a:latin typeface="Comic Sans MS" panose="030F0902030302020204" pitchFamily="66" charset="0"/>
            </a:endParaRPr>
          </a:p>
          <a:p>
            <a:pPr algn="ctr"/>
            <a:r>
              <a:rPr kumimoji="1" lang="en-US" altLang="zh-CN" sz="4000" dirty="0">
                <a:latin typeface="Comic Sans MS" panose="030F0902030302020204" pitchFamily="66" charset="0"/>
              </a:rPr>
              <a:t>Fly me to the Moon (and back, please)</a:t>
            </a:r>
            <a:endParaRPr kumimoji="1" lang="zh-CN" altLang="en-US" sz="4000" dirty="0">
              <a:latin typeface="Comic Sans MS" panose="030F0902030302020204" pitchFamily="66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5995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F788953-8217-0543-B715-DE33818563F9}"/>
              </a:ext>
            </a:extLst>
          </p:cNvPr>
          <p:cNvSpPr/>
          <p:nvPr/>
        </p:nvSpPr>
        <p:spPr>
          <a:xfrm>
            <a:off x="3109681" y="1437291"/>
            <a:ext cx="5878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What is “escape velocity”?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EDCDD6-2601-3140-B8AA-822E6071F7EC}"/>
              </a:ext>
            </a:extLst>
          </p:cNvPr>
          <p:cNvGrpSpPr/>
          <p:nvPr/>
        </p:nvGrpSpPr>
        <p:grpSpPr>
          <a:xfrm>
            <a:off x="343196" y="501375"/>
            <a:ext cx="11526038" cy="891553"/>
            <a:chOff x="240626" y="7156565"/>
            <a:chExt cx="6264675" cy="5386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ABA40-9A10-AE40-8771-07274BCACBAA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Question 1</a:t>
              </a:r>
              <a:endParaRPr kumimoji="1" lang="zh-CN" altLang="en-US" sz="28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969655-2136-A843-AB00-474AC13AD31F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2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40648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EDCDD6-2601-3140-B8AA-822E6071F7EC}"/>
              </a:ext>
            </a:extLst>
          </p:cNvPr>
          <p:cNvGrpSpPr/>
          <p:nvPr/>
        </p:nvGrpSpPr>
        <p:grpSpPr>
          <a:xfrm>
            <a:off x="343196" y="501375"/>
            <a:ext cx="11526038" cy="891553"/>
            <a:chOff x="240626" y="7156565"/>
            <a:chExt cx="6264675" cy="5386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ABA40-9A10-AE40-8771-07274BCACBAA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Question 1</a:t>
              </a:r>
              <a:endParaRPr kumimoji="1" lang="zh-CN" altLang="en-US" sz="28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969655-2136-A843-AB00-474AC13AD31F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2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dirty="0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903BC2F9-BB9B-0947-AFFC-83F52824B597}"/>
              </a:ext>
            </a:extLst>
          </p:cNvPr>
          <p:cNvSpPr/>
          <p:nvPr/>
        </p:nvSpPr>
        <p:spPr>
          <a:xfrm>
            <a:off x="608182" y="3033850"/>
            <a:ext cx="92713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Comic Sans MS" panose="030F0902030302020204" pitchFamily="66" charset="0"/>
              </a:rPr>
              <a:t>Minimum velocity that we need to reach to fully escape the gravitational field of some body (e.g. a planet)</a:t>
            </a:r>
            <a:endParaRPr kumimoji="1" lang="zh-CN" altLang="en-US" sz="2400" dirty="0">
              <a:solidFill>
                <a:srgbClr val="FF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146C47E-CD13-144A-833F-B90A9DD00D50}"/>
              </a:ext>
            </a:extLst>
          </p:cNvPr>
          <p:cNvSpPr/>
          <p:nvPr/>
        </p:nvSpPr>
        <p:spPr>
          <a:xfrm>
            <a:off x="3109681" y="1437291"/>
            <a:ext cx="5878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What is “escape velocity”?</a:t>
            </a:r>
          </a:p>
        </p:txBody>
      </p:sp>
    </p:spTree>
    <p:extLst>
      <p:ext uri="{BB962C8B-B14F-4D97-AF65-F5344CB8AC3E}">
        <p14:creationId xmlns:p14="http://schemas.microsoft.com/office/powerpoint/2010/main" val="102929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F788953-8217-0543-B715-DE33818563F9}"/>
              </a:ext>
            </a:extLst>
          </p:cNvPr>
          <p:cNvSpPr/>
          <p:nvPr/>
        </p:nvSpPr>
        <p:spPr>
          <a:xfrm>
            <a:off x="237908" y="1437291"/>
            <a:ext cx="11622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Why is Newton’s theory of gravity called “universal”?</a:t>
            </a:r>
            <a:endParaRPr kumimoji="1" lang="zh-CN" altLang="en-US" sz="3600" dirty="0">
              <a:latin typeface="Comic Sans MS" panose="030F0902030302020204" pitchFamily="66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EDCDD6-2601-3140-B8AA-822E6071F7EC}"/>
              </a:ext>
            </a:extLst>
          </p:cNvPr>
          <p:cNvGrpSpPr/>
          <p:nvPr/>
        </p:nvGrpSpPr>
        <p:grpSpPr>
          <a:xfrm>
            <a:off x="343196" y="501375"/>
            <a:ext cx="11526038" cy="891553"/>
            <a:chOff x="240626" y="7156565"/>
            <a:chExt cx="6264675" cy="5386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ABA40-9A10-AE40-8771-07274BCACBAA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Question 2</a:t>
              </a:r>
              <a:endParaRPr kumimoji="1" lang="zh-CN" altLang="en-US" sz="28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969655-2136-A843-AB00-474AC13AD31F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2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1724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F788953-8217-0543-B715-DE33818563F9}"/>
              </a:ext>
            </a:extLst>
          </p:cNvPr>
          <p:cNvSpPr/>
          <p:nvPr/>
        </p:nvSpPr>
        <p:spPr>
          <a:xfrm>
            <a:off x="237908" y="1437291"/>
            <a:ext cx="11622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Why is Newton’s theory of gravity called “universal”?</a:t>
            </a:r>
            <a:endParaRPr kumimoji="1" lang="zh-CN" altLang="en-US" sz="3600" dirty="0">
              <a:latin typeface="Comic Sans MS" panose="030F0902030302020204" pitchFamily="66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EDCDD6-2601-3140-B8AA-822E6071F7EC}"/>
              </a:ext>
            </a:extLst>
          </p:cNvPr>
          <p:cNvGrpSpPr/>
          <p:nvPr/>
        </p:nvGrpSpPr>
        <p:grpSpPr>
          <a:xfrm>
            <a:off x="343196" y="501375"/>
            <a:ext cx="11526038" cy="891553"/>
            <a:chOff x="240626" y="7156565"/>
            <a:chExt cx="6264675" cy="5386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ABA40-9A10-AE40-8771-07274BCACBAA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Question 2</a:t>
              </a:r>
              <a:endParaRPr kumimoji="1" lang="zh-CN" altLang="en-US" sz="28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969655-2136-A843-AB00-474AC13AD31F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2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dirty="0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717174E-FE48-1C4D-9DE6-31F78BEE4AA9}"/>
              </a:ext>
            </a:extLst>
          </p:cNvPr>
          <p:cNvSpPr/>
          <p:nvPr/>
        </p:nvSpPr>
        <p:spPr>
          <a:xfrm>
            <a:off x="608182" y="3033850"/>
            <a:ext cx="92713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Comic Sans MS" panose="030F0902030302020204" pitchFamily="66" charset="0"/>
              </a:rPr>
              <a:t>It unifies gravity: everything (that has mass) in the universe obeys the same gravitational law</a:t>
            </a:r>
            <a:endParaRPr kumimoji="1" lang="zh-CN" altLang="en-US" sz="2400" dirty="0">
              <a:solidFill>
                <a:srgbClr val="FF0000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14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F788953-8217-0543-B715-DE33818563F9}"/>
              </a:ext>
            </a:extLst>
          </p:cNvPr>
          <p:cNvSpPr/>
          <p:nvPr/>
        </p:nvSpPr>
        <p:spPr>
          <a:xfrm>
            <a:off x="261778" y="1437291"/>
            <a:ext cx="115260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If energy is conserved, when you kick a ball why does it slow down and eventually stop? What happened to its kinetic energy?</a:t>
            </a:r>
            <a:endParaRPr kumimoji="1" lang="zh-CN" altLang="en-US" sz="3600" dirty="0">
              <a:latin typeface="Comic Sans MS" panose="030F0902030302020204" pitchFamily="66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EDCDD6-2601-3140-B8AA-822E6071F7EC}"/>
              </a:ext>
            </a:extLst>
          </p:cNvPr>
          <p:cNvGrpSpPr/>
          <p:nvPr/>
        </p:nvGrpSpPr>
        <p:grpSpPr>
          <a:xfrm>
            <a:off x="343196" y="501375"/>
            <a:ext cx="11526038" cy="891553"/>
            <a:chOff x="240626" y="7156565"/>
            <a:chExt cx="6264675" cy="5386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ABA40-9A10-AE40-8771-07274BCACBAA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Question 3</a:t>
              </a:r>
              <a:endParaRPr kumimoji="1" lang="zh-CN" altLang="en-US" sz="28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969655-2136-A843-AB00-474AC13AD31F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2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850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F788953-8217-0543-B715-DE33818563F9}"/>
              </a:ext>
            </a:extLst>
          </p:cNvPr>
          <p:cNvSpPr/>
          <p:nvPr/>
        </p:nvSpPr>
        <p:spPr>
          <a:xfrm>
            <a:off x="261778" y="1437291"/>
            <a:ext cx="115260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If energy is conserved, when you kick a ball why does it slow down and eventually stop? What happened to its kinetic energy?</a:t>
            </a:r>
            <a:endParaRPr kumimoji="1" lang="zh-CN" altLang="en-US" sz="3600" dirty="0">
              <a:latin typeface="Comic Sans MS" panose="030F0902030302020204" pitchFamily="66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EDCDD6-2601-3140-B8AA-822E6071F7EC}"/>
              </a:ext>
            </a:extLst>
          </p:cNvPr>
          <p:cNvGrpSpPr/>
          <p:nvPr/>
        </p:nvGrpSpPr>
        <p:grpSpPr>
          <a:xfrm>
            <a:off x="343196" y="501375"/>
            <a:ext cx="11526038" cy="891553"/>
            <a:chOff x="240626" y="7156565"/>
            <a:chExt cx="6264675" cy="5386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ABA40-9A10-AE40-8771-07274BCACBAA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Question 3</a:t>
              </a:r>
              <a:endParaRPr kumimoji="1" lang="zh-CN" altLang="en-US" sz="28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969655-2136-A843-AB00-474AC13AD31F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2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dirty="0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717174E-FE48-1C4D-9DE6-31F78BEE4AA9}"/>
              </a:ext>
            </a:extLst>
          </p:cNvPr>
          <p:cNvSpPr/>
          <p:nvPr/>
        </p:nvSpPr>
        <p:spPr>
          <a:xfrm>
            <a:off x="343196" y="3666384"/>
            <a:ext cx="92713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Comic Sans MS" panose="030F0902030302020204" pitchFamily="66" charset="0"/>
              </a:rPr>
              <a:t>No energy is lost in the bigger frame of reference: kinetic energy of the ball turned to heat energy (due to friction) and dissipated in the air / ground.</a:t>
            </a:r>
            <a:endParaRPr kumimoji="1" lang="zh-CN" altLang="en-US" sz="2400" dirty="0">
              <a:solidFill>
                <a:srgbClr val="FF0000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40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F788953-8217-0543-B715-DE33818563F9}"/>
              </a:ext>
            </a:extLst>
          </p:cNvPr>
          <p:cNvSpPr/>
          <p:nvPr/>
        </p:nvSpPr>
        <p:spPr>
          <a:xfrm>
            <a:off x="261778" y="1437291"/>
            <a:ext cx="115260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600" dirty="0">
                <a:latin typeface="Comic Sans MS" panose="030F0902030302020204" pitchFamily="66" charset="0"/>
              </a:rPr>
              <a:t>If energy is conserved, when you kick a ball why does it slow down and eventually stop? What happened to its kinetic energy?</a:t>
            </a:r>
            <a:endParaRPr kumimoji="1" lang="zh-CN" altLang="en-US" sz="3600" dirty="0">
              <a:latin typeface="Comic Sans MS" panose="030F0902030302020204" pitchFamily="66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06839E-9A5B-5C49-B769-07A33151FDB4}"/>
              </a:ext>
            </a:extLst>
          </p:cNvPr>
          <p:cNvGrpSpPr/>
          <p:nvPr/>
        </p:nvGrpSpPr>
        <p:grpSpPr>
          <a:xfrm>
            <a:off x="10388207" y="6178195"/>
            <a:ext cx="1687836" cy="449653"/>
            <a:chOff x="5262429" y="8673181"/>
            <a:chExt cx="1687836" cy="44965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CA5D7D-C891-A343-9C0B-4CB9333CBA75}"/>
                </a:ext>
              </a:extLst>
            </p:cNvPr>
            <p:cNvSpPr txBox="1"/>
            <p:nvPr/>
          </p:nvSpPr>
          <p:spPr>
            <a:xfrm>
              <a:off x="5777551" y="8922779"/>
              <a:ext cx="11727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J</a:t>
              </a:r>
              <a:r>
                <a:rPr lang="en-US" altLang="zh-CN" sz="700" b="1" dirty="0" err="1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inJin</a:t>
              </a:r>
              <a:r>
                <a:rPr lang="en-US" altLang="zh-CN" sz="700" b="1" dirty="0">
                  <a:solidFill>
                    <a:srgbClr val="B41DBB">
                      <a:alpha val="82000"/>
                    </a:srgbClr>
                  </a:solidFill>
                  <a:latin typeface="Trebuchet MS" panose="020B0603020202020204" pitchFamily="34" charset="0"/>
                  <a:ea typeface="Cambria" panose="02040503050406030204" pitchFamily="18" charset="0"/>
                  <a:cs typeface="Myanmar Text" panose="020B0502040204020203" pitchFamily="34" charset="0"/>
                </a:rPr>
                <a:t> STEM Academy</a:t>
              </a:r>
              <a:endParaRPr lang="en-US" sz="700" b="1" dirty="0">
                <a:solidFill>
                  <a:srgbClr val="B41DBB">
                    <a:alpha val="82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Myanmar Text" panose="020B0502040204020203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2425DAA-D74D-8F4D-803E-B9C566AFE68F}"/>
                </a:ext>
              </a:extLst>
            </p:cNvPr>
            <p:cNvGrpSpPr/>
            <p:nvPr/>
          </p:nvGrpSpPr>
          <p:grpSpPr>
            <a:xfrm>
              <a:off x="5262429" y="8673181"/>
              <a:ext cx="1481027" cy="227602"/>
              <a:chOff x="3653443" y="9025090"/>
              <a:chExt cx="2448413" cy="441232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9050A008-3543-F94B-AE20-38D445370A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27953" t="9638" r="46911" b="503"/>
              <a:stretch/>
            </p:blipFill>
            <p:spPr>
              <a:xfrm>
                <a:off x="4380885" y="9066227"/>
                <a:ext cx="514215" cy="38423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C9B7F50-C5FA-FD4E-AF3D-0821CA26C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r="74864"/>
              <a:stretch/>
            </p:blipFill>
            <p:spPr>
              <a:xfrm>
                <a:off x="3653443" y="9025090"/>
                <a:ext cx="514215" cy="427593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74EB8C08-8310-5246-979A-0CC57811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49437" r="25427" b="10140"/>
              <a:stretch/>
            </p:blipFill>
            <p:spPr>
              <a:xfrm>
                <a:off x="4960178" y="9038729"/>
                <a:ext cx="514216" cy="38423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9AEDB7BD-D10D-CF41-B5AB-01CAD14FF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57" b="89899" l="9981" r="95745">
                            <a14:foregroundMark x1="15822" y1="27128" x2="15822" y2="27128"/>
                            <a14:foregroundMark x1="10251" y1="23810" x2="10251" y2="23810"/>
                            <a14:foregroundMark x1="35126" y1="23521" x2="35126" y2="23521"/>
                            <a14:foregroundMark x1="59342" y1="31169" x2="59342" y2="31169"/>
                            <a14:foregroundMark x1="67853" y1="18615" x2="67853" y2="18615"/>
                            <a14:foregroundMark x1="84449" y1="43290" x2="84449" y2="43290"/>
                            <a14:foregroundMark x1="84952" y1="30447" x2="84952" y2="30447"/>
                            <a14:foregroundMark x1="91412" y1="25397" x2="91412" y2="25397"/>
                            <a14:foregroundMark x1="95745" y1="31169" x2="95745" y2="31169"/>
                            <a14:foregroundMark x1="44952" y1="33766" x2="44952" y2="33766"/>
                            <a14:backgroundMark x1="42089" y1="36075" x2="42089" y2="36075"/>
                            <a14:backgroundMark x1="64681" y1="71861" x2="64681" y2="71861"/>
                            <a14:backgroundMark x1="65416" y1="26840" x2="65416" y2="2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74864"/>
              <a:stretch/>
            </p:blipFill>
            <p:spPr>
              <a:xfrm>
                <a:off x="5587641" y="9038729"/>
                <a:ext cx="514215" cy="427593"/>
              </a:xfrm>
              <a:prstGeom prst="rect">
                <a:avLst/>
              </a:prstGeom>
            </p:spPr>
          </p:pic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7EDCDD6-2601-3140-B8AA-822E6071F7EC}"/>
              </a:ext>
            </a:extLst>
          </p:cNvPr>
          <p:cNvGrpSpPr/>
          <p:nvPr/>
        </p:nvGrpSpPr>
        <p:grpSpPr>
          <a:xfrm>
            <a:off x="343196" y="501375"/>
            <a:ext cx="11526038" cy="891553"/>
            <a:chOff x="240626" y="7156565"/>
            <a:chExt cx="6264675" cy="53862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14ABA40-9A10-AE40-8771-07274BCACBAA}"/>
                </a:ext>
              </a:extLst>
            </p:cNvPr>
            <p:cNvSpPr/>
            <p:nvPr userDrawn="1"/>
          </p:nvSpPr>
          <p:spPr>
            <a:xfrm>
              <a:off x="240630" y="7156565"/>
              <a:ext cx="6264671" cy="288000"/>
            </a:xfrm>
            <a:prstGeom prst="rect">
              <a:avLst/>
            </a:prstGeom>
            <a:solidFill>
              <a:srgbClr val="682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Question 3</a:t>
              </a:r>
              <a:endParaRPr kumimoji="1" lang="zh-CN" altLang="en-US" sz="2800" dirty="0">
                <a:solidFill>
                  <a:schemeClr val="bg1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969655-2136-A843-AB00-474AC13AD31F}"/>
                </a:ext>
              </a:extLst>
            </p:cNvPr>
            <p:cNvSpPr txBox="1"/>
            <p:nvPr userDrawn="1"/>
          </p:nvSpPr>
          <p:spPr>
            <a:xfrm>
              <a:off x="240626" y="7472061"/>
              <a:ext cx="6264671" cy="223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9123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322</Words>
  <Application>Microsoft Macintosh PowerPoint</Application>
  <PresentationFormat>宽屏</PresentationFormat>
  <Paragraphs>41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Kaiti SC</vt:lpstr>
      <vt:lpstr>Arial</vt:lpstr>
      <vt:lpstr>Comic Sans MS</vt:lpstr>
      <vt:lpstr>Trebuchet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7</cp:revision>
  <dcterms:created xsi:type="dcterms:W3CDTF">2021-02-07T05:49:45Z</dcterms:created>
  <dcterms:modified xsi:type="dcterms:W3CDTF">2021-02-09T02:54:30Z</dcterms:modified>
</cp:coreProperties>
</file>