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6" r:id="rId3"/>
    <p:sldId id="263" r:id="rId4"/>
    <p:sldId id="264" r:id="rId5"/>
    <p:sldId id="258" r:id="rId6"/>
    <p:sldId id="265" r:id="rId7"/>
    <p:sldId id="259" r:id="rId8"/>
    <p:sldId id="261" r:id="rId9"/>
    <p:sldId id="260" r:id="rId10"/>
    <p:sldId id="262" r:id="rId11"/>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BF5"/>
    <a:srgbClr val="E9DDF5"/>
    <a:srgbClr val="B92DC0"/>
    <a:srgbClr val="6825BB"/>
    <a:srgbClr val="E7DE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577"/>
    <p:restoredTop sz="96327"/>
  </p:normalViewPr>
  <p:slideViewPr>
    <p:cSldViewPr snapToGrid="0" snapToObjects="1">
      <p:cViewPr>
        <p:scale>
          <a:sx n="130" d="100"/>
          <a:sy n="130" d="100"/>
        </p:scale>
        <p:origin x="2000" y="-1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2021/2/10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3591526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2021/2/10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942723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2021/2/10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2839476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2021/2/10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2232550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2021/2/10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1205801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9C8B7CC-ACBD-5B46-BCDC-69781413121D}" type="datetimeFigureOut">
              <a:rPr kumimoji="1" lang="zh-CN" altLang="en-US" smtClean="0"/>
              <a:t>2021/2/10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1181059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72381" y="3618442"/>
            <a:ext cx="2901255" cy="532218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3471863" y="3618442"/>
            <a:ext cx="2915543" cy="532218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9C8B7CC-ACBD-5B46-BCDC-69781413121D}" type="datetimeFigureOut">
              <a:rPr kumimoji="1" lang="zh-CN" altLang="en-US" smtClean="0"/>
              <a:t>2021/2/10</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4022237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9C8B7CC-ACBD-5B46-BCDC-69781413121D}" type="datetimeFigureOut">
              <a:rPr kumimoji="1" lang="zh-CN" altLang="en-US" smtClean="0"/>
              <a:t>2021/2/10</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3112226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C8B7CC-ACBD-5B46-BCDC-69781413121D}" type="datetimeFigureOut">
              <a:rPr kumimoji="1" lang="zh-CN" altLang="en-US" smtClean="0"/>
              <a:t>2021/2/10</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3640384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9C8B7CC-ACBD-5B46-BCDC-69781413121D}" type="datetimeFigureOut">
              <a:rPr kumimoji="1" lang="zh-CN" altLang="en-US" smtClean="0"/>
              <a:t>2021/2/10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2789851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9C8B7CC-ACBD-5B46-BCDC-69781413121D}" type="datetimeFigureOut">
              <a:rPr kumimoji="1" lang="zh-CN" altLang="en-US" smtClean="0"/>
              <a:t>2021/2/10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4025123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B9C8B7CC-ACBD-5B46-BCDC-69781413121D}" type="datetimeFigureOut">
              <a:rPr kumimoji="1" lang="zh-CN" altLang="en-US" smtClean="0"/>
              <a:t>2021/2/10</a:t>
            </a:fld>
            <a:endParaRPr kumimoji="1" lang="zh-CN"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19188313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7.tiff"/></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7.tiff"/></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7.tiff"/><Relationship Id="rId5" Type="http://schemas.openxmlformats.org/officeDocument/2006/relationships/image" Target="../media/image13.jpe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8" Type="http://schemas.openxmlformats.org/officeDocument/2006/relationships/image" Target="../media/image14.jpeg"/><Relationship Id="rId3" Type="http://schemas.microsoft.com/office/2007/relationships/hdphoto" Target="../media/hdphoto1.wdp"/><Relationship Id="rId7"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7.tiff"/><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7.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C94CD6E6-3AA4-CC40-9A71-4E27F6B6C122}"/>
              </a:ext>
            </a:extLst>
          </p:cNvPr>
          <p:cNvGrpSpPr/>
          <p:nvPr/>
        </p:nvGrpSpPr>
        <p:grpSpPr>
          <a:xfrm>
            <a:off x="0" y="197200"/>
            <a:ext cx="6602669" cy="2175924"/>
            <a:chOff x="0" y="197200"/>
            <a:chExt cx="6602669" cy="2175924"/>
          </a:xfrm>
        </p:grpSpPr>
        <p:sp>
          <p:nvSpPr>
            <p:cNvPr id="5" name="矩形 4">
              <a:extLst>
                <a:ext uri="{FF2B5EF4-FFF2-40B4-BE49-F238E27FC236}">
                  <a16:creationId xmlns:a16="http://schemas.microsoft.com/office/drawing/2014/main" id="{BFFE0FAE-930E-1848-AA61-0305986C72BC}"/>
                </a:ext>
              </a:extLst>
            </p:cNvPr>
            <p:cNvSpPr/>
            <p:nvPr userDrawn="1"/>
          </p:nvSpPr>
          <p:spPr>
            <a:xfrm>
              <a:off x="2087819" y="197200"/>
              <a:ext cx="4514850" cy="2175924"/>
            </a:xfrm>
            <a:prstGeom prst="rect">
              <a:avLst/>
            </a:prstGeom>
            <a:solidFill>
              <a:srgbClr val="B92DC0"/>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标题 1">
              <a:extLst>
                <a:ext uri="{FF2B5EF4-FFF2-40B4-BE49-F238E27FC236}">
                  <a16:creationId xmlns:a16="http://schemas.microsoft.com/office/drawing/2014/main" id="{EF9DC51F-7949-7F4D-8945-009AECA9DD10}"/>
                </a:ext>
              </a:extLst>
            </p:cNvPr>
            <p:cNvSpPr txBox="1">
              <a:spLocks/>
            </p:cNvSpPr>
            <p:nvPr userDrawn="1"/>
          </p:nvSpPr>
          <p:spPr>
            <a:xfrm>
              <a:off x="2377439" y="513834"/>
              <a:ext cx="3813643" cy="1837170"/>
            </a:xfrm>
            <a:prstGeom prst="rect">
              <a:avLst/>
            </a:prstGeom>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r"/>
              <a:r>
                <a:rPr kumimoji="1" lang="zh-CN" altLang="en-US" sz="3200" dirty="0">
                  <a:solidFill>
                    <a:schemeClr val="bg1"/>
                  </a:solidFill>
                  <a:latin typeface="Kaiti SC" panose="02010600040101010101" pitchFamily="2" charset="-122"/>
                  <a:ea typeface="Kaiti SC" panose="02010600040101010101" pitchFamily="2" charset="-122"/>
                </a:rPr>
                <a:t>解密神奇的宇宙</a:t>
              </a:r>
              <a:br>
                <a:rPr kumimoji="1" lang="en-US" altLang="zh-CN" dirty="0">
                  <a:solidFill>
                    <a:schemeClr val="bg1"/>
                  </a:solidFill>
                  <a:latin typeface="Kaiti SC" panose="02010600040101010101" pitchFamily="2" charset="-122"/>
                  <a:ea typeface="Kaiti SC" panose="02010600040101010101" pitchFamily="2" charset="-122"/>
                </a:rPr>
              </a:br>
              <a:r>
                <a:rPr kumimoji="1" lang="en-US" altLang="zh-CN" sz="1800" dirty="0">
                  <a:solidFill>
                    <a:schemeClr val="bg1"/>
                  </a:solidFill>
                  <a:latin typeface="Kaiti SC" panose="02010600040101010101" pitchFamily="2" charset="-122"/>
                  <a:ea typeface="Kaiti SC" panose="02010600040101010101" pitchFamily="2" charset="-122"/>
                </a:rPr>
                <a:t>Unlocking the secrets of the Universe</a:t>
              </a:r>
              <a:br>
                <a:rPr kumimoji="1" lang="en-US" altLang="zh-CN" sz="1800" dirty="0">
                  <a:solidFill>
                    <a:schemeClr val="bg1"/>
                  </a:solidFill>
                  <a:latin typeface="Kaiti SC" panose="02010600040101010101" pitchFamily="2" charset="-122"/>
                  <a:ea typeface="Kaiti SC" panose="02010600040101010101" pitchFamily="2" charset="-122"/>
                </a:rPr>
              </a:br>
              <a:endParaRPr kumimoji="1" lang="en-US" altLang="zh-CN" sz="1800" dirty="0">
                <a:solidFill>
                  <a:schemeClr val="bg1"/>
                </a:solidFill>
                <a:latin typeface="Kaiti SC" panose="02010600040101010101" pitchFamily="2" charset="-122"/>
                <a:ea typeface="Kaiti SC" panose="02010600040101010101" pitchFamily="2" charset="-122"/>
              </a:endParaRPr>
            </a:p>
          </p:txBody>
        </p:sp>
        <p:pic>
          <p:nvPicPr>
            <p:cNvPr id="7" name="图片 6" descr="图片包含 图标&#10;&#10;描述已自动生成">
              <a:extLst>
                <a:ext uri="{FF2B5EF4-FFF2-40B4-BE49-F238E27FC236}">
                  <a16:creationId xmlns:a16="http://schemas.microsoft.com/office/drawing/2014/main" id="{D6F28847-18D3-E048-AEE5-6890912205A5}"/>
                </a:ext>
              </a:extLst>
            </p:cNvPr>
            <p:cNvPicPr>
              <a:picLocks noChangeAspect="1"/>
            </p:cNvPicPr>
            <p:nvPr userDrawn="1"/>
          </p:nvPicPr>
          <p:blipFill rotWithShape="1">
            <a:blip r:embed="rId2"/>
            <a:srcRect b="5334"/>
            <a:stretch/>
          </p:blipFill>
          <p:spPr>
            <a:xfrm>
              <a:off x="0" y="197200"/>
              <a:ext cx="2172622" cy="1959740"/>
            </a:xfrm>
            <a:prstGeom prst="rect">
              <a:avLst/>
            </a:prstGeom>
            <a:solidFill>
              <a:srgbClr val="A451A4"/>
            </a:solidFill>
          </p:spPr>
        </p:pic>
      </p:grpSp>
      <p:sp>
        <p:nvSpPr>
          <p:cNvPr id="8" name="Slide Number Placeholder 5">
            <a:extLst>
              <a:ext uri="{FF2B5EF4-FFF2-40B4-BE49-F238E27FC236}">
                <a16:creationId xmlns:a16="http://schemas.microsoft.com/office/drawing/2014/main" id="{51F7BC1C-E480-764F-8C20-94B8E65F05A3}"/>
              </a:ext>
            </a:extLst>
          </p:cNvPr>
          <p:cNvSpPr>
            <a:spLocks noGrp="1"/>
          </p:cNvSpPr>
          <p:nvPr>
            <p:ph type="sldNum" sz="quarter" idx="12"/>
          </p:nvPr>
        </p:nvSpPr>
        <p:spPr>
          <a:xfrm>
            <a:off x="471488" y="9253023"/>
            <a:ext cx="1543050" cy="527403"/>
          </a:xfrm>
        </p:spPr>
        <p:txBody>
          <a:bodyPr/>
          <a:lstStyle>
            <a:lvl1pPr algn="l">
              <a:defRPr sz="1200"/>
            </a:lvl1pPr>
          </a:lstStyle>
          <a:p>
            <a:fld id="{99BCC2B7-A947-2E40-B774-81D6CE8CEB88}" type="slidenum">
              <a:rPr kumimoji="1" lang="zh-CN" altLang="en-US" smtClean="0"/>
              <a:pPr/>
              <a:t>1</a:t>
            </a:fld>
            <a:endParaRPr kumimoji="1" lang="zh-CN" altLang="en-US"/>
          </a:p>
        </p:txBody>
      </p:sp>
      <p:grpSp>
        <p:nvGrpSpPr>
          <p:cNvPr id="9" name="组合 8">
            <a:extLst>
              <a:ext uri="{FF2B5EF4-FFF2-40B4-BE49-F238E27FC236}">
                <a16:creationId xmlns:a16="http://schemas.microsoft.com/office/drawing/2014/main" id="{7346DB97-D250-2C48-991D-D0B9EE23D4BC}"/>
              </a:ext>
            </a:extLst>
          </p:cNvPr>
          <p:cNvGrpSpPr/>
          <p:nvPr/>
        </p:nvGrpSpPr>
        <p:grpSpPr>
          <a:xfrm>
            <a:off x="240626" y="2785198"/>
            <a:ext cx="6264676" cy="2476291"/>
            <a:chOff x="240626" y="2785198"/>
            <a:chExt cx="6264676" cy="2476291"/>
          </a:xfrm>
        </p:grpSpPr>
        <p:sp>
          <p:nvSpPr>
            <p:cNvPr id="10" name="矩形 9">
              <a:extLst>
                <a:ext uri="{FF2B5EF4-FFF2-40B4-BE49-F238E27FC236}">
                  <a16:creationId xmlns:a16="http://schemas.microsoft.com/office/drawing/2014/main" id="{7D59B5B7-4982-3849-AF98-AFCF70C034F8}"/>
                </a:ext>
              </a:extLst>
            </p:cNvPr>
            <p:cNvSpPr/>
            <p:nvPr userDrawn="1"/>
          </p:nvSpPr>
          <p:spPr>
            <a:xfrm>
              <a:off x="240631" y="2785198"/>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Solving the mystery of gravity</a:t>
              </a:r>
              <a:endParaRPr kumimoji="1" lang="zh-CN" altLang="en-US" sz="1400" dirty="0">
                <a:solidFill>
                  <a:schemeClr val="bg1"/>
                </a:solidFill>
                <a:latin typeface="Comic Sans MS" panose="030F0902030302020204" pitchFamily="66" charset="0"/>
              </a:endParaRPr>
            </a:p>
          </p:txBody>
        </p:sp>
        <p:sp>
          <p:nvSpPr>
            <p:cNvPr id="11" name="文本框 10">
              <a:extLst>
                <a:ext uri="{FF2B5EF4-FFF2-40B4-BE49-F238E27FC236}">
                  <a16:creationId xmlns:a16="http://schemas.microsoft.com/office/drawing/2014/main" id="{04B18A0F-F797-B94C-82E0-55C6EE57D3F8}"/>
                </a:ext>
              </a:extLst>
            </p:cNvPr>
            <p:cNvSpPr txBox="1"/>
            <p:nvPr userDrawn="1"/>
          </p:nvSpPr>
          <p:spPr>
            <a:xfrm>
              <a:off x="240626" y="3137831"/>
              <a:ext cx="6264671" cy="2123658"/>
            </a:xfrm>
            <a:prstGeom prst="rect">
              <a:avLst/>
            </a:prstGeom>
            <a:noFill/>
          </p:spPr>
          <p:txBody>
            <a:bodyPr wrap="square" rtlCol="0">
              <a:spAutoFit/>
            </a:bodyPr>
            <a:lstStyle/>
            <a:p>
              <a:r>
                <a:rPr kumimoji="1" lang="en-US" altLang="zh-CN" sz="1200" dirty="0"/>
                <a:t>As we learned in session 1, Newton managed to unify the idea of Earth’s pull on our feet with that of planet movement and indeed interaction between any two bodies with mass – the universal law of gravity was proposed. </a:t>
              </a:r>
            </a:p>
            <a:p>
              <a:endParaRPr kumimoji="1" lang="en-US" altLang="zh-CN" sz="1200" dirty="0"/>
            </a:p>
            <a:p>
              <a:r>
                <a:rPr kumimoji="1" lang="en-US" altLang="zh-CN" sz="1200" dirty="0"/>
                <a:t>But what Newton’s theory did not explain is: </a:t>
              </a:r>
              <a:r>
                <a:rPr kumimoji="1" lang="en-US" altLang="zh-CN" sz="1200" i="1" dirty="0"/>
                <a:t>what</a:t>
              </a:r>
              <a:r>
                <a:rPr kumimoji="1" lang="en-US" altLang="zh-CN" sz="1200" dirty="0"/>
                <a:t> is gravity, where does it come from, and how do we understand it?</a:t>
              </a:r>
            </a:p>
            <a:p>
              <a:endParaRPr kumimoji="1" lang="en-US" altLang="zh-CN" sz="1200" dirty="0"/>
            </a:p>
            <a:p>
              <a:r>
                <a:rPr kumimoji="1" lang="en-US" altLang="zh-CN" sz="1200" dirty="0"/>
                <a:t>In the beginning of 20</a:t>
              </a:r>
              <a:r>
                <a:rPr kumimoji="1" lang="en-US" altLang="zh-CN" sz="1200" baseline="30000" dirty="0"/>
                <a:t>th</a:t>
              </a:r>
              <a:r>
                <a:rPr kumimoji="1" lang="en-US" altLang="zh-CN" sz="1200" dirty="0"/>
                <a:t> century, gravity was understood as a “mysterious force acting at a distance” – scientists had no idea where it comes from. Even worse, certain astronomical observations could not be explained using Newton’s laws. This is when Einstein had his second breakthrough, concerning this time </a:t>
              </a:r>
              <a:r>
                <a:rPr kumimoji="1" lang="en-US" altLang="zh-CN" sz="1200" i="1" dirty="0"/>
                <a:t>non-inertial</a:t>
              </a:r>
              <a:r>
                <a:rPr kumimoji="1" lang="en-US" altLang="zh-CN" sz="1200" dirty="0"/>
                <a:t> reference frames: accelerating systems.</a:t>
              </a:r>
            </a:p>
          </p:txBody>
        </p:sp>
      </p:grpSp>
      <p:grpSp>
        <p:nvGrpSpPr>
          <p:cNvPr id="18" name="组合 17">
            <a:extLst>
              <a:ext uri="{FF2B5EF4-FFF2-40B4-BE49-F238E27FC236}">
                <a16:creationId xmlns:a16="http://schemas.microsoft.com/office/drawing/2014/main" id="{5665BB8B-8A2C-8C47-AB8C-3D36741F1C03}"/>
              </a:ext>
            </a:extLst>
          </p:cNvPr>
          <p:cNvGrpSpPr/>
          <p:nvPr/>
        </p:nvGrpSpPr>
        <p:grpSpPr>
          <a:xfrm>
            <a:off x="296664" y="5431756"/>
            <a:ext cx="6264671" cy="603496"/>
            <a:chOff x="240626" y="5109381"/>
            <a:chExt cx="6264676" cy="603496"/>
          </a:xfrm>
        </p:grpSpPr>
        <p:sp>
          <p:nvSpPr>
            <p:cNvPr id="12" name="矩形 11">
              <a:extLst>
                <a:ext uri="{FF2B5EF4-FFF2-40B4-BE49-F238E27FC236}">
                  <a16:creationId xmlns:a16="http://schemas.microsoft.com/office/drawing/2014/main" id="{CE267DB4-6932-A140-A877-3DE0B9B30189}"/>
                </a:ext>
              </a:extLst>
            </p:cNvPr>
            <p:cNvSpPr/>
            <p:nvPr/>
          </p:nvSpPr>
          <p:spPr>
            <a:xfrm>
              <a:off x="240631" y="5109381"/>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Session objectives</a:t>
              </a:r>
              <a:endParaRPr kumimoji="1" lang="zh-CN" altLang="en-US" sz="1400" dirty="0">
                <a:solidFill>
                  <a:schemeClr val="bg1"/>
                </a:solidFill>
                <a:latin typeface="Comic Sans MS" panose="030F0902030302020204" pitchFamily="66" charset="0"/>
              </a:endParaRPr>
            </a:p>
          </p:txBody>
        </p:sp>
        <p:sp>
          <p:nvSpPr>
            <p:cNvPr id="13" name="文本框 12">
              <a:extLst>
                <a:ext uri="{FF2B5EF4-FFF2-40B4-BE49-F238E27FC236}">
                  <a16:creationId xmlns:a16="http://schemas.microsoft.com/office/drawing/2014/main" id="{7F101733-CF5D-694A-9D2C-C9C175E8CC47}"/>
                </a:ext>
              </a:extLst>
            </p:cNvPr>
            <p:cNvSpPr txBox="1"/>
            <p:nvPr/>
          </p:nvSpPr>
          <p:spPr>
            <a:xfrm>
              <a:off x="240626" y="5435878"/>
              <a:ext cx="6264671" cy="276999"/>
            </a:xfrm>
            <a:prstGeom prst="rect">
              <a:avLst/>
            </a:prstGeom>
            <a:noFill/>
          </p:spPr>
          <p:txBody>
            <a:bodyPr wrap="square" rtlCol="0">
              <a:spAutoFit/>
            </a:bodyPr>
            <a:lstStyle/>
            <a:p>
              <a:pPr marL="171450" indent="-171450">
                <a:spcBef>
                  <a:spcPts val="600"/>
                </a:spcBef>
                <a:buFont typeface="Arial" panose="020B0604020202020204" pitchFamily="34" charset="0"/>
                <a:buChar char="•"/>
              </a:pPr>
              <a:r>
                <a:rPr kumimoji="1" lang="en-US" altLang="zh-CN" sz="1200" dirty="0"/>
                <a:t>Appreciate the equivalence </a:t>
              </a:r>
              <a:r>
                <a:rPr kumimoji="1" lang="en-US" altLang="zh-CN" sz="1200"/>
                <a:t>between acceleration and </a:t>
              </a:r>
              <a:endParaRPr kumimoji="1" lang="en-US" altLang="zh-CN" sz="1200" dirty="0"/>
            </a:p>
          </p:txBody>
        </p:sp>
      </p:grpSp>
      <p:grpSp>
        <p:nvGrpSpPr>
          <p:cNvPr id="14" name="组合 13">
            <a:extLst>
              <a:ext uri="{FF2B5EF4-FFF2-40B4-BE49-F238E27FC236}">
                <a16:creationId xmlns:a16="http://schemas.microsoft.com/office/drawing/2014/main" id="{CE33AA89-E33F-FC4B-87B5-450707BA315A}"/>
              </a:ext>
            </a:extLst>
          </p:cNvPr>
          <p:cNvGrpSpPr/>
          <p:nvPr/>
        </p:nvGrpSpPr>
        <p:grpSpPr>
          <a:xfrm>
            <a:off x="240626" y="7156565"/>
            <a:ext cx="6264665" cy="777161"/>
            <a:chOff x="240626" y="7156565"/>
            <a:chExt cx="6264675" cy="777161"/>
          </a:xfrm>
        </p:grpSpPr>
        <p:sp>
          <p:nvSpPr>
            <p:cNvPr id="15" name="矩形 14">
              <a:extLst>
                <a:ext uri="{FF2B5EF4-FFF2-40B4-BE49-F238E27FC236}">
                  <a16:creationId xmlns:a16="http://schemas.microsoft.com/office/drawing/2014/main" id="{B2051046-F577-784B-818E-051DB351144C}"/>
                </a:ext>
              </a:extLst>
            </p:cNvPr>
            <p:cNvSpPr/>
            <p:nvPr userDrawn="1"/>
          </p:nvSpPr>
          <p:spPr>
            <a:xfrm>
              <a:off x="240630" y="7156565"/>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Key terms</a:t>
              </a:r>
              <a:endParaRPr kumimoji="1" lang="zh-CN" altLang="en-US" sz="1400" dirty="0">
                <a:solidFill>
                  <a:schemeClr val="bg1"/>
                </a:solidFill>
                <a:latin typeface="Comic Sans MS" panose="030F0902030302020204" pitchFamily="66" charset="0"/>
              </a:endParaRPr>
            </a:p>
          </p:txBody>
        </p:sp>
        <p:sp>
          <p:nvSpPr>
            <p:cNvPr id="16" name="文本框 15">
              <a:extLst>
                <a:ext uri="{FF2B5EF4-FFF2-40B4-BE49-F238E27FC236}">
                  <a16:creationId xmlns:a16="http://schemas.microsoft.com/office/drawing/2014/main" id="{8BDB2C3E-56A1-A04B-977B-273A12AF76A2}"/>
                </a:ext>
              </a:extLst>
            </p:cNvPr>
            <p:cNvSpPr txBox="1"/>
            <p:nvPr userDrawn="1"/>
          </p:nvSpPr>
          <p:spPr>
            <a:xfrm>
              <a:off x="240626" y="7472061"/>
              <a:ext cx="6264671" cy="461665"/>
            </a:xfrm>
            <a:prstGeom prst="rect">
              <a:avLst/>
            </a:prstGeom>
            <a:noFill/>
          </p:spPr>
          <p:txBody>
            <a:bodyPr wrap="square" rtlCol="0">
              <a:spAutoFit/>
            </a:bodyPr>
            <a:lstStyle/>
            <a:p>
              <a:endParaRPr kumimoji="1" lang="en-US" altLang="zh-CN" sz="1200" dirty="0"/>
            </a:p>
            <a:p>
              <a:endParaRPr kumimoji="1" lang="zh-CN" altLang="en-US" sz="1200" dirty="0"/>
            </a:p>
          </p:txBody>
        </p:sp>
      </p:grpSp>
      <p:sp>
        <p:nvSpPr>
          <p:cNvPr id="17" name="圆角矩形 16">
            <a:extLst>
              <a:ext uri="{FF2B5EF4-FFF2-40B4-BE49-F238E27FC236}">
                <a16:creationId xmlns:a16="http://schemas.microsoft.com/office/drawing/2014/main" id="{28D82D00-0728-D646-8665-FA7C6BBA84BC}"/>
              </a:ext>
            </a:extLst>
          </p:cNvPr>
          <p:cNvSpPr/>
          <p:nvPr/>
        </p:nvSpPr>
        <p:spPr>
          <a:xfrm>
            <a:off x="240626" y="2248037"/>
            <a:ext cx="6156250" cy="44606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zh-CN" sz="1600" dirty="0">
                <a:solidFill>
                  <a:schemeClr val="tx1"/>
                </a:solidFill>
              </a:rPr>
              <a:t>Session 2.2: from Einstein to Hawking</a:t>
            </a:r>
            <a:endParaRPr kumimoji="1" lang="zh-CN" altLang="en-US" sz="1600" dirty="0">
              <a:solidFill>
                <a:schemeClr val="tx1"/>
              </a:solidFill>
            </a:endParaRPr>
          </a:p>
        </p:txBody>
      </p:sp>
      <p:pic>
        <p:nvPicPr>
          <p:cNvPr id="1026" name="Picture 2" descr="“isaac newton”的图片搜索结果">
            <a:extLst>
              <a:ext uri="{FF2B5EF4-FFF2-40B4-BE49-F238E27FC236}">
                <a16:creationId xmlns:a16="http://schemas.microsoft.com/office/drawing/2014/main" id="{F07933D6-E62C-AB49-ABAF-771C300A0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2197" y="3137831"/>
            <a:ext cx="1701134" cy="17011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pace rocket”的图片搜索结果">
            <a:extLst>
              <a:ext uri="{FF2B5EF4-FFF2-40B4-BE49-F238E27FC236}">
                <a16:creationId xmlns:a16="http://schemas.microsoft.com/office/drawing/2014/main" id="{1CCA86A8-501B-7048-A777-DF308FB3BA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9921" y="2112953"/>
            <a:ext cx="1701134" cy="170113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oon”的图片搜索结果">
            <a:extLst>
              <a:ext uri="{FF2B5EF4-FFF2-40B4-BE49-F238E27FC236}">
                <a16:creationId xmlns:a16="http://schemas.microsoft.com/office/drawing/2014/main" id="{4E07AB76-8E91-CA4A-8EFA-807D05C6FC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6230" y="4685066"/>
            <a:ext cx="1901954" cy="1424630"/>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组合 22">
            <a:extLst>
              <a:ext uri="{FF2B5EF4-FFF2-40B4-BE49-F238E27FC236}">
                <a16:creationId xmlns:a16="http://schemas.microsoft.com/office/drawing/2014/main" id="{D18985DD-098C-7A4D-9C9F-F1C5A27BC4E9}"/>
              </a:ext>
            </a:extLst>
          </p:cNvPr>
          <p:cNvGrpSpPr/>
          <p:nvPr/>
        </p:nvGrpSpPr>
        <p:grpSpPr>
          <a:xfrm>
            <a:off x="9737036" y="2812828"/>
            <a:ext cx="3076295" cy="811242"/>
            <a:chOff x="240631" y="5109381"/>
            <a:chExt cx="6264671" cy="811242"/>
          </a:xfrm>
        </p:grpSpPr>
        <p:sp>
          <p:nvSpPr>
            <p:cNvPr id="24" name="矩形 23">
              <a:extLst>
                <a:ext uri="{FF2B5EF4-FFF2-40B4-BE49-F238E27FC236}">
                  <a16:creationId xmlns:a16="http://schemas.microsoft.com/office/drawing/2014/main" id="{90ACC75E-55AB-464D-AC7E-2C81224ADE7D}"/>
                </a:ext>
              </a:extLst>
            </p:cNvPr>
            <p:cNvSpPr/>
            <p:nvPr/>
          </p:nvSpPr>
          <p:spPr>
            <a:xfrm>
              <a:off x="240631" y="5109381"/>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Today’s VIP guest list</a:t>
              </a:r>
              <a:endParaRPr kumimoji="1" lang="zh-CN" altLang="en-US" sz="1400" dirty="0">
                <a:solidFill>
                  <a:schemeClr val="bg1"/>
                </a:solidFill>
                <a:latin typeface="Comic Sans MS" panose="030F0902030302020204" pitchFamily="66" charset="0"/>
              </a:endParaRPr>
            </a:p>
          </p:txBody>
        </p:sp>
        <p:sp>
          <p:nvSpPr>
            <p:cNvPr id="25" name="文本框 24">
              <a:extLst>
                <a:ext uri="{FF2B5EF4-FFF2-40B4-BE49-F238E27FC236}">
                  <a16:creationId xmlns:a16="http://schemas.microsoft.com/office/drawing/2014/main" id="{507B912F-8625-D84E-92A7-CE3E1CC92CF3}"/>
                </a:ext>
              </a:extLst>
            </p:cNvPr>
            <p:cNvSpPr txBox="1"/>
            <p:nvPr/>
          </p:nvSpPr>
          <p:spPr>
            <a:xfrm>
              <a:off x="3152175" y="5458958"/>
              <a:ext cx="3353127" cy="461665"/>
            </a:xfrm>
            <a:prstGeom prst="rect">
              <a:avLst/>
            </a:prstGeom>
            <a:noFill/>
          </p:spPr>
          <p:txBody>
            <a:bodyPr wrap="square" rtlCol="0">
              <a:spAutoFit/>
            </a:bodyPr>
            <a:lstStyle/>
            <a:p>
              <a:r>
                <a:rPr kumimoji="1" lang="en-US" altLang="zh-CN" sz="1200" dirty="0"/>
                <a:t>Isaac Newton</a:t>
              </a:r>
            </a:p>
            <a:p>
              <a:endParaRPr kumimoji="1" lang="zh-CN" altLang="en-US" sz="1200" b="1" dirty="0"/>
            </a:p>
          </p:txBody>
        </p:sp>
      </p:grpSp>
      <p:pic>
        <p:nvPicPr>
          <p:cNvPr id="1032" name="Picture 8" descr="“copernicus”的图片搜索结果">
            <a:extLst>
              <a:ext uri="{FF2B5EF4-FFF2-40B4-BE49-F238E27FC236}">
                <a16:creationId xmlns:a16="http://schemas.microsoft.com/office/drawing/2014/main" id="{41AB4804-2AA4-2A4E-80DD-F7C28D9769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37430" y="5098273"/>
            <a:ext cx="1167481" cy="1141766"/>
          </a:xfrm>
          <a:prstGeom prst="rect">
            <a:avLst/>
          </a:prstGeom>
          <a:noFill/>
          <a:extLst>
            <a:ext uri="{909E8E84-426E-40DD-AFC4-6F175D3DCCD1}">
              <a14:hiddenFill xmlns:a14="http://schemas.microsoft.com/office/drawing/2010/main">
                <a:solidFill>
                  <a:srgbClr val="FFFFFF"/>
                </a:solidFill>
              </a14:hiddenFill>
            </a:ext>
          </a:extLst>
        </p:spPr>
      </p:pic>
      <p:sp>
        <p:nvSpPr>
          <p:cNvPr id="19" name="矩形 18">
            <a:extLst>
              <a:ext uri="{FF2B5EF4-FFF2-40B4-BE49-F238E27FC236}">
                <a16:creationId xmlns:a16="http://schemas.microsoft.com/office/drawing/2014/main" id="{E0500DE1-275A-544D-A7E2-81D6E66CFDD7}"/>
              </a:ext>
            </a:extLst>
          </p:cNvPr>
          <p:cNvSpPr/>
          <p:nvPr/>
        </p:nvSpPr>
        <p:spPr>
          <a:xfrm>
            <a:off x="104369" y="7388790"/>
            <a:ext cx="2277287" cy="865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rgbClr val="B92DC0"/>
                </a:solidFill>
              </a:rPr>
              <a:t>Special Relativity</a:t>
            </a:r>
          </a:p>
          <a:p>
            <a:pPr algn="ctr"/>
            <a:r>
              <a:rPr kumimoji="1" lang="zh-CN" altLang="en-US" sz="1400" dirty="0">
                <a:solidFill>
                  <a:srgbClr val="B92DC0"/>
                </a:solidFill>
              </a:rPr>
              <a:t>狭义相对论</a:t>
            </a:r>
            <a:endParaRPr kumimoji="1" lang="en-US" altLang="zh-CN" sz="1400" dirty="0">
              <a:solidFill>
                <a:srgbClr val="B92DC0"/>
              </a:solidFill>
            </a:endParaRPr>
          </a:p>
        </p:txBody>
      </p:sp>
      <p:sp>
        <p:nvSpPr>
          <p:cNvPr id="30" name="矩形 29">
            <a:extLst>
              <a:ext uri="{FF2B5EF4-FFF2-40B4-BE49-F238E27FC236}">
                <a16:creationId xmlns:a16="http://schemas.microsoft.com/office/drawing/2014/main" id="{A51076DA-D7C8-5E4F-AABA-C21954B36303}"/>
              </a:ext>
            </a:extLst>
          </p:cNvPr>
          <p:cNvSpPr/>
          <p:nvPr/>
        </p:nvSpPr>
        <p:spPr>
          <a:xfrm>
            <a:off x="3236180" y="7253104"/>
            <a:ext cx="2096160" cy="9972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rgbClr val="B92DC0"/>
                </a:solidFill>
              </a:rPr>
              <a:t>time dilation</a:t>
            </a:r>
          </a:p>
          <a:p>
            <a:pPr algn="ctr"/>
            <a:r>
              <a:rPr kumimoji="1" lang="zh-CN" altLang="en-US" sz="1400" dirty="0">
                <a:solidFill>
                  <a:srgbClr val="B92DC0"/>
                </a:solidFill>
              </a:rPr>
              <a:t>时间变慢</a:t>
            </a:r>
            <a:endParaRPr kumimoji="1" lang="en-US" altLang="zh-CN" sz="1400" dirty="0">
              <a:solidFill>
                <a:srgbClr val="B92DC0"/>
              </a:solidFill>
            </a:endParaRPr>
          </a:p>
        </p:txBody>
      </p:sp>
      <p:sp>
        <p:nvSpPr>
          <p:cNvPr id="31" name="矩形 30">
            <a:extLst>
              <a:ext uri="{FF2B5EF4-FFF2-40B4-BE49-F238E27FC236}">
                <a16:creationId xmlns:a16="http://schemas.microsoft.com/office/drawing/2014/main" id="{AE8B05BD-EDA3-0E44-80A9-1AB8C230FD30}"/>
              </a:ext>
            </a:extLst>
          </p:cNvPr>
          <p:cNvSpPr/>
          <p:nvPr/>
        </p:nvSpPr>
        <p:spPr>
          <a:xfrm>
            <a:off x="1791694" y="7878824"/>
            <a:ext cx="2144332" cy="7507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rgbClr val="B92DC0"/>
                </a:solidFill>
              </a:rPr>
              <a:t>inertial frame of reference</a:t>
            </a:r>
          </a:p>
          <a:p>
            <a:pPr algn="ctr"/>
            <a:r>
              <a:rPr kumimoji="1" lang="zh-CN" altLang="en-US" sz="1400" dirty="0">
                <a:solidFill>
                  <a:srgbClr val="B92DC0"/>
                </a:solidFill>
              </a:rPr>
              <a:t>不变惯性参考坐标系</a:t>
            </a:r>
            <a:endParaRPr kumimoji="1" lang="en-US" altLang="zh-CN" sz="1400" dirty="0">
              <a:solidFill>
                <a:srgbClr val="B92DC0"/>
              </a:solidFill>
            </a:endParaRPr>
          </a:p>
        </p:txBody>
      </p:sp>
      <p:sp>
        <p:nvSpPr>
          <p:cNvPr id="32" name="矩形 31">
            <a:extLst>
              <a:ext uri="{FF2B5EF4-FFF2-40B4-BE49-F238E27FC236}">
                <a16:creationId xmlns:a16="http://schemas.microsoft.com/office/drawing/2014/main" id="{39B98091-E3E6-174C-A3DA-E7F7D7531BC3}"/>
              </a:ext>
            </a:extLst>
          </p:cNvPr>
          <p:cNvSpPr/>
          <p:nvPr/>
        </p:nvSpPr>
        <p:spPr>
          <a:xfrm>
            <a:off x="4588988" y="7576828"/>
            <a:ext cx="2096160" cy="9972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rgbClr val="B92DC0"/>
                </a:solidFill>
              </a:rPr>
              <a:t>speed of light</a:t>
            </a:r>
          </a:p>
          <a:p>
            <a:pPr algn="ctr"/>
            <a:r>
              <a:rPr kumimoji="1" lang="zh-CN" altLang="en-US" sz="1400" dirty="0">
                <a:solidFill>
                  <a:srgbClr val="B92DC0"/>
                </a:solidFill>
              </a:rPr>
              <a:t>光速</a:t>
            </a:r>
            <a:endParaRPr kumimoji="1" lang="en-US" altLang="zh-CN" sz="1400" dirty="0">
              <a:solidFill>
                <a:srgbClr val="B92DC0"/>
              </a:solidFill>
            </a:endParaRPr>
          </a:p>
        </p:txBody>
      </p:sp>
      <p:sp>
        <p:nvSpPr>
          <p:cNvPr id="33" name="矩形 32">
            <a:extLst>
              <a:ext uri="{FF2B5EF4-FFF2-40B4-BE49-F238E27FC236}">
                <a16:creationId xmlns:a16="http://schemas.microsoft.com/office/drawing/2014/main" id="{5CEBD0D0-57B5-464D-B016-06B75D0D5E8D}"/>
              </a:ext>
            </a:extLst>
          </p:cNvPr>
          <p:cNvSpPr/>
          <p:nvPr/>
        </p:nvSpPr>
        <p:spPr>
          <a:xfrm>
            <a:off x="4115887" y="8502300"/>
            <a:ext cx="1942770" cy="7507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rgbClr val="B92DC0"/>
                </a:solidFill>
              </a:rPr>
              <a:t>Relativistic mass</a:t>
            </a:r>
          </a:p>
          <a:p>
            <a:pPr algn="ctr"/>
            <a:r>
              <a:rPr kumimoji="1" lang="zh-CN" altLang="en-US" sz="1400" dirty="0">
                <a:solidFill>
                  <a:srgbClr val="B92DC0"/>
                </a:solidFill>
              </a:rPr>
              <a:t>相对论性质量</a:t>
            </a:r>
            <a:endParaRPr kumimoji="1" lang="en-US" altLang="zh-CN" sz="1400" dirty="0">
              <a:solidFill>
                <a:srgbClr val="B92DC0"/>
              </a:solidFill>
            </a:endParaRPr>
          </a:p>
        </p:txBody>
      </p:sp>
      <p:sp>
        <p:nvSpPr>
          <p:cNvPr id="34" name="矩形 33">
            <a:extLst>
              <a:ext uri="{FF2B5EF4-FFF2-40B4-BE49-F238E27FC236}">
                <a16:creationId xmlns:a16="http://schemas.microsoft.com/office/drawing/2014/main" id="{09C2AD80-3812-C34D-9F9D-0394D8BDF1C9}"/>
              </a:ext>
            </a:extLst>
          </p:cNvPr>
          <p:cNvSpPr/>
          <p:nvPr/>
        </p:nvSpPr>
        <p:spPr>
          <a:xfrm>
            <a:off x="1011021" y="8601406"/>
            <a:ext cx="1942770" cy="7507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rgbClr val="B92DC0"/>
                </a:solidFill>
              </a:rPr>
              <a:t>Length contraction</a:t>
            </a:r>
          </a:p>
          <a:p>
            <a:pPr algn="ctr"/>
            <a:r>
              <a:rPr kumimoji="1" lang="zh-CN" altLang="en-US" sz="1400" dirty="0">
                <a:solidFill>
                  <a:srgbClr val="B92DC0"/>
                </a:solidFill>
              </a:rPr>
              <a:t>长度变短</a:t>
            </a:r>
            <a:endParaRPr kumimoji="1" lang="en-US" altLang="zh-CN" sz="1400" dirty="0">
              <a:solidFill>
                <a:srgbClr val="B92DC0"/>
              </a:solidFill>
            </a:endParaRPr>
          </a:p>
        </p:txBody>
      </p:sp>
    </p:spTree>
    <p:extLst>
      <p:ext uri="{BB962C8B-B14F-4D97-AF65-F5344CB8AC3E}">
        <p14:creationId xmlns:p14="http://schemas.microsoft.com/office/powerpoint/2010/main" val="4250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DF7979CE-3D15-044E-B403-17FDEE83D3A6}"/>
              </a:ext>
            </a:extLst>
          </p:cNvPr>
          <p:cNvGrpSpPr/>
          <p:nvPr/>
        </p:nvGrpSpPr>
        <p:grpSpPr>
          <a:xfrm>
            <a:off x="5170164" y="9378595"/>
            <a:ext cx="1687836" cy="449653"/>
            <a:chOff x="5262429" y="8673181"/>
            <a:chExt cx="1687836" cy="449653"/>
          </a:xfrm>
        </p:grpSpPr>
        <p:sp>
          <p:nvSpPr>
            <p:cNvPr id="6" name="文本框 5">
              <a:extLst>
                <a:ext uri="{FF2B5EF4-FFF2-40B4-BE49-F238E27FC236}">
                  <a16:creationId xmlns:a16="http://schemas.microsoft.com/office/drawing/2014/main" id="{D7F6E5E4-E6FF-6349-91C5-E406BD7D41E1}"/>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7" name="组合 6">
              <a:extLst>
                <a:ext uri="{FF2B5EF4-FFF2-40B4-BE49-F238E27FC236}">
                  <a16:creationId xmlns:a16="http://schemas.microsoft.com/office/drawing/2014/main" id="{FF1CE5D7-00EE-AE41-97B3-C5A22D4B9448}"/>
                </a:ext>
              </a:extLst>
            </p:cNvPr>
            <p:cNvGrpSpPr/>
            <p:nvPr/>
          </p:nvGrpSpPr>
          <p:grpSpPr>
            <a:xfrm>
              <a:off x="5262429" y="8673181"/>
              <a:ext cx="1481027" cy="227602"/>
              <a:chOff x="3653443" y="9025090"/>
              <a:chExt cx="2448413" cy="441232"/>
            </a:xfrm>
          </p:grpSpPr>
          <p:pic>
            <p:nvPicPr>
              <p:cNvPr id="8" name="图片 7">
                <a:extLst>
                  <a:ext uri="{FF2B5EF4-FFF2-40B4-BE49-F238E27FC236}">
                    <a16:creationId xmlns:a16="http://schemas.microsoft.com/office/drawing/2014/main" id="{ADA62671-5F6A-DB44-B18F-F7A8B6430B54}"/>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9" name="图片 8">
                <a:extLst>
                  <a:ext uri="{FF2B5EF4-FFF2-40B4-BE49-F238E27FC236}">
                    <a16:creationId xmlns:a16="http://schemas.microsoft.com/office/drawing/2014/main" id="{CFAB5AF5-AA3F-8A46-97FD-3FF3C641720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10" name="图片 9">
                <a:extLst>
                  <a:ext uri="{FF2B5EF4-FFF2-40B4-BE49-F238E27FC236}">
                    <a16:creationId xmlns:a16="http://schemas.microsoft.com/office/drawing/2014/main" id="{047847FC-93F0-784E-8C01-96998C3EE05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11" name="图片 10">
                <a:extLst>
                  <a:ext uri="{FF2B5EF4-FFF2-40B4-BE49-F238E27FC236}">
                    <a16:creationId xmlns:a16="http://schemas.microsoft.com/office/drawing/2014/main" id="{5EB4273C-B941-774F-874C-E23D045652F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sp>
        <p:nvSpPr>
          <p:cNvPr id="12" name="标题 1">
            <a:extLst>
              <a:ext uri="{FF2B5EF4-FFF2-40B4-BE49-F238E27FC236}">
                <a16:creationId xmlns:a16="http://schemas.microsoft.com/office/drawing/2014/main" id="{FC85E6D8-9952-2F46-A034-F38976AB8C4A}"/>
              </a:ext>
            </a:extLst>
          </p:cNvPr>
          <p:cNvSpPr txBox="1">
            <a:spLocks/>
          </p:cNvSpPr>
          <p:nvPr/>
        </p:nvSpPr>
        <p:spPr>
          <a:xfrm>
            <a:off x="0" y="96373"/>
            <a:ext cx="4119928" cy="38488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kumimoji="1" lang="zh-CN" altLang="en-US" sz="1800" dirty="0">
                <a:solidFill>
                  <a:srgbClr val="6526C2"/>
                </a:solidFill>
                <a:latin typeface="Kaiti SC" panose="02010600040101010101" pitchFamily="2" charset="-122"/>
                <a:ea typeface="Kaiti SC" panose="02010600040101010101" pitchFamily="2" charset="-122"/>
              </a:rPr>
              <a:t>解密神奇的宇宙</a:t>
            </a:r>
            <a:r>
              <a:rPr kumimoji="1" lang="en-US" altLang="zh-CN" sz="1800" dirty="0">
                <a:solidFill>
                  <a:srgbClr val="6526C2"/>
                </a:solidFill>
                <a:latin typeface="Kaiti SC" panose="02010600040101010101" pitchFamily="2" charset="-122"/>
                <a:ea typeface="Kaiti SC" panose="02010600040101010101" pitchFamily="2" charset="-122"/>
              </a:rPr>
              <a:t> </a:t>
            </a:r>
            <a:r>
              <a:rPr kumimoji="1" lang="en-US" altLang="zh-CN" sz="1100" dirty="0">
                <a:solidFill>
                  <a:srgbClr val="A451A4"/>
                </a:solidFill>
                <a:latin typeface="Kaiti SC" panose="02010600040101010101" pitchFamily="2" charset="-122"/>
                <a:ea typeface="Kaiti SC" panose="02010600040101010101" pitchFamily="2" charset="-122"/>
              </a:rPr>
              <a:t>Unlocking the Secrets of the Universe</a:t>
            </a:r>
            <a:endParaRPr kumimoji="1" lang="zh-CN" altLang="en-US" sz="2800" dirty="0">
              <a:solidFill>
                <a:srgbClr val="A451A4"/>
              </a:solidFill>
              <a:latin typeface="Kaiti SC" panose="02010600040101010101" pitchFamily="2" charset="-122"/>
              <a:ea typeface="Kaiti SC" panose="02010600040101010101" pitchFamily="2" charset="-122"/>
            </a:endParaRPr>
          </a:p>
        </p:txBody>
      </p:sp>
      <p:cxnSp>
        <p:nvCxnSpPr>
          <p:cNvPr id="13" name="直线连接符 12">
            <a:extLst>
              <a:ext uri="{FF2B5EF4-FFF2-40B4-BE49-F238E27FC236}">
                <a16:creationId xmlns:a16="http://schemas.microsoft.com/office/drawing/2014/main" id="{B6DC9DFC-7826-AA46-A314-F09415727DF7}"/>
              </a:ext>
            </a:extLst>
          </p:cNvPr>
          <p:cNvCxnSpPr>
            <a:cxnSpLocks/>
          </p:cNvCxnSpPr>
          <p:nvPr/>
        </p:nvCxnSpPr>
        <p:spPr>
          <a:xfrm flipV="1">
            <a:off x="240632" y="481259"/>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16" name="Slide Number Placeholder 5">
            <a:extLst>
              <a:ext uri="{FF2B5EF4-FFF2-40B4-BE49-F238E27FC236}">
                <a16:creationId xmlns:a16="http://schemas.microsoft.com/office/drawing/2014/main" id="{DEEAC749-D76C-EC47-AB22-A6E4FDD0A7B3}"/>
              </a:ext>
            </a:extLst>
          </p:cNvPr>
          <p:cNvSpPr>
            <a:spLocks noGrp="1"/>
          </p:cNvSpPr>
          <p:nvPr>
            <p:ph type="sldNum" sz="quarter" idx="12"/>
          </p:nvPr>
        </p:nvSpPr>
        <p:spPr>
          <a:xfrm>
            <a:off x="89114" y="9307684"/>
            <a:ext cx="1543050" cy="527403"/>
          </a:xfrm>
        </p:spPr>
        <p:txBody>
          <a:bodyPr/>
          <a:lstStyle>
            <a:lvl1pPr algn="l">
              <a:defRPr sz="1200"/>
            </a:lvl1pPr>
          </a:lstStyle>
          <a:p>
            <a:fld id="{99BCC2B7-A947-2E40-B774-81D6CE8CEB88}" type="slidenum">
              <a:rPr kumimoji="1" lang="zh-CN" altLang="en-US" smtClean="0"/>
              <a:pPr/>
              <a:t>10</a:t>
            </a:fld>
            <a:endParaRPr kumimoji="1" lang="zh-CN" altLang="en-US"/>
          </a:p>
        </p:txBody>
      </p:sp>
      <p:sp>
        <p:nvSpPr>
          <p:cNvPr id="20" name="矩形 19">
            <a:extLst>
              <a:ext uri="{FF2B5EF4-FFF2-40B4-BE49-F238E27FC236}">
                <a16:creationId xmlns:a16="http://schemas.microsoft.com/office/drawing/2014/main" id="{82282350-4FAE-E342-98B9-81BF79F86D6D}"/>
              </a:ext>
            </a:extLst>
          </p:cNvPr>
          <p:cNvSpPr/>
          <p:nvPr/>
        </p:nvSpPr>
        <p:spPr>
          <a:xfrm>
            <a:off x="240632" y="573058"/>
            <a:ext cx="6410559"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Building rockets!</a:t>
            </a:r>
            <a:endParaRPr kumimoji="1" lang="zh-CN" altLang="en-US" sz="1400" dirty="0">
              <a:solidFill>
                <a:schemeClr val="bg1"/>
              </a:solidFill>
              <a:latin typeface="Comic Sans MS" panose="030F0902030302020204" pitchFamily="66" charset="0"/>
            </a:endParaRPr>
          </a:p>
        </p:txBody>
      </p:sp>
      <p:sp>
        <p:nvSpPr>
          <p:cNvPr id="21" name="文本框 20">
            <a:extLst>
              <a:ext uri="{FF2B5EF4-FFF2-40B4-BE49-F238E27FC236}">
                <a16:creationId xmlns:a16="http://schemas.microsoft.com/office/drawing/2014/main" id="{7C0A4C6E-D6A8-394A-A8C1-378FD47970FA}"/>
              </a:ext>
            </a:extLst>
          </p:cNvPr>
          <p:cNvSpPr txBox="1"/>
          <p:nvPr/>
        </p:nvSpPr>
        <p:spPr>
          <a:xfrm>
            <a:off x="240632" y="944288"/>
            <a:ext cx="6410559" cy="461665"/>
          </a:xfrm>
          <a:prstGeom prst="rect">
            <a:avLst/>
          </a:prstGeom>
          <a:noFill/>
        </p:spPr>
        <p:txBody>
          <a:bodyPr wrap="square" rtlCol="0">
            <a:spAutoFit/>
          </a:bodyPr>
          <a:lstStyle/>
          <a:p>
            <a:r>
              <a:rPr kumimoji="1" lang="en-US" altLang="zh-CN" sz="1200" dirty="0"/>
              <a:t>Rockets burn fuel and eject it with high speed to accelerate. Let’s figure out how this works mathematically, so we can build a rocket and travel to the Moon (and hopefully back!)</a:t>
            </a:r>
          </a:p>
        </p:txBody>
      </p:sp>
      <p:cxnSp>
        <p:nvCxnSpPr>
          <p:cNvPr id="24" name="直线连接符 23">
            <a:extLst>
              <a:ext uri="{FF2B5EF4-FFF2-40B4-BE49-F238E27FC236}">
                <a16:creationId xmlns:a16="http://schemas.microsoft.com/office/drawing/2014/main" id="{C30E048B-62A0-CB40-950C-111B95D5041B}"/>
              </a:ext>
            </a:extLst>
          </p:cNvPr>
          <p:cNvCxnSpPr>
            <a:cxnSpLocks/>
          </p:cNvCxnSpPr>
          <p:nvPr/>
        </p:nvCxnSpPr>
        <p:spPr>
          <a:xfrm flipV="1">
            <a:off x="240632" y="2760171"/>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F87D2451-43ED-574B-8AB4-83E4BEA28D76}"/>
              </a:ext>
            </a:extLst>
          </p:cNvPr>
          <p:cNvSpPr/>
          <p:nvPr/>
        </p:nvSpPr>
        <p:spPr>
          <a:xfrm>
            <a:off x="240632" y="2851970"/>
            <a:ext cx="6410559" cy="288000"/>
          </a:xfrm>
          <a:prstGeom prst="rect">
            <a:avLst/>
          </a:prstGeom>
          <a:solidFill>
            <a:srgbClr val="B92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Session Summary</a:t>
            </a:r>
            <a:endParaRPr kumimoji="1" lang="zh-CN" altLang="en-US" sz="1400" dirty="0">
              <a:solidFill>
                <a:schemeClr val="bg1"/>
              </a:solidFill>
              <a:latin typeface="Comic Sans MS" panose="030F0902030302020204" pitchFamily="66" charset="0"/>
            </a:endParaRPr>
          </a:p>
        </p:txBody>
      </p:sp>
      <p:cxnSp>
        <p:nvCxnSpPr>
          <p:cNvPr id="29" name="直线连接符 28">
            <a:extLst>
              <a:ext uri="{FF2B5EF4-FFF2-40B4-BE49-F238E27FC236}">
                <a16:creationId xmlns:a16="http://schemas.microsoft.com/office/drawing/2014/main" id="{494BEFBD-2FBC-884F-9356-D50B6D3AEE3F}"/>
              </a:ext>
            </a:extLst>
          </p:cNvPr>
          <p:cNvCxnSpPr>
            <a:cxnSpLocks/>
          </p:cNvCxnSpPr>
          <p:nvPr/>
        </p:nvCxnSpPr>
        <p:spPr>
          <a:xfrm flipV="1">
            <a:off x="240632" y="2668372"/>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30" name="圆角矩形 29">
            <a:extLst>
              <a:ext uri="{FF2B5EF4-FFF2-40B4-BE49-F238E27FC236}">
                <a16:creationId xmlns:a16="http://schemas.microsoft.com/office/drawing/2014/main" id="{9E5AB3A1-D5C5-4744-A314-B624891ADE47}"/>
              </a:ext>
            </a:extLst>
          </p:cNvPr>
          <p:cNvSpPr/>
          <p:nvPr/>
        </p:nvSpPr>
        <p:spPr>
          <a:xfrm>
            <a:off x="240632" y="3199938"/>
            <a:ext cx="6410559" cy="2839355"/>
          </a:xfrm>
          <a:prstGeom prst="roundRect">
            <a:avLst/>
          </a:prstGeom>
          <a:solidFill>
            <a:srgbClr val="E9EBF5"/>
          </a:solid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indent="-228600" algn="l">
              <a:buAutoNum type="arabicPeriod"/>
            </a:pPr>
            <a:r>
              <a:rPr kumimoji="1" lang="en-US" altLang="zh-CN" sz="1200" dirty="0">
                <a:solidFill>
                  <a:schemeClr val="tx1"/>
                </a:solidFill>
                <a:latin typeface="Trebuchet MS" panose="020B0703020202090204" pitchFamily="34" charset="0"/>
              </a:rPr>
              <a:t>Science usually assumes certain things about reality: we call these things “paradigms”. Sometimes, an important paradigm is overturned, which leads to a scientific revolution</a:t>
            </a:r>
          </a:p>
          <a:p>
            <a:pPr marL="228600" indent="-228600" algn="l">
              <a:buAutoNum type="arabicPeriod"/>
            </a:pPr>
            <a:endParaRPr kumimoji="1" lang="en-US" altLang="zh-CN" sz="1200" dirty="0">
              <a:solidFill>
                <a:schemeClr val="tx1"/>
              </a:solidFill>
              <a:latin typeface="Trebuchet MS" panose="020B0703020202090204" pitchFamily="34" charset="0"/>
            </a:endParaRPr>
          </a:p>
          <a:p>
            <a:pPr marL="228600" indent="-228600" algn="l">
              <a:buAutoNum type="arabicPeriod"/>
            </a:pPr>
            <a:r>
              <a:rPr kumimoji="1" lang="en-US" altLang="zh-CN" sz="1200" dirty="0">
                <a:solidFill>
                  <a:schemeClr val="tx1"/>
                </a:solidFill>
                <a:latin typeface="Trebuchet MS" panose="020B0703020202090204" pitchFamily="34" charset="0"/>
              </a:rPr>
              <a:t>Newton’s universal gravity is an example of “unification theory”: a theory that explains many different phenomena as part of a single framework</a:t>
            </a:r>
          </a:p>
          <a:p>
            <a:pPr marL="228600" indent="-228600" algn="l">
              <a:buAutoNum type="arabicPeriod"/>
            </a:pPr>
            <a:endParaRPr kumimoji="1" lang="en-US" altLang="zh-CN" sz="1200" dirty="0">
              <a:solidFill>
                <a:schemeClr val="tx1"/>
              </a:solidFill>
              <a:latin typeface="Trebuchet MS" panose="020B0703020202090204" pitchFamily="34" charset="0"/>
            </a:endParaRPr>
          </a:p>
          <a:p>
            <a:pPr marL="228600" indent="-228600" algn="l">
              <a:buAutoNum type="arabicPeriod"/>
            </a:pPr>
            <a:r>
              <a:rPr kumimoji="1" lang="en-US" altLang="zh-CN" sz="1200" dirty="0">
                <a:solidFill>
                  <a:schemeClr val="tx1"/>
                </a:solidFill>
                <a:latin typeface="Trebuchet MS" panose="020B0703020202090204" pitchFamily="34" charset="0"/>
              </a:rPr>
              <a:t>Conservation laws, such as law of energy conservation and law of momentum conservation, can be used to derive useful results, such as escape velocity and the rocket equation.</a:t>
            </a:r>
          </a:p>
          <a:p>
            <a:pPr marL="228600" indent="-228600" algn="l">
              <a:buAutoNum type="arabicPeriod"/>
            </a:pPr>
            <a:endParaRPr kumimoji="1" lang="en-US" altLang="zh-CN" sz="1200" dirty="0">
              <a:solidFill>
                <a:schemeClr val="tx1"/>
              </a:solidFill>
              <a:latin typeface="Trebuchet MS" panose="020B0703020202090204" pitchFamily="34" charset="0"/>
            </a:endParaRPr>
          </a:p>
          <a:p>
            <a:pPr algn="l"/>
            <a:r>
              <a:rPr kumimoji="1" lang="en-US" altLang="zh-CN" sz="1200" dirty="0">
                <a:solidFill>
                  <a:schemeClr val="tx1"/>
                </a:solidFill>
                <a:latin typeface="Trebuchet MS" panose="020B0703020202090204" pitchFamily="34" charset="0"/>
              </a:rPr>
              <a:t>We can use these to build rockets that take humans to space, the Moon, Mars, and in the future perhaps also other stellar systems.</a:t>
            </a:r>
          </a:p>
        </p:txBody>
      </p:sp>
      <p:sp>
        <p:nvSpPr>
          <p:cNvPr id="31" name="矩形 30">
            <a:extLst>
              <a:ext uri="{FF2B5EF4-FFF2-40B4-BE49-F238E27FC236}">
                <a16:creationId xmlns:a16="http://schemas.microsoft.com/office/drawing/2014/main" id="{0956CE7C-4425-8842-A9D5-80ADD2A29B17}"/>
              </a:ext>
            </a:extLst>
          </p:cNvPr>
          <p:cNvSpPr/>
          <p:nvPr/>
        </p:nvSpPr>
        <p:spPr>
          <a:xfrm>
            <a:off x="240632" y="6264361"/>
            <a:ext cx="6410559" cy="288000"/>
          </a:xfrm>
          <a:prstGeom prst="rect">
            <a:avLst/>
          </a:prstGeom>
          <a:solidFill>
            <a:srgbClr val="B92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Ponder before next class</a:t>
            </a:r>
            <a:endParaRPr kumimoji="1" lang="zh-CN" altLang="en-US" sz="1400" dirty="0">
              <a:solidFill>
                <a:schemeClr val="bg1"/>
              </a:solidFill>
              <a:latin typeface="Comic Sans MS" panose="030F0902030302020204" pitchFamily="66" charset="0"/>
            </a:endParaRPr>
          </a:p>
        </p:txBody>
      </p:sp>
      <p:sp>
        <p:nvSpPr>
          <p:cNvPr id="32" name="圆角矩形 31">
            <a:extLst>
              <a:ext uri="{FF2B5EF4-FFF2-40B4-BE49-F238E27FC236}">
                <a16:creationId xmlns:a16="http://schemas.microsoft.com/office/drawing/2014/main" id="{AA398DC2-019C-B34B-BF45-B9FC50F3B97A}"/>
              </a:ext>
            </a:extLst>
          </p:cNvPr>
          <p:cNvSpPr/>
          <p:nvPr/>
        </p:nvSpPr>
        <p:spPr>
          <a:xfrm>
            <a:off x="240632" y="6612330"/>
            <a:ext cx="6410559" cy="2650992"/>
          </a:xfrm>
          <a:prstGeom prst="roundRect">
            <a:avLst/>
          </a:prstGeom>
          <a:solidFill>
            <a:srgbClr val="E9EBF5"/>
          </a:solid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indent="-228600" algn="l">
              <a:buAutoNum type="arabicPeriod"/>
            </a:pPr>
            <a:r>
              <a:rPr kumimoji="1" lang="en-US" altLang="zh-CN" sz="1200" dirty="0">
                <a:solidFill>
                  <a:schemeClr val="tx1"/>
                </a:solidFill>
                <a:latin typeface="Trebuchet MS" panose="020B0703020202090204" pitchFamily="34" charset="0"/>
              </a:rPr>
              <a:t>If classical mechanics does not work for “very small” objects such as atoms or particles, does it mean that it is wrong or in some way incomplete?</a:t>
            </a:r>
          </a:p>
          <a:p>
            <a:pPr marL="228600" indent="-228600" algn="l">
              <a:buAutoNum type="arabicPeriod"/>
            </a:pPr>
            <a:endParaRPr kumimoji="1" lang="en-US" altLang="zh-CN" sz="1200" dirty="0">
              <a:solidFill>
                <a:schemeClr val="tx1"/>
              </a:solidFill>
              <a:latin typeface="Trebuchet MS" panose="020B0703020202090204" pitchFamily="34" charset="0"/>
            </a:endParaRPr>
          </a:p>
          <a:p>
            <a:pPr marL="228600" indent="-228600" algn="l">
              <a:buAutoNum type="arabicPeriod"/>
            </a:pPr>
            <a:r>
              <a:rPr kumimoji="1" lang="en-US" altLang="zh-CN" sz="1200" dirty="0">
                <a:solidFill>
                  <a:schemeClr val="tx1"/>
                </a:solidFill>
                <a:latin typeface="Trebuchet MS" panose="020B0703020202090204" pitchFamily="34" charset="0"/>
              </a:rPr>
              <a:t>Provide 3 examples of a scientific revolution.</a:t>
            </a:r>
          </a:p>
          <a:p>
            <a:pPr marL="228600" indent="-228600" algn="l">
              <a:buAutoNum type="arabicPeriod"/>
            </a:pPr>
            <a:endParaRPr kumimoji="1" lang="en-US" altLang="zh-CN" sz="1200" dirty="0">
              <a:solidFill>
                <a:schemeClr val="tx1"/>
              </a:solidFill>
              <a:latin typeface="Trebuchet MS" panose="020B0703020202090204" pitchFamily="34" charset="0"/>
            </a:endParaRPr>
          </a:p>
          <a:p>
            <a:pPr marL="228600" indent="-228600" algn="l">
              <a:buAutoNum type="arabicPeriod"/>
            </a:pPr>
            <a:r>
              <a:rPr kumimoji="1" lang="en-US" altLang="zh-CN" sz="1200" dirty="0">
                <a:solidFill>
                  <a:schemeClr val="tx1"/>
                </a:solidFill>
                <a:latin typeface="Trebuchet MS" panose="020B0703020202090204" pitchFamily="34" charset="0"/>
              </a:rPr>
              <a:t>When an important paradigm is overturned, the scientific community is often very reluctant to admit this fact. Why do you think this is?</a:t>
            </a:r>
          </a:p>
          <a:p>
            <a:pPr marL="228600" indent="-228600" algn="l">
              <a:buAutoNum type="arabicPeriod"/>
            </a:pPr>
            <a:endParaRPr kumimoji="1" lang="en-US" altLang="zh-CN" sz="1200" dirty="0">
              <a:solidFill>
                <a:schemeClr val="tx1"/>
              </a:solidFill>
              <a:latin typeface="Trebuchet MS" panose="020B0703020202090204" pitchFamily="34" charset="0"/>
            </a:endParaRPr>
          </a:p>
          <a:p>
            <a:pPr marL="228600" indent="-228600" algn="l">
              <a:buAutoNum type="arabicPeriod"/>
            </a:pPr>
            <a:r>
              <a:rPr kumimoji="1" lang="en-US" altLang="zh-CN" sz="1200" dirty="0">
                <a:solidFill>
                  <a:schemeClr val="tx1"/>
                </a:solidFill>
                <a:latin typeface="Trebuchet MS" panose="020B0703020202090204" pitchFamily="34" charset="0"/>
              </a:rPr>
              <a:t>Is it always true that a simple solution is the best solution?</a:t>
            </a:r>
          </a:p>
          <a:p>
            <a:pPr marL="228600" indent="-228600" algn="l">
              <a:buAutoNum type="arabicPeriod"/>
            </a:pPr>
            <a:endParaRPr kumimoji="1" lang="en-US" altLang="zh-CN" sz="1200" dirty="0">
              <a:solidFill>
                <a:schemeClr val="tx1"/>
              </a:solidFill>
              <a:latin typeface="Trebuchet MS" panose="020B0703020202090204" pitchFamily="34" charset="0"/>
            </a:endParaRPr>
          </a:p>
          <a:p>
            <a:pPr marL="228600" indent="-228600" algn="l">
              <a:buAutoNum type="arabicPeriod"/>
            </a:pPr>
            <a:r>
              <a:rPr kumimoji="1" lang="en-US" altLang="zh-CN" sz="1200" dirty="0">
                <a:solidFill>
                  <a:schemeClr val="tx1"/>
                </a:solidFill>
                <a:latin typeface="Trebuchet MS" panose="020B0703020202090204" pitchFamily="34" charset="0"/>
              </a:rPr>
              <a:t>Imagine that there is scientific evidence showing that cats don’t exhibit gravity at all – they just don’t attract anything. What would you think this implies? Would this lead to overturning Newton’s universal theory of gravity?</a:t>
            </a:r>
          </a:p>
          <a:p>
            <a:pPr marL="228600" indent="-228600" algn="l">
              <a:buAutoNum type="arabicPeriod"/>
            </a:pPr>
            <a:endParaRPr kumimoji="1" lang="en-US" altLang="zh-CN" sz="1200" dirty="0">
              <a:solidFill>
                <a:schemeClr val="tx1"/>
              </a:solidFill>
              <a:latin typeface="Trebuchet MS" panose="020B0703020202090204" pitchFamily="34" charset="0"/>
            </a:endParaRPr>
          </a:p>
          <a:p>
            <a:pPr marL="228600" indent="-228600" algn="l">
              <a:buAutoNum type="arabicPeriod"/>
            </a:pPr>
            <a:endParaRPr kumimoji="1" lang="en-US" altLang="zh-CN" sz="1200" dirty="0">
              <a:solidFill>
                <a:schemeClr val="tx1"/>
              </a:solidFill>
              <a:latin typeface="Trebuchet MS" panose="020B0703020202090204" pitchFamily="34" charset="0"/>
            </a:endParaRPr>
          </a:p>
        </p:txBody>
      </p:sp>
      <p:sp>
        <p:nvSpPr>
          <p:cNvPr id="33" name="椭圆 32">
            <a:extLst>
              <a:ext uri="{FF2B5EF4-FFF2-40B4-BE49-F238E27FC236}">
                <a16:creationId xmlns:a16="http://schemas.microsoft.com/office/drawing/2014/main" id="{7C8FB095-884A-7B4B-9F09-57D979E57EF9}"/>
              </a:ext>
            </a:extLst>
          </p:cNvPr>
          <p:cNvSpPr/>
          <p:nvPr/>
        </p:nvSpPr>
        <p:spPr>
          <a:xfrm>
            <a:off x="89114" y="563053"/>
            <a:ext cx="365028" cy="351877"/>
          </a:xfrm>
          <a:prstGeom prst="ellipse">
            <a:avLst/>
          </a:prstGeom>
          <a:solidFill>
            <a:srgbClr val="B92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t>3</a:t>
            </a:r>
            <a:endParaRPr kumimoji="1" lang="zh-CN" altLang="en-US" dirty="0"/>
          </a:p>
        </p:txBody>
      </p:sp>
    </p:spTree>
    <p:extLst>
      <p:ext uri="{BB962C8B-B14F-4D97-AF65-F5344CB8AC3E}">
        <p14:creationId xmlns:p14="http://schemas.microsoft.com/office/powerpoint/2010/main" val="463539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DF7979CE-3D15-044E-B403-17FDEE83D3A6}"/>
              </a:ext>
            </a:extLst>
          </p:cNvPr>
          <p:cNvGrpSpPr/>
          <p:nvPr/>
        </p:nvGrpSpPr>
        <p:grpSpPr>
          <a:xfrm>
            <a:off x="5170164" y="9378595"/>
            <a:ext cx="1687836" cy="449653"/>
            <a:chOff x="5262429" y="8673181"/>
            <a:chExt cx="1687836" cy="449653"/>
          </a:xfrm>
        </p:grpSpPr>
        <p:sp>
          <p:nvSpPr>
            <p:cNvPr id="6" name="文本框 5">
              <a:extLst>
                <a:ext uri="{FF2B5EF4-FFF2-40B4-BE49-F238E27FC236}">
                  <a16:creationId xmlns:a16="http://schemas.microsoft.com/office/drawing/2014/main" id="{D7F6E5E4-E6FF-6349-91C5-E406BD7D41E1}"/>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7" name="组合 6">
              <a:extLst>
                <a:ext uri="{FF2B5EF4-FFF2-40B4-BE49-F238E27FC236}">
                  <a16:creationId xmlns:a16="http://schemas.microsoft.com/office/drawing/2014/main" id="{FF1CE5D7-00EE-AE41-97B3-C5A22D4B9448}"/>
                </a:ext>
              </a:extLst>
            </p:cNvPr>
            <p:cNvGrpSpPr/>
            <p:nvPr/>
          </p:nvGrpSpPr>
          <p:grpSpPr>
            <a:xfrm>
              <a:off x="5262429" y="8673181"/>
              <a:ext cx="1481027" cy="227602"/>
              <a:chOff x="3653443" y="9025090"/>
              <a:chExt cx="2448413" cy="441232"/>
            </a:xfrm>
          </p:grpSpPr>
          <p:pic>
            <p:nvPicPr>
              <p:cNvPr id="8" name="图片 7">
                <a:extLst>
                  <a:ext uri="{FF2B5EF4-FFF2-40B4-BE49-F238E27FC236}">
                    <a16:creationId xmlns:a16="http://schemas.microsoft.com/office/drawing/2014/main" id="{ADA62671-5F6A-DB44-B18F-F7A8B6430B54}"/>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9" name="图片 8">
                <a:extLst>
                  <a:ext uri="{FF2B5EF4-FFF2-40B4-BE49-F238E27FC236}">
                    <a16:creationId xmlns:a16="http://schemas.microsoft.com/office/drawing/2014/main" id="{CFAB5AF5-AA3F-8A46-97FD-3FF3C641720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10" name="图片 9">
                <a:extLst>
                  <a:ext uri="{FF2B5EF4-FFF2-40B4-BE49-F238E27FC236}">
                    <a16:creationId xmlns:a16="http://schemas.microsoft.com/office/drawing/2014/main" id="{047847FC-93F0-784E-8C01-96998C3EE05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11" name="图片 10">
                <a:extLst>
                  <a:ext uri="{FF2B5EF4-FFF2-40B4-BE49-F238E27FC236}">
                    <a16:creationId xmlns:a16="http://schemas.microsoft.com/office/drawing/2014/main" id="{5EB4273C-B941-774F-874C-E23D045652F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sp>
        <p:nvSpPr>
          <p:cNvPr id="12" name="标题 1">
            <a:extLst>
              <a:ext uri="{FF2B5EF4-FFF2-40B4-BE49-F238E27FC236}">
                <a16:creationId xmlns:a16="http://schemas.microsoft.com/office/drawing/2014/main" id="{FC85E6D8-9952-2F46-A034-F38976AB8C4A}"/>
              </a:ext>
            </a:extLst>
          </p:cNvPr>
          <p:cNvSpPr txBox="1">
            <a:spLocks/>
          </p:cNvSpPr>
          <p:nvPr/>
        </p:nvSpPr>
        <p:spPr>
          <a:xfrm>
            <a:off x="0" y="96373"/>
            <a:ext cx="4119928" cy="38488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kumimoji="1" lang="zh-CN" altLang="en-US" sz="1800" dirty="0">
                <a:solidFill>
                  <a:srgbClr val="6526C2"/>
                </a:solidFill>
                <a:latin typeface="Kaiti SC" panose="02010600040101010101" pitchFamily="2" charset="-122"/>
                <a:ea typeface="Kaiti SC" panose="02010600040101010101" pitchFamily="2" charset="-122"/>
              </a:rPr>
              <a:t>解密神奇的宇宙</a:t>
            </a:r>
            <a:r>
              <a:rPr kumimoji="1" lang="en-US" altLang="zh-CN" sz="1800" dirty="0">
                <a:solidFill>
                  <a:srgbClr val="6526C2"/>
                </a:solidFill>
                <a:latin typeface="Kaiti SC" panose="02010600040101010101" pitchFamily="2" charset="-122"/>
                <a:ea typeface="Kaiti SC" panose="02010600040101010101" pitchFamily="2" charset="-122"/>
              </a:rPr>
              <a:t> </a:t>
            </a:r>
            <a:r>
              <a:rPr kumimoji="1" lang="en-US" altLang="zh-CN" sz="1100" dirty="0">
                <a:solidFill>
                  <a:srgbClr val="A451A4"/>
                </a:solidFill>
                <a:latin typeface="Kaiti SC" panose="02010600040101010101" pitchFamily="2" charset="-122"/>
                <a:ea typeface="Kaiti SC" panose="02010600040101010101" pitchFamily="2" charset="-122"/>
              </a:rPr>
              <a:t>Unlocking the Secrets of the Universe</a:t>
            </a:r>
            <a:endParaRPr kumimoji="1" lang="zh-CN" altLang="en-US" sz="2800" dirty="0">
              <a:solidFill>
                <a:srgbClr val="A451A4"/>
              </a:solidFill>
              <a:latin typeface="Kaiti SC" panose="02010600040101010101" pitchFamily="2" charset="-122"/>
              <a:ea typeface="Kaiti SC" panose="02010600040101010101" pitchFamily="2" charset="-122"/>
            </a:endParaRPr>
          </a:p>
        </p:txBody>
      </p:sp>
      <p:cxnSp>
        <p:nvCxnSpPr>
          <p:cNvPr id="13" name="直线连接符 12">
            <a:extLst>
              <a:ext uri="{FF2B5EF4-FFF2-40B4-BE49-F238E27FC236}">
                <a16:creationId xmlns:a16="http://schemas.microsoft.com/office/drawing/2014/main" id="{B6DC9DFC-7826-AA46-A314-F09415727DF7}"/>
              </a:ext>
            </a:extLst>
          </p:cNvPr>
          <p:cNvCxnSpPr>
            <a:cxnSpLocks/>
          </p:cNvCxnSpPr>
          <p:nvPr/>
        </p:nvCxnSpPr>
        <p:spPr>
          <a:xfrm flipV="1">
            <a:off x="240632" y="481259"/>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14" name="圆角矩形 13">
            <a:extLst>
              <a:ext uri="{FF2B5EF4-FFF2-40B4-BE49-F238E27FC236}">
                <a16:creationId xmlns:a16="http://schemas.microsoft.com/office/drawing/2014/main" id="{912C1AA3-0C96-A749-AA70-33144AE1D130}"/>
              </a:ext>
            </a:extLst>
          </p:cNvPr>
          <p:cNvSpPr/>
          <p:nvPr/>
        </p:nvSpPr>
        <p:spPr>
          <a:xfrm>
            <a:off x="1621913" y="642249"/>
            <a:ext cx="4996029" cy="1460428"/>
          </a:xfrm>
          <a:prstGeom prst="roundRect">
            <a:avLst/>
          </a:prstGeom>
          <a:solidFill>
            <a:srgbClr val="E7DEF8"/>
          </a:solid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zh-CN" sz="1200" dirty="0">
                <a:solidFill>
                  <a:schemeClr val="tx1"/>
                </a:solidFill>
                <a:latin typeface="Comic Sans MS" panose="030F0902030302020204" pitchFamily="66" charset="0"/>
              </a:rPr>
              <a:t>Interstellar travel</a:t>
            </a:r>
          </a:p>
          <a:p>
            <a:pPr algn="l"/>
            <a:endParaRPr kumimoji="1" lang="en-US" altLang="zh-CN" sz="1200" dirty="0">
              <a:solidFill>
                <a:schemeClr val="tx1"/>
              </a:solidFill>
              <a:latin typeface="Comic Sans MS" panose="030F0902030302020204" pitchFamily="66" charset="0"/>
            </a:endParaRPr>
          </a:p>
          <a:p>
            <a:r>
              <a:rPr kumimoji="1" lang="en-US" altLang="zh-CN" sz="1100" dirty="0">
                <a:solidFill>
                  <a:schemeClr val="tx1"/>
                </a:solidFill>
              </a:rPr>
              <a:t>If we imagine that humans have found a planet that is habitable to us “only” 4 light years away, how long does it take light to get there?</a:t>
            </a:r>
          </a:p>
          <a:p>
            <a:endParaRPr kumimoji="1" lang="en-US" altLang="zh-CN" sz="1100" dirty="0">
              <a:solidFill>
                <a:schemeClr val="tx1"/>
              </a:solidFill>
            </a:endParaRPr>
          </a:p>
          <a:p>
            <a:r>
              <a:rPr kumimoji="1" lang="en-US" altLang="zh-CN" sz="1100" dirty="0">
                <a:solidFill>
                  <a:schemeClr val="tx1"/>
                </a:solidFill>
              </a:rPr>
              <a:t>When we observe this planet via a telescope, and we observe an alien waving their hand at us, “when” did they wave their hand?</a:t>
            </a:r>
          </a:p>
        </p:txBody>
      </p:sp>
      <p:sp>
        <p:nvSpPr>
          <p:cNvPr id="15" name="矩形 14">
            <a:extLst>
              <a:ext uri="{FF2B5EF4-FFF2-40B4-BE49-F238E27FC236}">
                <a16:creationId xmlns:a16="http://schemas.microsoft.com/office/drawing/2014/main" id="{5CBD74CC-9431-7E44-9CA9-F8522CE07B57}"/>
              </a:ext>
            </a:extLst>
          </p:cNvPr>
          <p:cNvSpPr/>
          <p:nvPr/>
        </p:nvSpPr>
        <p:spPr>
          <a:xfrm>
            <a:off x="0" y="573058"/>
            <a:ext cx="1481027" cy="9332933"/>
          </a:xfrm>
          <a:prstGeom prst="rect">
            <a:avLst/>
          </a:prstGeom>
          <a:solidFill>
            <a:srgbClr val="EAE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zh-CN" sz="1100" b="1" dirty="0">
                <a:solidFill>
                  <a:schemeClr val="tx1"/>
                </a:solidFill>
              </a:rPr>
              <a:t>Light speed</a:t>
            </a:r>
          </a:p>
          <a:p>
            <a:pPr algn="l"/>
            <a:r>
              <a:rPr kumimoji="1" lang="zh-CN" altLang="en-US" sz="1100" b="1" dirty="0">
                <a:solidFill>
                  <a:schemeClr val="tx1"/>
                </a:solidFill>
              </a:rPr>
              <a:t>光速</a:t>
            </a:r>
            <a:endParaRPr kumimoji="1" lang="en-US" altLang="zh-CN" sz="1100" b="1" dirty="0">
              <a:solidFill>
                <a:schemeClr val="tx1"/>
              </a:solidFill>
            </a:endParaRPr>
          </a:p>
          <a:p>
            <a:pPr algn="l"/>
            <a:r>
              <a:rPr kumimoji="1" lang="en-US" altLang="zh-CN" sz="1100" dirty="0">
                <a:solidFill>
                  <a:schemeClr val="tx1"/>
                </a:solidFill>
              </a:rPr>
              <a:t>Speed that light travels through vacuum with (= 300,000,000 m/s)</a:t>
            </a:r>
          </a:p>
          <a:p>
            <a:pPr algn="l"/>
            <a:endParaRPr kumimoji="1" lang="en-US" altLang="zh-CN" sz="1100" dirty="0">
              <a:solidFill>
                <a:schemeClr val="tx1"/>
              </a:solidFill>
            </a:endParaRPr>
          </a:p>
          <a:p>
            <a:r>
              <a:rPr kumimoji="1" lang="en-US" altLang="zh-CN" sz="1100" b="1" dirty="0">
                <a:solidFill>
                  <a:schemeClr val="tx1"/>
                </a:solidFill>
              </a:rPr>
              <a:t>Heliocentrism</a:t>
            </a:r>
          </a:p>
          <a:p>
            <a:r>
              <a:rPr kumimoji="1" lang="en-US" altLang="zh-CN" sz="1100" dirty="0">
                <a:solidFill>
                  <a:schemeClr val="tx1"/>
                </a:solidFill>
              </a:rPr>
              <a:t>The model of the Solar System where the Sun is in the middle, and planets are orbiting around it.</a:t>
            </a:r>
          </a:p>
          <a:p>
            <a:pPr algn="l"/>
            <a:endParaRPr kumimoji="1" lang="en-US" altLang="zh-CN" sz="1100" dirty="0">
              <a:solidFill>
                <a:schemeClr val="tx1"/>
              </a:solidFill>
            </a:endParaRPr>
          </a:p>
          <a:p>
            <a:r>
              <a:rPr kumimoji="1" lang="en-US" altLang="zh-CN" sz="1100" b="1" dirty="0">
                <a:solidFill>
                  <a:schemeClr val="tx1"/>
                </a:solidFill>
              </a:rPr>
              <a:t>Ockham's razor</a:t>
            </a:r>
          </a:p>
          <a:p>
            <a:r>
              <a:rPr kumimoji="1" lang="zh-CN" altLang="en-US" sz="1100" b="1" dirty="0">
                <a:solidFill>
                  <a:schemeClr val="tx1"/>
                </a:solidFill>
              </a:rPr>
              <a:t>奥卡姆剃刀</a:t>
            </a:r>
            <a:endParaRPr kumimoji="1" lang="en-US" altLang="zh-CN" sz="1100" b="1" dirty="0">
              <a:solidFill>
                <a:schemeClr val="tx1"/>
              </a:solidFill>
            </a:endParaRPr>
          </a:p>
          <a:p>
            <a:r>
              <a:rPr kumimoji="1" lang="en-US" altLang="zh-CN" sz="1100" dirty="0">
                <a:solidFill>
                  <a:schemeClr val="tx1"/>
                </a:solidFill>
              </a:rPr>
              <a:t>The “rule of thumb” that tells us that if we have 2 answers to the same problem, we should pick the simpler one.</a:t>
            </a:r>
          </a:p>
          <a:p>
            <a:endParaRPr kumimoji="1" lang="en-US" altLang="zh-CN" sz="1100" dirty="0">
              <a:solidFill>
                <a:schemeClr val="tx1"/>
              </a:solidFill>
            </a:endParaRPr>
          </a:p>
          <a:p>
            <a:r>
              <a:rPr kumimoji="1" lang="en-US" altLang="zh-CN" sz="1100" dirty="0">
                <a:solidFill>
                  <a:schemeClr val="tx1"/>
                </a:solidFill>
              </a:rPr>
              <a:t>Sometimes Ockham's razor is formulated as: “the simplest solution is the best one”</a:t>
            </a:r>
          </a:p>
          <a:p>
            <a:endParaRPr kumimoji="1" lang="en-US" altLang="zh-CN" sz="1100" dirty="0">
              <a:solidFill>
                <a:schemeClr val="tx1"/>
              </a:solidFill>
            </a:endParaRPr>
          </a:p>
          <a:p>
            <a:r>
              <a:rPr kumimoji="1" lang="en-US" altLang="zh-CN" sz="1100" b="1" dirty="0">
                <a:solidFill>
                  <a:schemeClr val="tx1"/>
                </a:solidFill>
              </a:rPr>
              <a:t>Scientific revolution</a:t>
            </a:r>
          </a:p>
          <a:p>
            <a:r>
              <a:rPr kumimoji="1" lang="zh-CN" altLang="en-US" sz="1100" b="1" dirty="0">
                <a:solidFill>
                  <a:schemeClr val="tx1"/>
                </a:solidFill>
              </a:rPr>
              <a:t>科学革命</a:t>
            </a:r>
            <a:endParaRPr kumimoji="1" lang="en-US" altLang="zh-CN" sz="1100" b="1" dirty="0">
              <a:solidFill>
                <a:schemeClr val="tx1"/>
              </a:solidFill>
            </a:endParaRPr>
          </a:p>
          <a:p>
            <a:r>
              <a:rPr kumimoji="1" lang="en-US" altLang="zh-CN" sz="1100" dirty="0">
                <a:solidFill>
                  <a:schemeClr val="tx1"/>
                </a:solidFill>
              </a:rPr>
              <a:t>A time when due to e.g. new evidence, new experiments, new proofs etc. a major paradigm in science is proven to be wrong. For example, Aristotelean mechanics was overturned </a:t>
            </a:r>
            <a:r>
              <a:rPr kumimoji="1" lang="zh-CN" altLang="en-US" sz="1100" dirty="0">
                <a:solidFill>
                  <a:schemeClr val="tx1"/>
                </a:solidFill>
              </a:rPr>
              <a:t>（颠覆）</a:t>
            </a:r>
            <a:r>
              <a:rPr kumimoji="1" lang="en-US" altLang="zh-CN" sz="1100" dirty="0">
                <a:solidFill>
                  <a:schemeClr val="tx1"/>
                </a:solidFill>
              </a:rPr>
              <a:t>by Newton’s mechanics.</a:t>
            </a:r>
          </a:p>
          <a:p>
            <a:endParaRPr kumimoji="1" lang="zh-CN" altLang="en-US" sz="1100" dirty="0">
              <a:solidFill>
                <a:schemeClr val="tx1"/>
              </a:solidFill>
            </a:endParaRPr>
          </a:p>
        </p:txBody>
      </p:sp>
      <p:sp>
        <p:nvSpPr>
          <p:cNvPr id="16" name="Slide Number Placeholder 5">
            <a:extLst>
              <a:ext uri="{FF2B5EF4-FFF2-40B4-BE49-F238E27FC236}">
                <a16:creationId xmlns:a16="http://schemas.microsoft.com/office/drawing/2014/main" id="{DEEAC749-D76C-EC47-AB22-A6E4FDD0A7B3}"/>
              </a:ext>
            </a:extLst>
          </p:cNvPr>
          <p:cNvSpPr>
            <a:spLocks noGrp="1"/>
          </p:cNvSpPr>
          <p:nvPr>
            <p:ph type="sldNum" sz="quarter" idx="12"/>
          </p:nvPr>
        </p:nvSpPr>
        <p:spPr>
          <a:xfrm>
            <a:off x="89114" y="9307684"/>
            <a:ext cx="1543050" cy="527403"/>
          </a:xfrm>
        </p:spPr>
        <p:txBody>
          <a:bodyPr/>
          <a:lstStyle>
            <a:lvl1pPr algn="l">
              <a:defRPr sz="1200"/>
            </a:lvl1pPr>
          </a:lstStyle>
          <a:p>
            <a:fld id="{99BCC2B7-A947-2E40-B774-81D6CE8CEB88}" type="slidenum">
              <a:rPr kumimoji="1" lang="zh-CN" altLang="en-US" smtClean="0"/>
              <a:pPr/>
              <a:t>2</a:t>
            </a:fld>
            <a:endParaRPr kumimoji="1" lang="zh-CN" altLang="en-US"/>
          </a:p>
        </p:txBody>
      </p:sp>
      <p:grpSp>
        <p:nvGrpSpPr>
          <p:cNvPr id="17" name="组合 16">
            <a:extLst>
              <a:ext uri="{FF2B5EF4-FFF2-40B4-BE49-F238E27FC236}">
                <a16:creationId xmlns:a16="http://schemas.microsoft.com/office/drawing/2014/main" id="{6CFC783B-36F7-B848-ADDF-FC6D49C09027}"/>
              </a:ext>
            </a:extLst>
          </p:cNvPr>
          <p:cNvGrpSpPr/>
          <p:nvPr/>
        </p:nvGrpSpPr>
        <p:grpSpPr>
          <a:xfrm>
            <a:off x="1792424" y="2275823"/>
            <a:ext cx="5029274" cy="2456021"/>
            <a:chOff x="198939" y="7156565"/>
            <a:chExt cx="6306362" cy="2456021"/>
          </a:xfrm>
        </p:grpSpPr>
        <p:sp>
          <p:nvSpPr>
            <p:cNvPr id="18" name="矩形 17">
              <a:extLst>
                <a:ext uri="{FF2B5EF4-FFF2-40B4-BE49-F238E27FC236}">
                  <a16:creationId xmlns:a16="http://schemas.microsoft.com/office/drawing/2014/main" id="{9B448268-03E3-5A4D-A00B-EAAF09390D58}"/>
                </a:ext>
              </a:extLst>
            </p:cNvPr>
            <p:cNvSpPr/>
            <p:nvPr userDrawn="1"/>
          </p:nvSpPr>
          <p:spPr>
            <a:xfrm>
              <a:off x="240630" y="7156565"/>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Relative speeds</a:t>
              </a:r>
              <a:endParaRPr kumimoji="1" lang="zh-CN" altLang="en-US" sz="1400" dirty="0">
                <a:solidFill>
                  <a:schemeClr val="bg1"/>
                </a:solidFill>
                <a:latin typeface="Comic Sans MS" panose="030F0902030302020204" pitchFamily="66" charset="0"/>
              </a:endParaRPr>
            </a:p>
          </p:txBody>
        </p:sp>
        <p:sp>
          <p:nvSpPr>
            <p:cNvPr id="19" name="文本框 18">
              <a:extLst>
                <a:ext uri="{FF2B5EF4-FFF2-40B4-BE49-F238E27FC236}">
                  <a16:creationId xmlns:a16="http://schemas.microsoft.com/office/drawing/2014/main" id="{22F2C3B1-9AB6-5D47-81EB-27633ED2E999}"/>
                </a:ext>
              </a:extLst>
            </p:cNvPr>
            <p:cNvSpPr txBox="1"/>
            <p:nvPr userDrawn="1"/>
          </p:nvSpPr>
          <p:spPr>
            <a:xfrm>
              <a:off x="198939" y="7488928"/>
              <a:ext cx="6264671" cy="2123658"/>
            </a:xfrm>
            <a:prstGeom prst="rect">
              <a:avLst/>
            </a:prstGeom>
            <a:noFill/>
          </p:spPr>
          <p:txBody>
            <a:bodyPr wrap="square" rtlCol="0">
              <a:spAutoFit/>
            </a:bodyPr>
            <a:lstStyle/>
            <a:p>
              <a:r>
                <a:rPr kumimoji="1" lang="en-US" altLang="zh-CN" sz="1200" dirty="0"/>
                <a:t>If we are sitting on train and watching the view from the window, if might seem to use sometimes that it is not the train moving, but actually the world outside the window is moving.</a:t>
              </a:r>
            </a:p>
            <a:p>
              <a:endParaRPr kumimoji="1" lang="en-US" altLang="zh-CN" sz="1200" dirty="0"/>
            </a:p>
            <a:p>
              <a:r>
                <a:rPr kumimoji="1" lang="en-US" altLang="zh-CN" sz="1200" dirty="0"/>
                <a:t>From Earth’s surface, it looks like the Sun is rotating around Earth. But if we travel to the Sun and look around, we will actually think that it is the planets that are moving.</a:t>
              </a:r>
            </a:p>
            <a:p>
              <a:endParaRPr kumimoji="1" lang="en-US" altLang="zh-CN" sz="1200" dirty="0"/>
            </a:p>
            <a:p>
              <a:r>
                <a:rPr kumimoji="1" lang="en-US" altLang="zh-CN" sz="1200" dirty="0"/>
                <a:t>So, what is moving, and does</a:t>
              </a:r>
              <a:r>
                <a:rPr kumimoji="1" lang="zh-CN" altLang="en-US" sz="1200" dirty="0"/>
                <a:t> </a:t>
              </a:r>
              <a:r>
                <a:rPr kumimoji="1" lang="en-US" altLang="zh-CN" sz="1200" dirty="0"/>
                <a:t>it make a difference? </a:t>
              </a:r>
            </a:p>
            <a:p>
              <a:endParaRPr kumimoji="1" lang="en-US" altLang="zh-CN" sz="1200" dirty="0"/>
            </a:p>
            <a:p>
              <a:endParaRPr kumimoji="1" lang="zh-CN" altLang="en-US" sz="1200" dirty="0"/>
            </a:p>
          </p:txBody>
        </p:sp>
      </p:grpSp>
      <p:grpSp>
        <p:nvGrpSpPr>
          <p:cNvPr id="3" name="组合 2">
            <a:extLst>
              <a:ext uri="{FF2B5EF4-FFF2-40B4-BE49-F238E27FC236}">
                <a16:creationId xmlns:a16="http://schemas.microsoft.com/office/drawing/2014/main" id="{8E718136-EFDD-BE40-9ED8-41E21166CBD9}"/>
              </a:ext>
            </a:extLst>
          </p:cNvPr>
          <p:cNvGrpSpPr/>
          <p:nvPr/>
        </p:nvGrpSpPr>
        <p:grpSpPr>
          <a:xfrm>
            <a:off x="1788574" y="4468252"/>
            <a:ext cx="5035932" cy="3000821"/>
            <a:chOff x="1788574" y="4468252"/>
            <a:chExt cx="5035932" cy="3000821"/>
          </a:xfrm>
        </p:grpSpPr>
        <p:sp>
          <p:nvSpPr>
            <p:cNvPr id="22" name="文本框 21">
              <a:extLst>
                <a:ext uri="{FF2B5EF4-FFF2-40B4-BE49-F238E27FC236}">
                  <a16:creationId xmlns:a16="http://schemas.microsoft.com/office/drawing/2014/main" id="{31CAFBB3-F52C-1E44-9064-E5532A928DEB}"/>
                </a:ext>
              </a:extLst>
            </p:cNvPr>
            <p:cNvSpPr txBox="1"/>
            <p:nvPr/>
          </p:nvSpPr>
          <p:spPr>
            <a:xfrm>
              <a:off x="1788574" y="4468252"/>
              <a:ext cx="4481173" cy="3000821"/>
            </a:xfrm>
            <a:custGeom>
              <a:avLst/>
              <a:gdLst>
                <a:gd name="connsiteX0" fmla="*/ 0 w 4481173"/>
                <a:gd name="connsiteY0" fmla="*/ 0 h 3000821"/>
                <a:gd name="connsiteX1" fmla="*/ 515335 w 4481173"/>
                <a:gd name="connsiteY1" fmla="*/ 0 h 3000821"/>
                <a:gd name="connsiteX2" fmla="*/ 941046 w 4481173"/>
                <a:gd name="connsiteY2" fmla="*/ 0 h 3000821"/>
                <a:gd name="connsiteX3" fmla="*/ 1590816 w 4481173"/>
                <a:gd name="connsiteY3" fmla="*/ 0 h 3000821"/>
                <a:gd name="connsiteX4" fmla="*/ 2106151 w 4481173"/>
                <a:gd name="connsiteY4" fmla="*/ 0 h 3000821"/>
                <a:gd name="connsiteX5" fmla="*/ 2621486 w 4481173"/>
                <a:gd name="connsiteY5" fmla="*/ 0 h 3000821"/>
                <a:gd name="connsiteX6" fmla="*/ 3271256 w 4481173"/>
                <a:gd name="connsiteY6" fmla="*/ 0 h 3000821"/>
                <a:gd name="connsiteX7" fmla="*/ 3741779 w 4481173"/>
                <a:gd name="connsiteY7" fmla="*/ 0 h 3000821"/>
                <a:gd name="connsiteX8" fmla="*/ 4481173 w 4481173"/>
                <a:gd name="connsiteY8" fmla="*/ 0 h 3000821"/>
                <a:gd name="connsiteX9" fmla="*/ 4481173 w 4481173"/>
                <a:gd name="connsiteY9" fmla="*/ 560153 h 3000821"/>
                <a:gd name="connsiteX10" fmla="*/ 4481173 w 4481173"/>
                <a:gd name="connsiteY10" fmla="*/ 1000274 h 3000821"/>
                <a:gd name="connsiteX11" fmla="*/ 4481173 w 4481173"/>
                <a:gd name="connsiteY11" fmla="*/ 1500411 h 3000821"/>
                <a:gd name="connsiteX12" fmla="*/ 4481173 w 4481173"/>
                <a:gd name="connsiteY12" fmla="*/ 2030556 h 3000821"/>
                <a:gd name="connsiteX13" fmla="*/ 4481173 w 4481173"/>
                <a:gd name="connsiteY13" fmla="*/ 2440668 h 3000821"/>
                <a:gd name="connsiteX14" fmla="*/ 4481173 w 4481173"/>
                <a:gd name="connsiteY14" fmla="*/ 3000821 h 3000821"/>
                <a:gd name="connsiteX15" fmla="*/ 3921026 w 4481173"/>
                <a:gd name="connsiteY15" fmla="*/ 3000821 h 3000821"/>
                <a:gd name="connsiteX16" fmla="*/ 3360880 w 4481173"/>
                <a:gd name="connsiteY16" fmla="*/ 3000821 h 3000821"/>
                <a:gd name="connsiteX17" fmla="*/ 2711110 w 4481173"/>
                <a:gd name="connsiteY17" fmla="*/ 3000821 h 3000821"/>
                <a:gd name="connsiteX18" fmla="*/ 2150963 w 4481173"/>
                <a:gd name="connsiteY18" fmla="*/ 3000821 h 3000821"/>
                <a:gd name="connsiteX19" fmla="*/ 1725252 w 4481173"/>
                <a:gd name="connsiteY19" fmla="*/ 3000821 h 3000821"/>
                <a:gd name="connsiteX20" fmla="*/ 1254728 w 4481173"/>
                <a:gd name="connsiteY20" fmla="*/ 3000821 h 3000821"/>
                <a:gd name="connsiteX21" fmla="*/ 604958 w 4481173"/>
                <a:gd name="connsiteY21" fmla="*/ 3000821 h 3000821"/>
                <a:gd name="connsiteX22" fmla="*/ 0 w 4481173"/>
                <a:gd name="connsiteY22" fmla="*/ 3000821 h 3000821"/>
                <a:gd name="connsiteX23" fmla="*/ 0 w 4481173"/>
                <a:gd name="connsiteY23" fmla="*/ 2560701 h 3000821"/>
                <a:gd name="connsiteX24" fmla="*/ 0 w 4481173"/>
                <a:gd name="connsiteY24" fmla="*/ 2090572 h 3000821"/>
                <a:gd name="connsiteX25" fmla="*/ 0 w 4481173"/>
                <a:gd name="connsiteY25" fmla="*/ 1680460 h 3000821"/>
                <a:gd name="connsiteX26" fmla="*/ 0 w 4481173"/>
                <a:gd name="connsiteY26" fmla="*/ 1270348 h 3000821"/>
                <a:gd name="connsiteX27" fmla="*/ 0 w 4481173"/>
                <a:gd name="connsiteY27" fmla="*/ 740203 h 3000821"/>
                <a:gd name="connsiteX28" fmla="*/ 0 w 4481173"/>
                <a:gd name="connsiteY28" fmla="*/ 0 h 3000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481173" h="3000821" extrusionOk="0">
                  <a:moveTo>
                    <a:pt x="0" y="0"/>
                  </a:moveTo>
                  <a:cubicBezTo>
                    <a:pt x="217607" y="-39196"/>
                    <a:pt x="389779" y="14882"/>
                    <a:pt x="515335" y="0"/>
                  </a:cubicBezTo>
                  <a:cubicBezTo>
                    <a:pt x="640891" y="-14882"/>
                    <a:pt x="815947" y="25535"/>
                    <a:pt x="941046" y="0"/>
                  </a:cubicBezTo>
                  <a:cubicBezTo>
                    <a:pt x="1066145" y="-25535"/>
                    <a:pt x="1375267" y="42125"/>
                    <a:pt x="1590816" y="0"/>
                  </a:cubicBezTo>
                  <a:cubicBezTo>
                    <a:pt x="1806365" y="-42125"/>
                    <a:pt x="1901956" y="53299"/>
                    <a:pt x="2106151" y="0"/>
                  </a:cubicBezTo>
                  <a:cubicBezTo>
                    <a:pt x="2310347" y="-53299"/>
                    <a:pt x="2443830" y="55222"/>
                    <a:pt x="2621486" y="0"/>
                  </a:cubicBezTo>
                  <a:cubicBezTo>
                    <a:pt x="2799143" y="-55222"/>
                    <a:pt x="3061371" y="3461"/>
                    <a:pt x="3271256" y="0"/>
                  </a:cubicBezTo>
                  <a:cubicBezTo>
                    <a:pt x="3481141" y="-3461"/>
                    <a:pt x="3593240" y="21862"/>
                    <a:pt x="3741779" y="0"/>
                  </a:cubicBezTo>
                  <a:cubicBezTo>
                    <a:pt x="3890318" y="-21862"/>
                    <a:pt x="4303127" y="12773"/>
                    <a:pt x="4481173" y="0"/>
                  </a:cubicBezTo>
                  <a:cubicBezTo>
                    <a:pt x="4520652" y="186442"/>
                    <a:pt x="4452736" y="366170"/>
                    <a:pt x="4481173" y="560153"/>
                  </a:cubicBezTo>
                  <a:cubicBezTo>
                    <a:pt x="4509610" y="754136"/>
                    <a:pt x="4430663" y="848595"/>
                    <a:pt x="4481173" y="1000274"/>
                  </a:cubicBezTo>
                  <a:cubicBezTo>
                    <a:pt x="4531683" y="1151953"/>
                    <a:pt x="4474176" y="1387926"/>
                    <a:pt x="4481173" y="1500411"/>
                  </a:cubicBezTo>
                  <a:cubicBezTo>
                    <a:pt x="4488170" y="1612896"/>
                    <a:pt x="4431204" y="1782553"/>
                    <a:pt x="4481173" y="2030556"/>
                  </a:cubicBezTo>
                  <a:cubicBezTo>
                    <a:pt x="4531142" y="2278560"/>
                    <a:pt x="4438024" y="2279686"/>
                    <a:pt x="4481173" y="2440668"/>
                  </a:cubicBezTo>
                  <a:cubicBezTo>
                    <a:pt x="4524322" y="2601650"/>
                    <a:pt x="4463642" y="2828484"/>
                    <a:pt x="4481173" y="3000821"/>
                  </a:cubicBezTo>
                  <a:cubicBezTo>
                    <a:pt x="4340618" y="3028513"/>
                    <a:pt x="4033405" y="2987773"/>
                    <a:pt x="3921026" y="3000821"/>
                  </a:cubicBezTo>
                  <a:cubicBezTo>
                    <a:pt x="3808647" y="3013869"/>
                    <a:pt x="3524499" y="2999649"/>
                    <a:pt x="3360880" y="3000821"/>
                  </a:cubicBezTo>
                  <a:cubicBezTo>
                    <a:pt x="3197261" y="3001993"/>
                    <a:pt x="2853227" y="2928149"/>
                    <a:pt x="2711110" y="3000821"/>
                  </a:cubicBezTo>
                  <a:cubicBezTo>
                    <a:pt x="2568993" y="3073493"/>
                    <a:pt x="2279296" y="2966942"/>
                    <a:pt x="2150963" y="3000821"/>
                  </a:cubicBezTo>
                  <a:cubicBezTo>
                    <a:pt x="2022630" y="3034700"/>
                    <a:pt x="1878722" y="2974026"/>
                    <a:pt x="1725252" y="3000821"/>
                  </a:cubicBezTo>
                  <a:cubicBezTo>
                    <a:pt x="1571782" y="3027616"/>
                    <a:pt x="1371987" y="2979129"/>
                    <a:pt x="1254728" y="3000821"/>
                  </a:cubicBezTo>
                  <a:cubicBezTo>
                    <a:pt x="1137469" y="3022513"/>
                    <a:pt x="829333" y="2997982"/>
                    <a:pt x="604958" y="3000821"/>
                  </a:cubicBezTo>
                  <a:cubicBezTo>
                    <a:pt x="380583" y="3003660"/>
                    <a:pt x="295550" y="2939776"/>
                    <a:pt x="0" y="3000821"/>
                  </a:cubicBezTo>
                  <a:cubicBezTo>
                    <a:pt x="-11209" y="2896467"/>
                    <a:pt x="7991" y="2769585"/>
                    <a:pt x="0" y="2560701"/>
                  </a:cubicBezTo>
                  <a:cubicBezTo>
                    <a:pt x="-7991" y="2351817"/>
                    <a:pt x="4585" y="2221940"/>
                    <a:pt x="0" y="2090572"/>
                  </a:cubicBezTo>
                  <a:cubicBezTo>
                    <a:pt x="-4585" y="1959204"/>
                    <a:pt x="35022" y="1806089"/>
                    <a:pt x="0" y="1680460"/>
                  </a:cubicBezTo>
                  <a:cubicBezTo>
                    <a:pt x="-35022" y="1554831"/>
                    <a:pt x="7402" y="1402071"/>
                    <a:pt x="0" y="1270348"/>
                  </a:cubicBezTo>
                  <a:cubicBezTo>
                    <a:pt x="-7402" y="1138625"/>
                    <a:pt x="32396" y="992208"/>
                    <a:pt x="0" y="740203"/>
                  </a:cubicBezTo>
                  <a:cubicBezTo>
                    <a:pt x="-32396" y="488198"/>
                    <a:pt x="84057" y="192221"/>
                    <a:pt x="0" y="0"/>
                  </a:cubicBezTo>
                  <a:close/>
                </a:path>
              </a:pathLst>
            </a:custGeom>
            <a:noFill/>
            <a:ln>
              <a:solidFill>
                <a:srgbClr val="B92DC0"/>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kumimoji="1" lang="en-US" altLang="zh-CN" sz="1200" dirty="0">
                  <a:latin typeface="Comic Sans MS" panose="030F0902030302020204" pitchFamily="66" charset="0"/>
                </a:rPr>
                <a:t>Copernicus vs. Church</a:t>
              </a:r>
            </a:p>
            <a:p>
              <a:endParaRPr kumimoji="1" lang="en-US" altLang="zh-CN" sz="1200" dirty="0">
                <a:latin typeface="Comic Sans MS" panose="030F0902030302020204" pitchFamily="66" charset="0"/>
              </a:endParaRPr>
            </a:p>
            <a:p>
              <a:r>
                <a:rPr kumimoji="1" lang="en-US" altLang="zh-CN" sz="1100" dirty="0">
                  <a:latin typeface="Trebuchet MS" panose="020B0703020202090204" pitchFamily="34" charset="0"/>
                </a:rPr>
                <a:t>In middle ages, it was common to assume that the Earth is in the center of the Solar system (or even: in the center of the universe). The Catholic Church supported this idea, as it made Earth in some way “special”, as “God’s creation”.</a:t>
              </a:r>
            </a:p>
            <a:p>
              <a:endParaRPr kumimoji="1" lang="en-US" altLang="zh-CN" sz="1100" dirty="0">
                <a:latin typeface="Trebuchet MS" panose="020B0703020202090204" pitchFamily="34" charset="0"/>
              </a:endParaRPr>
            </a:p>
            <a:p>
              <a:r>
                <a:rPr kumimoji="1" lang="en-US" altLang="zh-CN" sz="1100" dirty="0">
                  <a:latin typeface="Trebuchet MS" panose="020B0703020202090204" pitchFamily="34" charset="0"/>
                </a:rPr>
                <a:t>However, scientists found it extremely difficult to describe the motion of objects around Earth in this system.</a:t>
              </a:r>
            </a:p>
            <a:p>
              <a:endParaRPr kumimoji="1" lang="en-US" altLang="zh-CN" sz="1100" dirty="0">
                <a:latin typeface="Trebuchet MS" panose="020B0703020202090204" pitchFamily="34" charset="0"/>
              </a:endParaRPr>
            </a:p>
            <a:p>
              <a:r>
                <a:rPr kumimoji="1" lang="en-US" altLang="zh-CN" sz="1100" dirty="0">
                  <a:latin typeface="Trebuchet MS" panose="020B0703020202090204" pitchFamily="34" charset="0"/>
                </a:rPr>
                <a:t>All this changed when Nicolaus Copernicus proposed a new model, where the Sun was “fixed” in the middle if the Solar system, with planets orbiting around it.</a:t>
              </a:r>
            </a:p>
            <a:p>
              <a:endParaRPr kumimoji="1" lang="en-US" altLang="zh-CN" sz="1100" dirty="0">
                <a:latin typeface="Trebuchet MS" panose="020B0703020202090204" pitchFamily="34" charset="0"/>
              </a:endParaRPr>
            </a:p>
            <a:p>
              <a:r>
                <a:rPr kumimoji="1" lang="en-US" altLang="zh-CN" sz="1100" dirty="0">
                  <a:latin typeface="Trebuchet MS" panose="020B0703020202090204" pitchFamily="34" charset="0"/>
                </a:rPr>
                <a:t>This model was much simpler than the original model.</a:t>
              </a:r>
            </a:p>
            <a:p>
              <a:endParaRPr kumimoji="1" lang="en-US" altLang="zh-CN" sz="1100" dirty="0">
                <a:latin typeface="Trebuchet MS" panose="020B0703020202090204" pitchFamily="34" charset="0"/>
              </a:endParaRPr>
            </a:p>
            <a:p>
              <a:r>
                <a:rPr kumimoji="1" lang="en-US" altLang="zh-CN" sz="1100" dirty="0">
                  <a:latin typeface="Trebuchet MS" panose="020B0703020202090204" pitchFamily="34" charset="0"/>
                </a:rPr>
                <a:t>Which model is “correct” and why?</a:t>
              </a:r>
            </a:p>
          </p:txBody>
        </p:sp>
        <p:pic>
          <p:nvPicPr>
            <p:cNvPr id="23" name="图片 22">
              <a:extLst>
                <a:ext uri="{FF2B5EF4-FFF2-40B4-BE49-F238E27FC236}">
                  <a16:creationId xmlns:a16="http://schemas.microsoft.com/office/drawing/2014/main" id="{A514DF04-E580-5540-BF73-0695C21830A1}"/>
                </a:ext>
              </a:extLst>
            </p:cNvPr>
            <p:cNvPicPr>
              <a:picLocks noChangeAspect="1"/>
            </p:cNvPicPr>
            <p:nvPr/>
          </p:nvPicPr>
          <p:blipFill>
            <a:blip r:embed="rId4"/>
            <a:stretch>
              <a:fillRect/>
            </a:stretch>
          </p:blipFill>
          <p:spPr>
            <a:xfrm>
              <a:off x="6296338" y="4616163"/>
              <a:ext cx="528168" cy="528168"/>
            </a:xfrm>
            <a:prstGeom prst="rect">
              <a:avLst/>
            </a:prstGeom>
          </p:spPr>
        </p:pic>
      </p:grpSp>
      <p:sp>
        <p:nvSpPr>
          <p:cNvPr id="25" name="椭圆 24">
            <a:extLst>
              <a:ext uri="{FF2B5EF4-FFF2-40B4-BE49-F238E27FC236}">
                <a16:creationId xmlns:a16="http://schemas.microsoft.com/office/drawing/2014/main" id="{3D373010-6DE3-A042-BCBA-98C5A77AD574}"/>
              </a:ext>
            </a:extLst>
          </p:cNvPr>
          <p:cNvSpPr/>
          <p:nvPr/>
        </p:nvSpPr>
        <p:spPr>
          <a:xfrm>
            <a:off x="1621913" y="2230247"/>
            <a:ext cx="365028" cy="351877"/>
          </a:xfrm>
          <a:prstGeom prst="ellipse">
            <a:avLst/>
          </a:prstGeom>
          <a:solidFill>
            <a:srgbClr val="B92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sp>
        <p:nvSpPr>
          <p:cNvPr id="26" name="圆角矩形 25">
            <a:extLst>
              <a:ext uri="{FF2B5EF4-FFF2-40B4-BE49-F238E27FC236}">
                <a16:creationId xmlns:a16="http://schemas.microsoft.com/office/drawing/2014/main" id="{0181CF09-8B1C-BD4F-B091-BDDE0D970B10}"/>
              </a:ext>
            </a:extLst>
          </p:cNvPr>
          <p:cNvSpPr/>
          <p:nvPr/>
        </p:nvSpPr>
        <p:spPr>
          <a:xfrm>
            <a:off x="1655165" y="7874821"/>
            <a:ext cx="4996026" cy="1140276"/>
          </a:xfrm>
          <a:prstGeom prst="roundRect">
            <a:avLst/>
          </a:prstGeom>
          <a:no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zh-CN" sz="1400" dirty="0">
                <a:solidFill>
                  <a:schemeClr val="tx1"/>
                </a:solidFill>
                <a:latin typeface="Comic Sans MS" panose="030F0902030302020204" pitchFamily="66" charset="0"/>
              </a:rPr>
              <a:t>Important term: </a:t>
            </a:r>
            <a:r>
              <a:rPr kumimoji="1" lang="en-US" altLang="zh-CN" sz="1400" b="1" dirty="0">
                <a:solidFill>
                  <a:schemeClr val="tx1"/>
                </a:solidFill>
                <a:latin typeface="Comic Sans MS" panose="030F0902030302020204" pitchFamily="66" charset="0"/>
              </a:rPr>
              <a:t>Ockham’s Razor</a:t>
            </a:r>
            <a:r>
              <a:rPr kumimoji="1" lang="zh-CN" altLang="en-US" sz="1400" b="1" dirty="0">
                <a:solidFill>
                  <a:schemeClr val="tx1"/>
                </a:solidFill>
                <a:latin typeface="Comic Sans MS" panose="030F0902030302020204" pitchFamily="66" charset="0"/>
              </a:rPr>
              <a:t> （奥卡姆剃刀）</a:t>
            </a:r>
            <a:endParaRPr kumimoji="1" lang="en-US" altLang="zh-CN" sz="1400" b="1" dirty="0">
              <a:solidFill>
                <a:schemeClr val="tx1"/>
              </a:solidFill>
              <a:latin typeface="Comic Sans MS" panose="030F0902030302020204" pitchFamily="66" charset="0"/>
            </a:endParaRPr>
          </a:p>
          <a:p>
            <a:pPr algn="l"/>
            <a:endParaRPr kumimoji="1" lang="en-US" altLang="zh-CN" sz="1400" b="1" dirty="0">
              <a:solidFill>
                <a:schemeClr val="tx1"/>
              </a:solidFill>
              <a:latin typeface="Comic Sans MS" panose="030F0902030302020204" pitchFamily="66" charset="0"/>
            </a:endParaRPr>
          </a:p>
          <a:p>
            <a:pPr algn="l"/>
            <a:r>
              <a:rPr kumimoji="1" lang="en-US" altLang="zh-CN" sz="1400" dirty="0">
                <a:solidFill>
                  <a:schemeClr val="tx1"/>
                </a:solidFill>
                <a:latin typeface="Comic Sans MS" panose="030F0902030302020204" pitchFamily="66" charset="0"/>
              </a:rPr>
              <a:t>The notion (or “rule of thumb”) that dictates we always pick the simplest solution to the given problem.</a:t>
            </a:r>
            <a:r>
              <a:rPr kumimoji="1" lang="en-US" altLang="zh-CN" sz="1400" b="1" dirty="0">
                <a:solidFill>
                  <a:schemeClr val="tx1"/>
                </a:solidFill>
                <a:latin typeface="Comic Sans MS" panose="030F0902030302020204" pitchFamily="66" charset="0"/>
              </a:rPr>
              <a:t> </a:t>
            </a:r>
          </a:p>
          <a:p>
            <a:pPr algn="l"/>
            <a:endParaRPr kumimoji="1" lang="en-US" altLang="zh-CN" sz="1200" dirty="0">
              <a:solidFill>
                <a:schemeClr val="tx1"/>
              </a:solidFill>
              <a:latin typeface="Comic Sans MS" panose="030F0902030302020204" pitchFamily="66" charset="0"/>
            </a:endParaRPr>
          </a:p>
          <a:p>
            <a:pPr algn="l"/>
            <a:endParaRPr kumimoji="1" lang="en-US" altLang="zh-CN" sz="1200" dirty="0">
              <a:solidFill>
                <a:schemeClr val="tx1"/>
              </a:solidFill>
              <a:latin typeface="Comic Sans MS" panose="030F0902030302020204" pitchFamily="66" charset="0"/>
            </a:endParaRPr>
          </a:p>
          <a:p>
            <a:pPr algn="l"/>
            <a:endParaRPr kumimoji="1" lang="zh-CN" altLang="en-US" sz="1200" dirty="0">
              <a:solidFill>
                <a:schemeClr val="tx1"/>
              </a:solidFill>
              <a:latin typeface="Comic Sans MS" panose="030F0902030302020204" pitchFamily="66" charset="0"/>
            </a:endParaRPr>
          </a:p>
        </p:txBody>
      </p:sp>
    </p:spTree>
    <p:extLst>
      <p:ext uri="{BB962C8B-B14F-4D97-AF65-F5344CB8AC3E}">
        <p14:creationId xmlns:p14="http://schemas.microsoft.com/office/powerpoint/2010/main" val="773523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DF7979CE-3D15-044E-B403-17FDEE83D3A6}"/>
              </a:ext>
            </a:extLst>
          </p:cNvPr>
          <p:cNvGrpSpPr/>
          <p:nvPr/>
        </p:nvGrpSpPr>
        <p:grpSpPr>
          <a:xfrm>
            <a:off x="5170164" y="9378595"/>
            <a:ext cx="1687836" cy="449653"/>
            <a:chOff x="5262429" y="8673181"/>
            <a:chExt cx="1687836" cy="449653"/>
          </a:xfrm>
        </p:grpSpPr>
        <p:sp>
          <p:nvSpPr>
            <p:cNvPr id="6" name="文本框 5">
              <a:extLst>
                <a:ext uri="{FF2B5EF4-FFF2-40B4-BE49-F238E27FC236}">
                  <a16:creationId xmlns:a16="http://schemas.microsoft.com/office/drawing/2014/main" id="{D7F6E5E4-E6FF-6349-91C5-E406BD7D41E1}"/>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7" name="组合 6">
              <a:extLst>
                <a:ext uri="{FF2B5EF4-FFF2-40B4-BE49-F238E27FC236}">
                  <a16:creationId xmlns:a16="http://schemas.microsoft.com/office/drawing/2014/main" id="{FF1CE5D7-00EE-AE41-97B3-C5A22D4B9448}"/>
                </a:ext>
              </a:extLst>
            </p:cNvPr>
            <p:cNvGrpSpPr/>
            <p:nvPr/>
          </p:nvGrpSpPr>
          <p:grpSpPr>
            <a:xfrm>
              <a:off x="5262429" y="8673181"/>
              <a:ext cx="1481027" cy="227602"/>
              <a:chOff x="3653443" y="9025090"/>
              <a:chExt cx="2448413" cy="441232"/>
            </a:xfrm>
          </p:grpSpPr>
          <p:pic>
            <p:nvPicPr>
              <p:cNvPr id="8" name="图片 7">
                <a:extLst>
                  <a:ext uri="{FF2B5EF4-FFF2-40B4-BE49-F238E27FC236}">
                    <a16:creationId xmlns:a16="http://schemas.microsoft.com/office/drawing/2014/main" id="{ADA62671-5F6A-DB44-B18F-F7A8B6430B54}"/>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9" name="图片 8">
                <a:extLst>
                  <a:ext uri="{FF2B5EF4-FFF2-40B4-BE49-F238E27FC236}">
                    <a16:creationId xmlns:a16="http://schemas.microsoft.com/office/drawing/2014/main" id="{CFAB5AF5-AA3F-8A46-97FD-3FF3C641720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10" name="图片 9">
                <a:extLst>
                  <a:ext uri="{FF2B5EF4-FFF2-40B4-BE49-F238E27FC236}">
                    <a16:creationId xmlns:a16="http://schemas.microsoft.com/office/drawing/2014/main" id="{047847FC-93F0-784E-8C01-96998C3EE05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11" name="图片 10">
                <a:extLst>
                  <a:ext uri="{FF2B5EF4-FFF2-40B4-BE49-F238E27FC236}">
                    <a16:creationId xmlns:a16="http://schemas.microsoft.com/office/drawing/2014/main" id="{5EB4273C-B941-774F-874C-E23D045652F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sp>
        <p:nvSpPr>
          <p:cNvPr id="12" name="标题 1">
            <a:extLst>
              <a:ext uri="{FF2B5EF4-FFF2-40B4-BE49-F238E27FC236}">
                <a16:creationId xmlns:a16="http://schemas.microsoft.com/office/drawing/2014/main" id="{FC85E6D8-9952-2F46-A034-F38976AB8C4A}"/>
              </a:ext>
            </a:extLst>
          </p:cNvPr>
          <p:cNvSpPr txBox="1">
            <a:spLocks/>
          </p:cNvSpPr>
          <p:nvPr/>
        </p:nvSpPr>
        <p:spPr>
          <a:xfrm>
            <a:off x="0" y="96373"/>
            <a:ext cx="4119928" cy="38488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kumimoji="1" lang="zh-CN" altLang="en-US" sz="1800" dirty="0">
                <a:solidFill>
                  <a:srgbClr val="6526C2"/>
                </a:solidFill>
                <a:latin typeface="Kaiti SC" panose="02010600040101010101" pitchFamily="2" charset="-122"/>
                <a:ea typeface="Kaiti SC" panose="02010600040101010101" pitchFamily="2" charset="-122"/>
              </a:rPr>
              <a:t>解密神奇的宇宙</a:t>
            </a:r>
            <a:r>
              <a:rPr kumimoji="1" lang="en-US" altLang="zh-CN" sz="1800" dirty="0">
                <a:solidFill>
                  <a:srgbClr val="6526C2"/>
                </a:solidFill>
                <a:latin typeface="Kaiti SC" panose="02010600040101010101" pitchFamily="2" charset="-122"/>
                <a:ea typeface="Kaiti SC" panose="02010600040101010101" pitchFamily="2" charset="-122"/>
              </a:rPr>
              <a:t> </a:t>
            </a:r>
            <a:r>
              <a:rPr kumimoji="1" lang="en-US" altLang="zh-CN" sz="1100" dirty="0">
                <a:solidFill>
                  <a:srgbClr val="A451A4"/>
                </a:solidFill>
                <a:latin typeface="Kaiti SC" panose="02010600040101010101" pitchFamily="2" charset="-122"/>
                <a:ea typeface="Kaiti SC" panose="02010600040101010101" pitchFamily="2" charset="-122"/>
              </a:rPr>
              <a:t>Unlocking the Secrets of the Universe</a:t>
            </a:r>
            <a:endParaRPr kumimoji="1" lang="zh-CN" altLang="en-US" sz="2800" dirty="0">
              <a:solidFill>
                <a:srgbClr val="A451A4"/>
              </a:solidFill>
              <a:latin typeface="Kaiti SC" panose="02010600040101010101" pitchFamily="2" charset="-122"/>
              <a:ea typeface="Kaiti SC" panose="02010600040101010101" pitchFamily="2" charset="-122"/>
            </a:endParaRPr>
          </a:p>
        </p:txBody>
      </p:sp>
      <p:cxnSp>
        <p:nvCxnSpPr>
          <p:cNvPr id="13" name="直线连接符 12">
            <a:extLst>
              <a:ext uri="{FF2B5EF4-FFF2-40B4-BE49-F238E27FC236}">
                <a16:creationId xmlns:a16="http://schemas.microsoft.com/office/drawing/2014/main" id="{B6DC9DFC-7826-AA46-A314-F09415727DF7}"/>
              </a:ext>
            </a:extLst>
          </p:cNvPr>
          <p:cNvCxnSpPr>
            <a:cxnSpLocks/>
          </p:cNvCxnSpPr>
          <p:nvPr/>
        </p:nvCxnSpPr>
        <p:spPr>
          <a:xfrm flipV="1">
            <a:off x="240632" y="481259"/>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5CBD74CC-9431-7E44-9CA9-F8522CE07B57}"/>
              </a:ext>
            </a:extLst>
          </p:cNvPr>
          <p:cNvSpPr/>
          <p:nvPr/>
        </p:nvSpPr>
        <p:spPr>
          <a:xfrm>
            <a:off x="0" y="573058"/>
            <a:ext cx="1481027" cy="9332933"/>
          </a:xfrm>
          <a:prstGeom prst="rect">
            <a:avLst/>
          </a:prstGeom>
          <a:solidFill>
            <a:srgbClr val="EAE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zh-CN" sz="1100" b="1" dirty="0">
                <a:solidFill>
                  <a:schemeClr val="tx1"/>
                </a:solidFill>
              </a:rPr>
              <a:t>Frame of reference</a:t>
            </a:r>
          </a:p>
          <a:p>
            <a:pPr algn="l"/>
            <a:r>
              <a:rPr kumimoji="1" lang="zh-CN" altLang="en-US" sz="1100" b="1" dirty="0">
                <a:solidFill>
                  <a:schemeClr val="tx1"/>
                </a:solidFill>
              </a:rPr>
              <a:t>坐标系</a:t>
            </a:r>
            <a:endParaRPr kumimoji="1" lang="en-US" altLang="zh-CN" sz="1100" b="1" dirty="0">
              <a:solidFill>
                <a:schemeClr val="tx1"/>
              </a:solidFill>
            </a:endParaRPr>
          </a:p>
          <a:p>
            <a:pPr algn="l"/>
            <a:r>
              <a:rPr kumimoji="1" lang="en-US" altLang="zh-CN" sz="1100" dirty="0">
                <a:solidFill>
                  <a:schemeClr val="tx1"/>
                </a:solidFill>
              </a:rPr>
              <a:t>A system in which we describe things (e.g. position and movement of bodies)</a:t>
            </a:r>
          </a:p>
          <a:p>
            <a:pPr algn="l"/>
            <a:endParaRPr kumimoji="1" lang="en-US" altLang="zh-CN" sz="1100" dirty="0">
              <a:solidFill>
                <a:schemeClr val="tx1"/>
              </a:solidFill>
            </a:endParaRPr>
          </a:p>
          <a:p>
            <a:r>
              <a:rPr kumimoji="1" lang="en-US" altLang="zh-CN" sz="1100" b="1" dirty="0">
                <a:solidFill>
                  <a:schemeClr val="tx1"/>
                </a:solidFill>
              </a:rPr>
              <a:t>Inertial frame of reference</a:t>
            </a:r>
          </a:p>
          <a:p>
            <a:r>
              <a:rPr kumimoji="1" lang="zh-CN" altLang="en-US" sz="1100" b="1" dirty="0">
                <a:solidFill>
                  <a:schemeClr val="tx1"/>
                </a:solidFill>
              </a:rPr>
              <a:t>不变惯性坐标系</a:t>
            </a:r>
            <a:endParaRPr kumimoji="1" lang="en-US" altLang="zh-CN" sz="1100" b="1" dirty="0">
              <a:solidFill>
                <a:schemeClr val="tx1"/>
              </a:solidFill>
            </a:endParaRPr>
          </a:p>
          <a:p>
            <a:r>
              <a:rPr kumimoji="1" lang="en-US" altLang="zh-CN" sz="1100" dirty="0">
                <a:solidFill>
                  <a:schemeClr val="tx1"/>
                </a:solidFill>
              </a:rPr>
              <a:t>A frame of reference that is not accelerating</a:t>
            </a:r>
          </a:p>
          <a:p>
            <a:endParaRPr kumimoji="1" lang="en-US" altLang="zh-CN" sz="1100" dirty="0">
              <a:solidFill>
                <a:schemeClr val="tx1"/>
              </a:solidFill>
            </a:endParaRPr>
          </a:p>
          <a:p>
            <a:r>
              <a:rPr kumimoji="1" lang="en-US" altLang="zh-CN" sz="1100" b="1" dirty="0">
                <a:solidFill>
                  <a:schemeClr val="tx1"/>
                </a:solidFill>
              </a:rPr>
              <a:t>Newton’s 1</a:t>
            </a:r>
            <a:r>
              <a:rPr kumimoji="1" lang="en-US" altLang="zh-CN" sz="1100" b="1" baseline="30000" dirty="0">
                <a:solidFill>
                  <a:schemeClr val="tx1"/>
                </a:solidFill>
              </a:rPr>
              <a:t>nd</a:t>
            </a:r>
            <a:r>
              <a:rPr kumimoji="1" lang="en-US" altLang="zh-CN" sz="1100" b="1" dirty="0">
                <a:solidFill>
                  <a:schemeClr val="tx1"/>
                </a:solidFill>
              </a:rPr>
              <a:t> Law</a:t>
            </a:r>
          </a:p>
          <a:p>
            <a:r>
              <a:rPr kumimoji="1" lang="en-US" altLang="zh-CN" sz="1100" dirty="0">
                <a:solidFill>
                  <a:schemeClr val="tx1"/>
                </a:solidFill>
              </a:rPr>
              <a:t>If there is no forces acting, everything is in rest, or moving with constant speed with respect to you.</a:t>
            </a:r>
          </a:p>
        </p:txBody>
      </p:sp>
      <p:sp>
        <p:nvSpPr>
          <p:cNvPr id="16" name="Slide Number Placeholder 5">
            <a:extLst>
              <a:ext uri="{FF2B5EF4-FFF2-40B4-BE49-F238E27FC236}">
                <a16:creationId xmlns:a16="http://schemas.microsoft.com/office/drawing/2014/main" id="{DEEAC749-D76C-EC47-AB22-A6E4FDD0A7B3}"/>
              </a:ext>
            </a:extLst>
          </p:cNvPr>
          <p:cNvSpPr>
            <a:spLocks noGrp="1"/>
          </p:cNvSpPr>
          <p:nvPr>
            <p:ph type="sldNum" sz="quarter" idx="12"/>
          </p:nvPr>
        </p:nvSpPr>
        <p:spPr>
          <a:xfrm>
            <a:off x="89114" y="9307684"/>
            <a:ext cx="1543050" cy="527403"/>
          </a:xfrm>
        </p:spPr>
        <p:txBody>
          <a:bodyPr/>
          <a:lstStyle>
            <a:lvl1pPr algn="l">
              <a:defRPr sz="1200"/>
            </a:lvl1pPr>
          </a:lstStyle>
          <a:p>
            <a:fld id="{99BCC2B7-A947-2E40-B774-81D6CE8CEB88}" type="slidenum">
              <a:rPr kumimoji="1" lang="zh-CN" altLang="en-US" smtClean="0"/>
              <a:pPr/>
              <a:t>3</a:t>
            </a:fld>
            <a:endParaRPr kumimoji="1" lang="zh-CN" altLang="en-US"/>
          </a:p>
        </p:txBody>
      </p:sp>
      <p:grpSp>
        <p:nvGrpSpPr>
          <p:cNvPr id="17" name="组合 16">
            <a:extLst>
              <a:ext uri="{FF2B5EF4-FFF2-40B4-BE49-F238E27FC236}">
                <a16:creationId xmlns:a16="http://schemas.microsoft.com/office/drawing/2014/main" id="{6CFC783B-36F7-B848-ADDF-FC6D49C09027}"/>
              </a:ext>
            </a:extLst>
          </p:cNvPr>
          <p:cNvGrpSpPr/>
          <p:nvPr/>
        </p:nvGrpSpPr>
        <p:grpSpPr>
          <a:xfrm>
            <a:off x="1531148" y="666995"/>
            <a:ext cx="5029274" cy="5780008"/>
            <a:chOff x="198939" y="7156565"/>
            <a:chExt cx="6306362" cy="5780008"/>
          </a:xfrm>
        </p:grpSpPr>
        <p:sp>
          <p:nvSpPr>
            <p:cNvPr id="18" name="矩形 17">
              <a:extLst>
                <a:ext uri="{FF2B5EF4-FFF2-40B4-BE49-F238E27FC236}">
                  <a16:creationId xmlns:a16="http://schemas.microsoft.com/office/drawing/2014/main" id="{9B448268-03E3-5A4D-A00B-EAAF09390D58}"/>
                </a:ext>
              </a:extLst>
            </p:cNvPr>
            <p:cNvSpPr/>
            <p:nvPr userDrawn="1"/>
          </p:nvSpPr>
          <p:spPr>
            <a:xfrm>
              <a:off x="240630" y="7156565"/>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Hello world, we are just passing by!</a:t>
              </a:r>
              <a:endParaRPr kumimoji="1" lang="zh-CN" altLang="en-US" sz="1400" dirty="0">
                <a:solidFill>
                  <a:schemeClr val="bg1"/>
                </a:solidFill>
                <a:latin typeface="Comic Sans MS" panose="030F0902030302020204" pitchFamily="66" charset="0"/>
              </a:endParaRPr>
            </a:p>
          </p:txBody>
        </p:sp>
        <p:sp>
          <p:nvSpPr>
            <p:cNvPr id="19" name="文本框 18">
              <a:extLst>
                <a:ext uri="{FF2B5EF4-FFF2-40B4-BE49-F238E27FC236}">
                  <a16:creationId xmlns:a16="http://schemas.microsoft.com/office/drawing/2014/main" id="{22F2C3B1-9AB6-5D47-81EB-27633ED2E999}"/>
                </a:ext>
              </a:extLst>
            </p:cNvPr>
            <p:cNvSpPr txBox="1"/>
            <p:nvPr userDrawn="1"/>
          </p:nvSpPr>
          <p:spPr>
            <a:xfrm>
              <a:off x="198939" y="7488928"/>
              <a:ext cx="6264671" cy="5447645"/>
            </a:xfrm>
            <a:prstGeom prst="rect">
              <a:avLst/>
            </a:prstGeom>
            <a:noFill/>
          </p:spPr>
          <p:txBody>
            <a:bodyPr wrap="square" rtlCol="0">
              <a:spAutoFit/>
            </a:bodyPr>
            <a:lstStyle/>
            <a:p>
              <a:r>
                <a:rPr kumimoji="1" lang="en-US" altLang="zh-CN" sz="1200" dirty="0"/>
                <a:t>Imagine we are traveling through space in our spaceship that can travel very fast, approximately 50% of the speed of light.</a:t>
              </a:r>
            </a:p>
            <a:p>
              <a:endParaRPr kumimoji="1" lang="en-US" altLang="zh-CN" sz="1200" dirty="0"/>
            </a:p>
            <a:p>
              <a:r>
                <a:rPr kumimoji="1" lang="en-US" altLang="zh-CN" sz="1200" dirty="0"/>
                <a:t>We are passing by a new planet, and as we do, the aliens living there are watching us carefully and taking measurements to test their new theory concerning light, speed, relativity and the universe.</a:t>
              </a:r>
            </a:p>
            <a:p>
              <a:endParaRPr kumimoji="1" lang="en-US" altLang="zh-CN" sz="1200" dirty="0"/>
            </a:p>
            <a:p>
              <a:pPr marL="228600" indent="-228600">
                <a:buFont typeface="+mj-lt"/>
                <a:buAutoNum type="arabicPeriod"/>
              </a:pPr>
              <a:r>
                <a:rPr kumimoji="1" lang="en-US" altLang="zh-CN" sz="1200" dirty="0"/>
                <a:t>From the aliens’ point of view, what is your speed?</a:t>
              </a:r>
            </a:p>
            <a:p>
              <a:pPr marL="228600" indent="-228600">
                <a:buFont typeface="+mj-lt"/>
                <a:buAutoNum type="arabicPeriod"/>
              </a:pPr>
              <a:endParaRPr kumimoji="1" lang="en-US" altLang="zh-CN" sz="1200" dirty="0"/>
            </a:p>
            <a:p>
              <a:pPr marL="228600" indent="-228600">
                <a:buFont typeface="+mj-lt"/>
                <a:buAutoNum type="arabicPeriod"/>
              </a:pPr>
              <a:endParaRPr kumimoji="1" lang="en-US" altLang="zh-CN" sz="1200" dirty="0"/>
            </a:p>
            <a:p>
              <a:pPr marL="228600" indent="-228600">
                <a:buFont typeface="+mj-lt"/>
                <a:buAutoNum type="arabicPeriod"/>
              </a:pPr>
              <a:endParaRPr kumimoji="1" lang="en-US" altLang="zh-CN" sz="1200" dirty="0"/>
            </a:p>
            <a:p>
              <a:pPr marL="228600" indent="-228600">
                <a:buFont typeface="+mj-lt"/>
                <a:buAutoNum type="arabicPeriod"/>
              </a:pPr>
              <a:endParaRPr kumimoji="1" lang="en-US" altLang="zh-CN" sz="1200" dirty="0"/>
            </a:p>
            <a:p>
              <a:pPr marL="228600" indent="-228600">
                <a:buFont typeface="+mj-lt"/>
                <a:buAutoNum type="arabicPeriod"/>
              </a:pPr>
              <a:endParaRPr kumimoji="1" lang="en-US" altLang="zh-CN" sz="1200" dirty="0"/>
            </a:p>
            <a:p>
              <a:pPr marL="228600" indent="-228600">
                <a:buFont typeface="+mj-lt"/>
                <a:buAutoNum type="arabicPeriod"/>
              </a:pPr>
              <a:endParaRPr kumimoji="1" lang="en-US" altLang="zh-CN" sz="1200" dirty="0"/>
            </a:p>
            <a:p>
              <a:pPr marL="228600" indent="-228600">
                <a:buFont typeface="+mj-lt"/>
                <a:buAutoNum type="arabicPeriod"/>
              </a:pPr>
              <a:r>
                <a:rPr kumimoji="1" lang="en-US" altLang="zh-CN" sz="1200" dirty="0"/>
                <a:t>If your spaceship has a front light attached to its cockpit, and you turn it on (to be able to spot asteroids and space dust in your way as you steer through space), from the aliens’ perspective, what is the speed of the light you are using? What is this speed from your perspective?</a:t>
              </a:r>
            </a:p>
            <a:p>
              <a:pPr marL="228600" indent="-228600">
                <a:buFont typeface="+mj-lt"/>
                <a:buAutoNum type="arabicPeriod"/>
              </a:pPr>
              <a:endParaRPr kumimoji="1" lang="en-US" altLang="zh-CN" sz="1200" dirty="0"/>
            </a:p>
            <a:p>
              <a:pPr marL="228600" indent="-228600">
                <a:buFont typeface="+mj-lt"/>
                <a:buAutoNum type="arabicPeriod"/>
              </a:pPr>
              <a:endParaRPr kumimoji="1" lang="en-US" altLang="zh-CN" sz="1200" dirty="0"/>
            </a:p>
            <a:p>
              <a:pPr marL="228600" indent="-228600">
                <a:buFont typeface="+mj-lt"/>
                <a:buAutoNum type="arabicPeriod"/>
              </a:pPr>
              <a:endParaRPr kumimoji="1" lang="en-US" altLang="zh-CN" sz="1200" dirty="0"/>
            </a:p>
            <a:p>
              <a:pPr marL="228600" indent="-228600">
                <a:buFont typeface="+mj-lt"/>
                <a:buAutoNum type="arabicPeriod"/>
              </a:pPr>
              <a:endParaRPr kumimoji="1" lang="en-US" altLang="zh-CN" sz="1200" dirty="0"/>
            </a:p>
            <a:p>
              <a:pPr marL="228600" indent="-228600">
                <a:buFont typeface="+mj-lt"/>
                <a:buAutoNum type="arabicPeriod"/>
              </a:pPr>
              <a:endParaRPr kumimoji="1" lang="en-US" altLang="zh-CN" sz="1200" dirty="0"/>
            </a:p>
            <a:p>
              <a:pPr marL="228600" indent="-228600">
                <a:buFont typeface="+mj-lt"/>
                <a:buAutoNum type="arabicPeriod"/>
              </a:pPr>
              <a:endParaRPr kumimoji="1" lang="en-US" altLang="zh-CN" sz="1200" dirty="0"/>
            </a:p>
            <a:p>
              <a:pPr marL="228600" indent="-228600">
                <a:buFont typeface="+mj-lt"/>
                <a:buAutoNum type="arabicPeriod"/>
              </a:pPr>
              <a:endParaRPr kumimoji="1" lang="en-US" altLang="zh-CN" sz="1200" dirty="0"/>
            </a:p>
            <a:p>
              <a:pPr marL="228600" indent="-228600">
                <a:buFont typeface="+mj-lt"/>
                <a:buAutoNum type="arabicPeriod"/>
              </a:pPr>
              <a:r>
                <a:rPr kumimoji="1" lang="en-US" altLang="zh-CN" sz="1200" dirty="0"/>
                <a:t>You launch another, smaller unmanned ship traveling in the same direction, to check the route ahead of you. You launch it with the speed of 70% of the speed of light. From your perspective, how fast is this vehicle traveling with? From aliens’ perspective, how fast is it moving?</a:t>
              </a:r>
              <a:endParaRPr kumimoji="1" lang="zh-CN" altLang="en-US" sz="1200" dirty="0"/>
            </a:p>
          </p:txBody>
        </p:sp>
      </p:grpSp>
      <p:sp>
        <p:nvSpPr>
          <p:cNvPr id="25" name="椭圆 24">
            <a:extLst>
              <a:ext uri="{FF2B5EF4-FFF2-40B4-BE49-F238E27FC236}">
                <a16:creationId xmlns:a16="http://schemas.microsoft.com/office/drawing/2014/main" id="{3D373010-6DE3-A042-BCBA-98C5A77AD574}"/>
              </a:ext>
            </a:extLst>
          </p:cNvPr>
          <p:cNvSpPr/>
          <p:nvPr/>
        </p:nvSpPr>
        <p:spPr>
          <a:xfrm>
            <a:off x="8254207" y="3630784"/>
            <a:ext cx="365028" cy="351877"/>
          </a:xfrm>
          <a:prstGeom prst="ellipse">
            <a:avLst/>
          </a:prstGeom>
          <a:solidFill>
            <a:srgbClr val="B92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pic>
        <p:nvPicPr>
          <p:cNvPr id="1028" name="Picture 4" descr="“planet aliens”的图片搜索结果">
            <a:extLst>
              <a:ext uri="{FF2B5EF4-FFF2-40B4-BE49-F238E27FC236}">
                <a16:creationId xmlns:a16="http://schemas.microsoft.com/office/drawing/2014/main" id="{9616AAEB-3951-1545-95BA-F1B3946EB7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939" y="7890073"/>
            <a:ext cx="2288216" cy="1224090"/>
          </a:xfrm>
          <a:prstGeom prst="rect">
            <a:avLst/>
          </a:prstGeom>
          <a:noFill/>
          <a:extLst>
            <a:ext uri="{909E8E84-426E-40DD-AFC4-6F175D3DCCD1}">
              <a14:hiddenFill xmlns:a14="http://schemas.microsoft.com/office/drawing/2010/main">
                <a:solidFill>
                  <a:srgbClr val="FFFFFF"/>
                </a:solidFill>
              </a14:hiddenFill>
            </a:ext>
          </a:extLst>
        </p:spPr>
      </p:pic>
      <p:sp>
        <p:nvSpPr>
          <p:cNvPr id="2" name="弧 1">
            <a:extLst>
              <a:ext uri="{FF2B5EF4-FFF2-40B4-BE49-F238E27FC236}">
                <a16:creationId xmlns:a16="http://schemas.microsoft.com/office/drawing/2014/main" id="{29D0E804-2139-614F-AECC-00E2EB713E78}"/>
              </a:ext>
            </a:extLst>
          </p:cNvPr>
          <p:cNvSpPr/>
          <p:nvPr/>
        </p:nvSpPr>
        <p:spPr>
          <a:xfrm>
            <a:off x="2199190" y="7406833"/>
            <a:ext cx="3916930" cy="1170008"/>
          </a:xfrm>
          <a:prstGeom prst="arc">
            <a:avLst>
              <a:gd name="adj1" fmla="val 11296743"/>
              <a:gd name="adj2" fmla="val 648594"/>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pic>
        <p:nvPicPr>
          <p:cNvPr id="1030" name="Picture 6" descr="“spaceship cartoon”的图片搜索结果">
            <a:extLst>
              <a:ext uri="{FF2B5EF4-FFF2-40B4-BE49-F238E27FC236}">
                <a16:creationId xmlns:a16="http://schemas.microsoft.com/office/drawing/2014/main" id="{6C89A9F9-AEB7-3246-B57E-889D217ABEC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9797"/>
          <a:stretch/>
        </p:blipFill>
        <p:spPr bwMode="auto">
          <a:xfrm>
            <a:off x="1632164" y="7313609"/>
            <a:ext cx="841475" cy="1170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1101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DF7979CE-3D15-044E-B403-17FDEE83D3A6}"/>
              </a:ext>
            </a:extLst>
          </p:cNvPr>
          <p:cNvGrpSpPr/>
          <p:nvPr/>
        </p:nvGrpSpPr>
        <p:grpSpPr>
          <a:xfrm>
            <a:off x="5170164" y="9378595"/>
            <a:ext cx="1687836" cy="449653"/>
            <a:chOff x="5262429" y="8673181"/>
            <a:chExt cx="1687836" cy="449653"/>
          </a:xfrm>
        </p:grpSpPr>
        <p:sp>
          <p:nvSpPr>
            <p:cNvPr id="6" name="文本框 5">
              <a:extLst>
                <a:ext uri="{FF2B5EF4-FFF2-40B4-BE49-F238E27FC236}">
                  <a16:creationId xmlns:a16="http://schemas.microsoft.com/office/drawing/2014/main" id="{D7F6E5E4-E6FF-6349-91C5-E406BD7D41E1}"/>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7" name="组合 6">
              <a:extLst>
                <a:ext uri="{FF2B5EF4-FFF2-40B4-BE49-F238E27FC236}">
                  <a16:creationId xmlns:a16="http://schemas.microsoft.com/office/drawing/2014/main" id="{FF1CE5D7-00EE-AE41-97B3-C5A22D4B9448}"/>
                </a:ext>
              </a:extLst>
            </p:cNvPr>
            <p:cNvGrpSpPr/>
            <p:nvPr/>
          </p:nvGrpSpPr>
          <p:grpSpPr>
            <a:xfrm>
              <a:off x="5262429" y="8673181"/>
              <a:ext cx="1481027" cy="227602"/>
              <a:chOff x="3653443" y="9025090"/>
              <a:chExt cx="2448413" cy="441232"/>
            </a:xfrm>
          </p:grpSpPr>
          <p:pic>
            <p:nvPicPr>
              <p:cNvPr id="8" name="图片 7">
                <a:extLst>
                  <a:ext uri="{FF2B5EF4-FFF2-40B4-BE49-F238E27FC236}">
                    <a16:creationId xmlns:a16="http://schemas.microsoft.com/office/drawing/2014/main" id="{ADA62671-5F6A-DB44-B18F-F7A8B6430B54}"/>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9" name="图片 8">
                <a:extLst>
                  <a:ext uri="{FF2B5EF4-FFF2-40B4-BE49-F238E27FC236}">
                    <a16:creationId xmlns:a16="http://schemas.microsoft.com/office/drawing/2014/main" id="{CFAB5AF5-AA3F-8A46-97FD-3FF3C641720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10" name="图片 9">
                <a:extLst>
                  <a:ext uri="{FF2B5EF4-FFF2-40B4-BE49-F238E27FC236}">
                    <a16:creationId xmlns:a16="http://schemas.microsoft.com/office/drawing/2014/main" id="{047847FC-93F0-784E-8C01-96998C3EE05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11" name="图片 10">
                <a:extLst>
                  <a:ext uri="{FF2B5EF4-FFF2-40B4-BE49-F238E27FC236}">
                    <a16:creationId xmlns:a16="http://schemas.microsoft.com/office/drawing/2014/main" id="{5EB4273C-B941-774F-874C-E23D045652F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sp>
        <p:nvSpPr>
          <p:cNvPr id="12" name="标题 1">
            <a:extLst>
              <a:ext uri="{FF2B5EF4-FFF2-40B4-BE49-F238E27FC236}">
                <a16:creationId xmlns:a16="http://schemas.microsoft.com/office/drawing/2014/main" id="{FC85E6D8-9952-2F46-A034-F38976AB8C4A}"/>
              </a:ext>
            </a:extLst>
          </p:cNvPr>
          <p:cNvSpPr txBox="1">
            <a:spLocks/>
          </p:cNvSpPr>
          <p:nvPr/>
        </p:nvSpPr>
        <p:spPr>
          <a:xfrm>
            <a:off x="0" y="96373"/>
            <a:ext cx="4119928" cy="38488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kumimoji="1" lang="zh-CN" altLang="en-US" sz="1800" dirty="0">
                <a:solidFill>
                  <a:srgbClr val="6526C2"/>
                </a:solidFill>
                <a:latin typeface="Kaiti SC" panose="02010600040101010101" pitchFamily="2" charset="-122"/>
                <a:ea typeface="Kaiti SC" panose="02010600040101010101" pitchFamily="2" charset="-122"/>
              </a:rPr>
              <a:t>解密神奇的宇宙</a:t>
            </a:r>
            <a:r>
              <a:rPr kumimoji="1" lang="en-US" altLang="zh-CN" sz="1800" dirty="0">
                <a:solidFill>
                  <a:srgbClr val="6526C2"/>
                </a:solidFill>
                <a:latin typeface="Kaiti SC" panose="02010600040101010101" pitchFamily="2" charset="-122"/>
                <a:ea typeface="Kaiti SC" panose="02010600040101010101" pitchFamily="2" charset="-122"/>
              </a:rPr>
              <a:t> </a:t>
            </a:r>
            <a:r>
              <a:rPr kumimoji="1" lang="en-US" altLang="zh-CN" sz="1100" dirty="0">
                <a:solidFill>
                  <a:srgbClr val="A451A4"/>
                </a:solidFill>
                <a:latin typeface="Kaiti SC" panose="02010600040101010101" pitchFamily="2" charset="-122"/>
                <a:ea typeface="Kaiti SC" panose="02010600040101010101" pitchFamily="2" charset="-122"/>
              </a:rPr>
              <a:t>Unlocking the Secrets of the Universe</a:t>
            </a:r>
            <a:endParaRPr kumimoji="1" lang="zh-CN" altLang="en-US" sz="2800" dirty="0">
              <a:solidFill>
                <a:srgbClr val="A451A4"/>
              </a:solidFill>
              <a:latin typeface="Kaiti SC" panose="02010600040101010101" pitchFamily="2" charset="-122"/>
              <a:ea typeface="Kaiti SC" panose="02010600040101010101" pitchFamily="2" charset="-122"/>
            </a:endParaRPr>
          </a:p>
        </p:txBody>
      </p:sp>
      <p:cxnSp>
        <p:nvCxnSpPr>
          <p:cNvPr id="13" name="直线连接符 12">
            <a:extLst>
              <a:ext uri="{FF2B5EF4-FFF2-40B4-BE49-F238E27FC236}">
                <a16:creationId xmlns:a16="http://schemas.microsoft.com/office/drawing/2014/main" id="{B6DC9DFC-7826-AA46-A314-F09415727DF7}"/>
              </a:ext>
            </a:extLst>
          </p:cNvPr>
          <p:cNvCxnSpPr>
            <a:cxnSpLocks/>
          </p:cNvCxnSpPr>
          <p:nvPr/>
        </p:nvCxnSpPr>
        <p:spPr>
          <a:xfrm flipV="1">
            <a:off x="240632" y="481259"/>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16" name="Slide Number Placeholder 5">
            <a:extLst>
              <a:ext uri="{FF2B5EF4-FFF2-40B4-BE49-F238E27FC236}">
                <a16:creationId xmlns:a16="http://schemas.microsoft.com/office/drawing/2014/main" id="{DEEAC749-D76C-EC47-AB22-A6E4FDD0A7B3}"/>
              </a:ext>
            </a:extLst>
          </p:cNvPr>
          <p:cNvSpPr>
            <a:spLocks noGrp="1"/>
          </p:cNvSpPr>
          <p:nvPr>
            <p:ph type="sldNum" sz="quarter" idx="12"/>
          </p:nvPr>
        </p:nvSpPr>
        <p:spPr>
          <a:xfrm>
            <a:off x="89114" y="9307684"/>
            <a:ext cx="1543050" cy="527403"/>
          </a:xfrm>
        </p:spPr>
        <p:txBody>
          <a:bodyPr/>
          <a:lstStyle>
            <a:lvl1pPr algn="l">
              <a:defRPr sz="1200"/>
            </a:lvl1pPr>
          </a:lstStyle>
          <a:p>
            <a:fld id="{99BCC2B7-A947-2E40-B774-81D6CE8CEB88}" type="slidenum">
              <a:rPr kumimoji="1" lang="zh-CN" altLang="en-US" smtClean="0"/>
              <a:pPr/>
              <a:t>4</a:t>
            </a:fld>
            <a:endParaRPr kumimoji="1" lang="zh-CN" altLang="en-US"/>
          </a:p>
        </p:txBody>
      </p:sp>
      <p:grpSp>
        <p:nvGrpSpPr>
          <p:cNvPr id="17" name="组合 16">
            <a:extLst>
              <a:ext uri="{FF2B5EF4-FFF2-40B4-BE49-F238E27FC236}">
                <a16:creationId xmlns:a16="http://schemas.microsoft.com/office/drawing/2014/main" id="{6CFC783B-36F7-B848-ADDF-FC6D49C09027}"/>
              </a:ext>
            </a:extLst>
          </p:cNvPr>
          <p:cNvGrpSpPr/>
          <p:nvPr/>
        </p:nvGrpSpPr>
        <p:grpSpPr>
          <a:xfrm>
            <a:off x="149863" y="666995"/>
            <a:ext cx="6410559" cy="2640687"/>
            <a:chOff x="198939" y="7156565"/>
            <a:chExt cx="6306362" cy="2640687"/>
          </a:xfrm>
        </p:grpSpPr>
        <p:sp>
          <p:nvSpPr>
            <p:cNvPr id="18" name="矩形 17">
              <a:extLst>
                <a:ext uri="{FF2B5EF4-FFF2-40B4-BE49-F238E27FC236}">
                  <a16:creationId xmlns:a16="http://schemas.microsoft.com/office/drawing/2014/main" id="{9B448268-03E3-5A4D-A00B-EAAF09390D58}"/>
                </a:ext>
              </a:extLst>
            </p:cNvPr>
            <p:cNvSpPr/>
            <p:nvPr userDrawn="1"/>
          </p:nvSpPr>
          <p:spPr>
            <a:xfrm>
              <a:off x="240630" y="7156565"/>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Einstein</a:t>
              </a:r>
              <a:r>
                <a:rPr kumimoji="1" lang="zh-CN" altLang="en-US" sz="1400" dirty="0">
                  <a:solidFill>
                    <a:schemeClr val="bg1"/>
                  </a:solidFill>
                  <a:latin typeface="Comic Sans MS" panose="030F0902030302020204" pitchFamily="66" charset="0"/>
                </a:rPr>
                <a:t> </a:t>
              </a:r>
              <a:r>
                <a:rPr kumimoji="1" lang="en-US" altLang="zh-CN" sz="1400" dirty="0">
                  <a:solidFill>
                    <a:schemeClr val="bg1"/>
                  </a:solidFill>
                  <a:latin typeface="Comic Sans MS" panose="030F0902030302020204" pitchFamily="66" charset="0"/>
                </a:rPr>
                <a:t>chasing light</a:t>
              </a:r>
              <a:endParaRPr kumimoji="1" lang="zh-CN" altLang="en-US" sz="1400" dirty="0">
                <a:solidFill>
                  <a:schemeClr val="bg1"/>
                </a:solidFill>
                <a:latin typeface="Comic Sans MS" panose="030F0902030302020204" pitchFamily="66" charset="0"/>
              </a:endParaRPr>
            </a:p>
          </p:txBody>
        </p:sp>
        <p:sp>
          <p:nvSpPr>
            <p:cNvPr id="19" name="文本框 18">
              <a:extLst>
                <a:ext uri="{FF2B5EF4-FFF2-40B4-BE49-F238E27FC236}">
                  <a16:creationId xmlns:a16="http://schemas.microsoft.com/office/drawing/2014/main" id="{22F2C3B1-9AB6-5D47-81EB-27633ED2E999}"/>
                </a:ext>
              </a:extLst>
            </p:cNvPr>
            <p:cNvSpPr txBox="1"/>
            <p:nvPr userDrawn="1"/>
          </p:nvSpPr>
          <p:spPr>
            <a:xfrm>
              <a:off x="198939" y="7488928"/>
              <a:ext cx="6264671" cy="2308324"/>
            </a:xfrm>
            <a:prstGeom prst="rect">
              <a:avLst/>
            </a:prstGeom>
            <a:noFill/>
          </p:spPr>
          <p:txBody>
            <a:bodyPr wrap="square" rtlCol="0">
              <a:spAutoFit/>
            </a:bodyPr>
            <a:lstStyle/>
            <a:p>
              <a:r>
                <a:rPr kumimoji="1" lang="en-US" altLang="zh-CN" sz="1200" dirty="0"/>
                <a:t>By the end of 19</a:t>
              </a:r>
              <a:r>
                <a:rPr kumimoji="1" lang="en-US" altLang="zh-CN" sz="1200" baseline="30000" dirty="0"/>
                <a:t>th</a:t>
              </a:r>
              <a:r>
                <a:rPr kumimoji="1" lang="en-US" altLang="zh-CN" sz="1200" dirty="0"/>
                <a:t> century, scientists have already managed to describe light as an oscillating wave.</a:t>
              </a:r>
            </a:p>
            <a:p>
              <a:endParaRPr kumimoji="1" lang="en-US" altLang="zh-CN" sz="1200" dirty="0"/>
            </a:p>
            <a:p>
              <a:r>
                <a:rPr kumimoji="1" lang="en-US" altLang="zh-CN" sz="1200" dirty="0"/>
                <a:t>Different wave lengths (different oscillation frequencies) correspond to different “types” of light. For example, different colors are just light of different frequencies. Microwaves used in microwave ovens are also different “colors” of the same light.</a:t>
              </a:r>
            </a:p>
            <a:p>
              <a:endParaRPr kumimoji="1" lang="en-US" altLang="zh-CN" sz="1200" dirty="0"/>
            </a:p>
            <a:p>
              <a:r>
                <a:rPr kumimoji="1" lang="en-US" altLang="zh-CN" sz="1200" dirty="0"/>
                <a:t>In late 19</a:t>
              </a:r>
              <a:r>
                <a:rPr kumimoji="1" lang="en-US" altLang="zh-CN" sz="1200" baseline="30000" dirty="0"/>
                <a:t>th</a:t>
              </a:r>
              <a:r>
                <a:rPr kumimoji="1" lang="en-US" altLang="zh-CN" sz="1200" dirty="0"/>
                <a:t> c., 16-year old Albert Einstein asked himself: what if I travel with the speed of light, next to a light wave: according to relativity of motion, I should see light “frozen” in place (so really, it will just be a frozen wave not oscillating anymore)</a:t>
              </a:r>
            </a:p>
            <a:p>
              <a:endParaRPr kumimoji="1" lang="en-US" altLang="zh-CN" sz="1200" dirty="0"/>
            </a:p>
            <a:p>
              <a:r>
                <a:rPr kumimoji="1" lang="en-US" altLang="zh-CN" sz="1200" dirty="0"/>
                <a:t>To Einstein, this seemed counterintuitive.</a:t>
              </a:r>
            </a:p>
            <a:p>
              <a:endParaRPr kumimoji="1" lang="en-US" altLang="zh-CN" sz="1200" dirty="0"/>
            </a:p>
          </p:txBody>
        </p:sp>
      </p:grpSp>
      <p:sp>
        <p:nvSpPr>
          <p:cNvPr id="25" name="椭圆 24">
            <a:extLst>
              <a:ext uri="{FF2B5EF4-FFF2-40B4-BE49-F238E27FC236}">
                <a16:creationId xmlns:a16="http://schemas.microsoft.com/office/drawing/2014/main" id="{3D373010-6DE3-A042-BCBA-98C5A77AD574}"/>
              </a:ext>
            </a:extLst>
          </p:cNvPr>
          <p:cNvSpPr/>
          <p:nvPr/>
        </p:nvSpPr>
        <p:spPr>
          <a:xfrm>
            <a:off x="8254207" y="3630784"/>
            <a:ext cx="365028" cy="351877"/>
          </a:xfrm>
          <a:prstGeom prst="ellipse">
            <a:avLst/>
          </a:prstGeom>
          <a:solidFill>
            <a:srgbClr val="B92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grpSp>
        <p:nvGrpSpPr>
          <p:cNvPr id="20" name="组合 19">
            <a:extLst>
              <a:ext uri="{FF2B5EF4-FFF2-40B4-BE49-F238E27FC236}">
                <a16:creationId xmlns:a16="http://schemas.microsoft.com/office/drawing/2014/main" id="{320002E3-188E-E949-AC43-2B77787814BE}"/>
              </a:ext>
            </a:extLst>
          </p:cNvPr>
          <p:cNvGrpSpPr/>
          <p:nvPr/>
        </p:nvGrpSpPr>
        <p:grpSpPr>
          <a:xfrm>
            <a:off x="2951543" y="3202415"/>
            <a:ext cx="3352682" cy="1015663"/>
            <a:chOff x="3112645" y="4468252"/>
            <a:chExt cx="3352682" cy="1015663"/>
          </a:xfrm>
        </p:grpSpPr>
        <p:sp>
          <p:nvSpPr>
            <p:cNvPr id="21" name="文本框 20">
              <a:extLst>
                <a:ext uri="{FF2B5EF4-FFF2-40B4-BE49-F238E27FC236}">
                  <a16:creationId xmlns:a16="http://schemas.microsoft.com/office/drawing/2014/main" id="{7E64F3B6-E62B-204B-87CA-627C1450D6F9}"/>
                </a:ext>
              </a:extLst>
            </p:cNvPr>
            <p:cNvSpPr txBox="1"/>
            <p:nvPr/>
          </p:nvSpPr>
          <p:spPr>
            <a:xfrm>
              <a:off x="3112645" y="4468252"/>
              <a:ext cx="2733743" cy="1015663"/>
            </a:xfrm>
            <a:custGeom>
              <a:avLst/>
              <a:gdLst>
                <a:gd name="connsiteX0" fmla="*/ 0 w 2733743"/>
                <a:gd name="connsiteY0" fmla="*/ 0 h 1015663"/>
                <a:gd name="connsiteX1" fmla="*/ 519411 w 2733743"/>
                <a:gd name="connsiteY1" fmla="*/ 0 h 1015663"/>
                <a:gd name="connsiteX2" fmla="*/ 984147 w 2733743"/>
                <a:gd name="connsiteY2" fmla="*/ 0 h 1015663"/>
                <a:gd name="connsiteX3" fmla="*/ 1585571 w 2733743"/>
                <a:gd name="connsiteY3" fmla="*/ 0 h 1015663"/>
                <a:gd name="connsiteX4" fmla="*/ 2104982 w 2733743"/>
                <a:gd name="connsiteY4" fmla="*/ 0 h 1015663"/>
                <a:gd name="connsiteX5" fmla="*/ 2733743 w 2733743"/>
                <a:gd name="connsiteY5" fmla="*/ 0 h 1015663"/>
                <a:gd name="connsiteX6" fmla="*/ 2733743 w 2733743"/>
                <a:gd name="connsiteY6" fmla="*/ 528145 h 1015663"/>
                <a:gd name="connsiteX7" fmla="*/ 2733743 w 2733743"/>
                <a:gd name="connsiteY7" fmla="*/ 1015663 h 1015663"/>
                <a:gd name="connsiteX8" fmla="*/ 2186994 w 2733743"/>
                <a:gd name="connsiteY8" fmla="*/ 1015663 h 1015663"/>
                <a:gd name="connsiteX9" fmla="*/ 1722258 w 2733743"/>
                <a:gd name="connsiteY9" fmla="*/ 1015663 h 1015663"/>
                <a:gd name="connsiteX10" fmla="*/ 1175509 w 2733743"/>
                <a:gd name="connsiteY10" fmla="*/ 1015663 h 1015663"/>
                <a:gd name="connsiteX11" fmla="*/ 628761 w 2733743"/>
                <a:gd name="connsiteY11" fmla="*/ 1015663 h 1015663"/>
                <a:gd name="connsiteX12" fmla="*/ 0 w 2733743"/>
                <a:gd name="connsiteY12" fmla="*/ 1015663 h 1015663"/>
                <a:gd name="connsiteX13" fmla="*/ 0 w 2733743"/>
                <a:gd name="connsiteY13" fmla="*/ 487518 h 1015663"/>
                <a:gd name="connsiteX14" fmla="*/ 0 w 2733743"/>
                <a:gd name="connsiteY14" fmla="*/ 0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33743" h="1015663" extrusionOk="0">
                  <a:moveTo>
                    <a:pt x="0" y="0"/>
                  </a:moveTo>
                  <a:cubicBezTo>
                    <a:pt x="167357" y="-18589"/>
                    <a:pt x="370362" y="51221"/>
                    <a:pt x="519411" y="0"/>
                  </a:cubicBezTo>
                  <a:cubicBezTo>
                    <a:pt x="668460" y="-51221"/>
                    <a:pt x="769638" y="33662"/>
                    <a:pt x="984147" y="0"/>
                  </a:cubicBezTo>
                  <a:cubicBezTo>
                    <a:pt x="1198656" y="-33662"/>
                    <a:pt x="1427838" y="42226"/>
                    <a:pt x="1585571" y="0"/>
                  </a:cubicBezTo>
                  <a:cubicBezTo>
                    <a:pt x="1743304" y="-42226"/>
                    <a:pt x="1919002" y="31499"/>
                    <a:pt x="2104982" y="0"/>
                  </a:cubicBezTo>
                  <a:cubicBezTo>
                    <a:pt x="2290962" y="-31499"/>
                    <a:pt x="2557852" y="64829"/>
                    <a:pt x="2733743" y="0"/>
                  </a:cubicBezTo>
                  <a:cubicBezTo>
                    <a:pt x="2770790" y="247890"/>
                    <a:pt x="2679687" y="368422"/>
                    <a:pt x="2733743" y="528145"/>
                  </a:cubicBezTo>
                  <a:cubicBezTo>
                    <a:pt x="2787799" y="687869"/>
                    <a:pt x="2729324" y="800329"/>
                    <a:pt x="2733743" y="1015663"/>
                  </a:cubicBezTo>
                  <a:cubicBezTo>
                    <a:pt x="2575364" y="1079432"/>
                    <a:pt x="2387144" y="1009074"/>
                    <a:pt x="2186994" y="1015663"/>
                  </a:cubicBezTo>
                  <a:cubicBezTo>
                    <a:pt x="1986844" y="1022252"/>
                    <a:pt x="1898646" y="995461"/>
                    <a:pt x="1722258" y="1015663"/>
                  </a:cubicBezTo>
                  <a:cubicBezTo>
                    <a:pt x="1545870" y="1035865"/>
                    <a:pt x="1390127" y="969023"/>
                    <a:pt x="1175509" y="1015663"/>
                  </a:cubicBezTo>
                  <a:cubicBezTo>
                    <a:pt x="960891" y="1062303"/>
                    <a:pt x="812455" y="993442"/>
                    <a:pt x="628761" y="1015663"/>
                  </a:cubicBezTo>
                  <a:cubicBezTo>
                    <a:pt x="445067" y="1037884"/>
                    <a:pt x="224294" y="974606"/>
                    <a:pt x="0" y="1015663"/>
                  </a:cubicBezTo>
                  <a:cubicBezTo>
                    <a:pt x="-46128" y="867287"/>
                    <a:pt x="52856" y="599578"/>
                    <a:pt x="0" y="487518"/>
                  </a:cubicBezTo>
                  <a:cubicBezTo>
                    <a:pt x="-52856" y="375459"/>
                    <a:pt x="39118" y="230812"/>
                    <a:pt x="0" y="0"/>
                  </a:cubicBezTo>
                  <a:close/>
                </a:path>
              </a:pathLst>
            </a:custGeom>
            <a:noFill/>
            <a:ln>
              <a:solidFill>
                <a:srgbClr val="B92DC0"/>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kumimoji="1" lang="en-US" altLang="zh-CN" sz="1200" dirty="0">
                  <a:latin typeface="Comic Sans MS" panose="030F0902030302020204" pitchFamily="66" charset="0"/>
                </a:rPr>
                <a:t>Do you also think it’s counterintuitive to imagine a “frozen” wave?</a:t>
              </a:r>
            </a:p>
            <a:p>
              <a:endParaRPr kumimoji="1" lang="en-US" altLang="zh-CN" sz="1200" dirty="0">
                <a:latin typeface="Comic Sans MS" panose="030F0902030302020204" pitchFamily="66" charset="0"/>
              </a:endParaRPr>
            </a:p>
            <a:p>
              <a:r>
                <a:rPr kumimoji="1" lang="en-US" altLang="zh-CN" sz="1200" dirty="0">
                  <a:latin typeface="Comic Sans MS" panose="030F0902030302020204" pitchFamily="66" charset="0"/>
                </a:rPr>
                <a:t>What is “intuition”?</a:t>
              </a:r>
              <a:endParaRPr kumimoji="1" lang="en-US" altLang="zh-CN" sz="1100" dirty="0">
                <a:latin typeface="Trebuchet MS" panose="020B0703020202090204" pitchFamily="34" charset="0"/>
              </a:endParaRPr>
            </a:p>
          </p:txBody>
        </p:sp>
        <p:pic>
          <p:nvPicPr>
            <p:cNvPr id="22" name="图片 21">
              <a:extLst>
                <a:ext uri="{FF2B5EF4-FFF2-40B4-BE49-F238E27FC236}">
                  <a16:creationId xmlns:a16="http://schemas.microsoft.com/office/drawing/2014/main" id="{D92BA9BC-9F1F-314F-AB63-07848F49F1F8}"/>
                </a:ext>
              </a:extLst>
            </p:cNvPr>
            <p:cNvPicPr>
              <a:picLocks noChangeAspect="1"/>
            </p:cNvPicPr>
            <p:nvPr/>
          </p:nvPicPr>
          <p:blipFill>
            <a:blip r:embed="rId4"/>
            <a:stretch>
              <a:fillRect/>
            </a:stretch>
          </p:blipFill>
          <p:spPr>
            <a:xfrm>
              <a:off x="5937159" y="4521989"/>
              <a:ext cx="528168" cy="528168"/>
            </a:xfrm>
            <a:prstGeom prst="rect">
              <a:avLst/>
            </a:prstGeom>
          </p:spPr>
        </p:pic>
      </p:grpSp>
      <p:grpSp>
        <p:nvGrpSpPr>
          <p:cNvPr id="23" name="组合 22">
            <a:extLst>
              <a:ext uri="{FF2B5EF4-FFF2-40B4-BE49-F238E27FC236}">
                <a16:creationId xmlns:a16="http://schemas.microsoft.com/office/drawing/2014/main" id="{1B57A10F-3DD8-EB4B-9D04-73E2877D4B71}"/>
              </a:ext>
            </a:extLst>
          </p:cNvPr>
          <p:cNvGrpSpPr/>
          <p:nvPr/>
        </p:nvGrpSpPr>
        <p:grpSpPr>
          <a:xfrm>
            <a:off x="192243" y="4905031"/>
            <a:ext cx="6410559" cy="1902023"/>
            <a:chOff x="198939" y="7156565"/>
            <a:chExt cx="6306362" cy="1902023"/>
          </a:xfrm>
        </p:grpSpPr>
        <p:sp>
          <p:nvSpPr>
            <p:cNvPr id="24" name="矩形 23">
              <a:extLst>
                <a:ext uri="{FF2B5EF4-FFF2-40B4-BE49-F238E27FC236}">
                  <a16:creationId xmlns:a16="http://schemas.microsoft.com/office/drawing/2014/main" id="{607D20E4-92AD-B94C-8690-8C5D9C8D4BD8}"/>
                </a:ext>
              </a:extLst>
            </p:cNvPr>
            <p:cNvSpPr/>
            <p:nvPr userDrawn="1"/>
          </p:nvSpPr>
          <p:spPr>
            <a:xfrm>
              <a:off x="240630" y="7156565"/>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The key postulates of Special Relativity</a:t>
              </a:r>
              <a:endParaRPr kumimoji="1" lang="zh-CN" altLang="en-US" sz="1400" dirty="0">
                <a:solidFill>
                  <a:schemeClr val="bg1"/>
                </a:solidFill>
                <a:latin typeface="Comic Sans MS" panose="030F0902030302020204" pitchFamily="66" charset="0"/>
              </a:endParaRPr>
            </a:p>
          </p:txBody>
        </p:sp>
        <p:sp>
          <p:nvSpPr>
            <p:cNvPr id="26" name="文本框 25">
              <a:extLst>
                <a:ext uri="{FF2B5EF4-FFF2-40B4-BE49-F238E27FC236}">
                  <a16:creationId xmlns:a16="http://schemas.microsoft.com/office/drawing/2014/main" id="{4FDAB432-4724-514A-ABD8-0ADAC925FDF1}"/>
                </a:ext>
              </a:extLst>
            </p:cNvPr>
            <p:cNvSpPr txBox="1"/>
            <p:nvPr userDrawn="1"/>
          </p:nvSpPr>
          <p:spPr>
            <a:xfrm>
              <a:off x="198939" y="7488928"/>
              <a:ext cx="6264671" cy="1569660"/>
            </a:xfrm>
            <a:prstGeom prst="rect">
              <a:avLst/>
            </a:prstGeom>
            <a:noFill/>
          </p:spPr>
          <p:txBody>
            <a:bodyPr wrap="square" rtlCol="0">
              <a:spAutoFit/>
            </a:bodyPr>
            <a:lstStyle/>
            <a:p>
              <a:pPr marL="228600" indent="-228600">
                <a:buAutoNum type="arabicPeriod"/>
              </a:pPr>
              <a:r>
                <a:rPr kumimoji="1" lang="en-US" altLang="zh-CN" sz="1600" dirty="0"/>
                <a:t>Laws of Physics are the same in all inertial reference frames.</a:t>
              </a:r>
            </a:p>
            <a:p>
              <a:pPr marL="228600" indent="-228600">
                <a:buAutoNum type="arabicPeriod"/>
              </a:pPr>
              <a:endParaRPr kumimoji="1" lang="en-US" altLang="zh-CN" sz="1600" dirty="0"/>
            </a:p>
            <a:p>
              <a:pPr marL="228600" indent="-228600">
                <a:buAutoNum type="arabicPeriod"/>
              </a:pPr>
              <a:endParaRPr kumimoji="1" lang="en-US" altLang="zh-CN" sz="1600" dirty="0"/>
            </a:p>
            <a:p>
              <a:pPr marL="228600" indent="-228600">
                <a:buAutoNum type="arabicPeriod"/>
              </a:pPr>
              <a:r>
                <a:rPr kumimoji="1" lang="en-US" altLang="zh-CN" sz="1600" dirty="0"/>
                <a:t>Speed of light is CONSTANT regardless of what reference frame you are observing it from.</a:t>
              </a:r>
            </a:p>
            <a:p>
              <a:endParaRPr kumimoji="1" lang="en-US" altLang="zh-CN" sz="1600" dirty="0"/>
            </a:p>
          </p:txBody>
        </p:sp>
      </p:grpSp>
      <p:pic>
        <p:nvPicPr>
          <p:cNvPr id="2050" name="Picture 2" descr="“einstein running”的图片搜索结果">
            <a:extLst>
              <a:ext uri="{FF2B5EF4-FFF2-40B4-BE49-F238E27FC236}">
                <a16:creationId xmlns:a16="http://schemas.microsoft.com/office/drawing/2014/main" id="{76CE6A31-2C4E-1C43-A964-571FA30F0A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622" y="3382094"/>
            <a:ext cx="762625" cy="12325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ight”的图片搜索结果">
            <a:extLst>
              <a:ext uri="{FF2B5EF4-FFF2-40B4-BE49-F238E27FC236}">
                <a16:creationId xmlns:a16="http://schemas.microsoft.com/office/drawing/2014/main" id="{35B1BE2A-A344-D24F-8458-51F3A2BE56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4225" y="3520236"/>
            <a:ext cx="1044654" cy="782482"/>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组合 27">
            <a:extLst>
              <a:ext uri="{FF2B5EF4-FFF2-40B4-BE49-F238E27FC236}">
                <a16:creationId xmlns:a16="http://schemas.microsoft.com/office/drawing/2014/main" id="{00BBEC1D-1A1C-B348-A021-5D77867479BC}"/>
              </a:ext>
            </a:extLst>
          </p:cNvPr>
          <p:cNvGrpSpPr/>
          <p:nvPr/>
        </p:nvGrpSpPr>
        <p:grpSpPr>
          <a:xfrm>
            <a:off x="234623" y="7304878"/>
            <a:ext cx="6410558" cy="961827"/>
            <a:chOff x="240626" y="7156565"/>
            <a:chExt cx="6264675" cy="961827"/>
          </a:xfrm>
        </p:grpSpPr>
        <p:sp>
          <p:nvSpPr>
            <p:cNvPr id="29" name="矩形 28">
              <a:extLst>
                <a:ext uri="{FF2B5EF4-FFF2-40B4-BE49-F238E27FC236}">
                  <a16:creationId xmlns:a16="http://schemas.microsoft.com/office/drawing/2014/main" id="{C5F8933F-42C3-C046-839D-D9C040077E2D}"/>
                </a:ext>
              </a:extLst>
            </p:cNvPr>
            <p:cNvSpPr/>
            <p:nvPr userDrawn="1"/>
          </p:nvSpPr>
          <p:spPr>
            <a:xfrm>
              <a:off x="240630" y="7156565"/>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Re-considering spaceship measurements</a:t>
              </a:r>
              <a:endParaRPr kumimoji="1" lang="zh-CN" altLang="en-US" sz="1400" dirty="0">
                <a:solidFill>
                  <a:schemeClr val="bg1"/>
                </a:solidFill>
                <a:latin typeface="Comic Sans MS" panose="030F0902030302020204" pitchFamily="66" charset="0"/>
              </a:endParaRPr>
            </a:p>
          </p:txBody>
        </p:sp>
        <p:sp>
          <p:nvSpPr>
            <p:cNvPr id="30" name="文本框 29">
              <a:extLst>
                <a:ext uri="{FF2B5EF4-FFF2-40B4-BE49-F238E27FC236}">
                  <a16:creationId xmlns:a16="http://schemas.microsoft.com/office/drawing/2014/main" id="{F21443DB-2DAF-5E42-B979-E2AD388FC260}"/>
                </a:ext>
              </a:extLst>
            </p:cNvPr>
            <p:cNvSpPr txBox="1"/>
            <p:nvPr userDrawn="1"/>
          </p:nvSpPr>
          <p:spPr>
            <a:xfrm>
              <a:off x="240626" y="7472061"/>
              <a:ext cx="6264671" cy="646331"/>
            </a:xfrm>
            <a:prstGeom prst="rect">
              <a:avLst/>
            </a:prstGeom>
            <a:noFill/>
          </p:spPr>
          <p:txBody>
            <a:bodyPr wrap="square" rtlCol="0">
              <a:spAutoFit/>
            </a:bodyPr>
            <a:lstStyle/>
            <a:p>
              <a:r>
                <a:rPr kumimoji="1" lang="en-US" altLang="zh-CN" sz="1200" dirty="0"/>
                <a:t>If we assume that the speed of light is constant in ALL reference frames, what does this mean for our calculations for speed of light in different reference frames, as seen from our spaceship and as seen from the alien planet?</a:t>
              </a:r>
            </a:p>
          </p:txBody>
        </p:sp>
      </p:grpSp>
    </p:spTree>
    <p:extLst>
      <p:ext uri="{BB962C8B-B14F-4D97-AF65-F5344CB8AC3E}">
        <p14:creationId xmlns:p14="http://schemas.microsoft.com/office/powerpoint/2010/main" val="453808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34F05ACF-DD84-7E41-B250-2529E25EAD69}"/>
              </a:ext>
            </a:extLst>
          </p:cNvPr>
          <p:cNvGrpSpPr/>
          <p:nvPr/>
        </p:nvGrpSpPr>
        <p:grpSpPr>
          <a:xfrm>
            <a:off x="5170164" y="9378595"/>
            <a:ext cx="1687836" cy="449653"/>
            <a:chOff x="5262429" y="8673181"/>
            <a:chExt cx="1687836" cy="449653"/>
          </a:xfrm>
        </p:grpSpPr>
        <p:sp>
          <p:nvSpPr>
            <p:cNvPr id="6" name="文本框 5">
              <a:extLst>
                <a:ext uri="{FF2B5EF4-FFF2-40B4-BE49-F238E27FC236}">
                  <a16:creationId xmlns:a16="http://schemas.microsoft.com/office/drawing/2014/main" id="{87C8B6A8-BAE1-AD4E-BA21-7B1C1A2D5BD2}"/>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7" name="组合 6">
              <a:extLst>
                <a:ext uri="{FF2B5EF4-FFF2-40B4-BE49-F238E27FC236}">
                  <a16:creationId xmlns:a16="http://schemas.microsoft.com/office/drawing/2014/main" id="{AD26ED48-E1F9-2A4D-8104-0D776583B70C}"/>
                </a:ext>
              </a:extLst>
            </p:cNvPr>
            <p:cNvGrpSpPr/>
            <p:nvPr/>
          </p:nvGrpSpPr>
          <p:grpSpPr>
            <a:xfrm>
              <a:off x="5262429" y="8673181"/>
              <a:ext cx="1481027" cy="227602"/>
              <a:chOff x="3653443" y="9025090"/>
              <a:chExt cx="2448413" cy="441232"/>
            </a:xfrm>
          </p:grpSpPr>
          <p:pic>
            <p:nvPicPr>
              <p:cNvPr id="8" name="图片 7">
                <a:extLst>
                  <a:ext uri="{FF2B5EF4-FFF2-40B4-BE49-F238E27FC236}">
                    <a16:creationId xmlns:a16="http://schemas.microsoft.com/office/drawing/2014/main" id="{91303F29-D787-144E-9E8F-187A4B5A7013}"/>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9" name="图片 8">
                <a:extLst>
                  <a:ext uri="{FF2B5EF4-FFF2-40B4-BE49-F238E27FC236}">
                    <a16:creationId xmlns:a16="http://schemas.microsoft.com/office/drawing/2014/main" id="{C3FAC040-83F6-8445-BE64-FA579E5E3155}"/>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10" name="图片 9">
                <a:extLst>
                  <a:ext uri="{FF2B5EF4-FFF2-40B4-BE49-F238E27FC236}">
                    <a16:creationId xmlns:a16="http://schemas.microsoft.com/office/drawing/2014/main" id="{92393313-B86C-794B-B2D5-EDB6FC3FFC20}"/>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11" name="图片 10">
                <a:extLst>
                  <a:ext uri="{FF2B5EF4-FFF2-40B4-BE49-F238E27FC236}">
                    <a16:creationId xmlns:a16="http://schemas.microsoft.com/office/drawing/2014/main" id="{61B05F2C-C6AC-E644-AFFA-5E09DAD4539E}"/>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sp>
        <p:nvSpPr>
          <p:cNvPr id="12" name="标题 1">
            <a:extLst>
              <a:ext uri="{FF2B5EF4-FFF2-40B4-BE49-F238E27FC236}">
                <a16:creationId xmlns:a16="http://schemas.microsoft.com/office/drawing/2014/main" id="{8AE216A7-A5F4-DA40-8099-E34099C5C07A}"/>
              </a:ext>
            </a:extLst>
          </p:cNvPr>
          <p:cNvSpPr txBox="1">
            <a:spLocks/>
          </p:cNvSpPr>
          <p:nvPr/>
        </p:nvSpPr>
        <p:spPr>
          <a:xfrm>
            <a:off x="0" y="96373"/>
            <a:ext cx="4119928" cy="38488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kumimoji="1" lang="zh-CN" altLang="en-US" sz="1800" dirty="0">
                <a:solidFill>
                  <a:srgbClr val="6526C2"/>
                </a:solidFill>
                <a:latin typeface="Kaiti SC" panose="02010600040101010101" pitchFamily="2" charset="-122"/>
                <a:ea typeface="Kaiti SC" panose="02010600040101010101" pitchFamily="2" charset="-122"/>
              </a:rPr>
              <a:t>解密神奇的宇宙</a:t>
            </a:r>
            <a:r>
              <a:rPr kumimoji="1" lang="en-US" altLang="zh-CN" sz="1800" dirty="0">
                <a:solidFill>
                  <a:srgbClr val="6526C2"/>
                </a:solidFill>
                <a:latin typeface="Kaiti SC" panose="02010600040101010101" pitchFamily="2" charset="-122"/>
                <a:ea typeface="Kaiti SC" panose="02010600040101010101" pitchFamily="2" charset="-122"/>
              </a:rPr>
              <a:t> </a:t>
            </a:r>
            <a:r>
              <a:rPr kumimoji="1" lang="en-US" altLang="zh-CN" sz="1100" dirty="0">
                <a:solidFill>
                  <a:srgbClr val="A451A4"/>
                </a:solidFill>
                <a:latin typeface="Kaiti SC" panose="02010600040101010101" pitchFamily="2" charset="-122"/>
                <a:ea typeface="Kaiti SC" panose="02010600040101010101" pitchFamily="2" charset="-122"/>
              </a:rPr>
              <a:t>Unlocking the Secrets of the Universe</a:t>
            </a:r>
            <a:endParaRPr kumimoji="1" lang="zh-CN" altLang="en-US" sz="2800" dirty="0">
              <a:solidFill>
                <a:srgbClr val="A451A4"/>
              </a:solidFill>
              <a:latin typeface="Kaiti SC" panose="02010600040101010101" pitchFamily="2" charset="-122"/>
              <a:ea typeface="Kaiti SC" panose="02010600040101010101" pitchFamily="2" charset="-122"/>
            </a:endParaRPr>
          </a:p>
        </p:txBody>
      </p:sp>
      <p:cxnSp>
        <p:nvCxnSpPr>
          <p:cNvPr id="13" name="直线连接符 12">
            <a:extLst>
              <a:ext uri="{FF2B5EF4-FFF2-40B4-BE49-F238E27FC236}">
                <a16:creationId xmlns:a16="http://schemas.microsoft.com/office/drawing/2014/main" id="{897E6635-3CFC-5B4C-B4D2-52E2AF0122F0}"/>
              </a:ext>
            </a:extLst>
          </p:cNvPr>
          <p:cNvCxnSpPr>
            <a:cxnSpLocks/>
          </p:cNvCxnSpPr>
          <p:nvPr/>
        </p:nvCxnSpPr>
        <p:spPr>
          <a:xfrm flipV="1">
            <a:off x="240632" y="481259"/>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15" name="Slide Number Placeholder 5">
            <a:extLst>
              <a:ext uri="{FF2B5EF4-FFF2-40B4-BE49-F238E27FC236}">
                <a16:creationId xmlns:a16="http://schemas.microsoft.com/office/drawing/2014/main" id="{AEC666F2-3DAD-EB4F-B049-C5C0BBE069B5}"/>
              </a:ext>
            </a:extLst>
          </p:cNvPr>
          <p:cNvSpPr>
            <a:spLocks noGrp="1"/>
          </p:cNvSpPr>
          <p:nvPr>
            <p:ph type="sldNum" sz="quarter" idx="12"/>
          </p:nvPr>
        </p:nvSpPr>
        <p:spPr>
          <a:xfrm>
            <a:off x="89114" y="9307684"/>
            <a:ext cx="1543050" cy="527403"/>
          </a:xfrm>
        </p:spPr>
        <p:txBody>
          <a:bodyPr/>
          <a:lstStyle>
            <a:lvl1pPr algn="l">
              <a:defRPr sz="1200"/>
            </a:lvl1pPr>
          </a:lstStyle>
          <a:p>
            <a:fld id="{99BCC2B7-A947-2E40-B774-81D6CE8CEB88}" type="slidenum">
              <a:rPr kumimoji="1" lang="zh-CN" altLang="en-US" smtClean="0"/>
              <a:pPr/>
              <a:t>5</a:t>
            </a:fld>
            <a:endParaRPr kumimoji="1" lang="zh-CN" altLang="en-US"/>
          </a:p>
        </p:txBody>
      </p:sp>
      <p:grpSp>
        <p:nvGrpSpPr>
          <p:cNvPr id="16" name="组合 15">
            <a:extLst>
              <a:ext uri="{FF2B5EF4-FFF2-40B4-BE49-F238E27FC236}">
                <a16:creationId xmlns:a16="http://schemas.microsoft.com/office/drawing/2014/main" id="{40E6B0A6-28C3-A448-B284-8EF0F70A4580}"/>
              </a:ext>
            </a:extLst>
          </p:cNvPr>
          <p:cNvGrpSpPr/>
          <p:nvPr/>
        </p:nvGrpSpPr>
        <p:grpSpPr>
          <a:xfrm>
            <a:off x="240633" y="698107"/>
            <a:ext cx="6410558" cy="961827"/>
            <a:chOff x="240626" y="7156565"/>
            <a:chExt cx="6264675" cy="961827"/>
          </a:xfrm>
        </p:grpSpPr>
        <p:sp>
          <p:nvSpPr>
            <p:cNvPr id="17" name="矩形 16">
              <a:extLst>
                <a:ext uri="{FF2B5EF4-FFF2-40B4-BE49-F238E27FC236}">
                  <a16:creationId xmlns:a16="http://schemas.microsoft.com/office/drawing/2014/main" id="{DAD91166-7EE0-D043-BA05-355D4D50CB8B}"/>
                </a:ext>
              </a:extLst>
            </p:cNvPr>
            <p:cNvSpPr/>
            <p:nvPr userDrawn="1"/>
          </p:nvSpPr>
          <p:spPr>
            <a:xfrm>
              <a:off x="240630" y="7156565"/>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Re-considering spaceship measurements</a:t>
              </a:r>
              <a:endParaRPr kumimoji="1" lang="zh-CN" altLang="en-US" sz="1400" dirty="0">
                <a:solidFill>
                  <a:schemeClr val="bg1"/>
                </a:solidFill>
                <a:latin typeface="Comic Sans MS" panose="030F0902030302020204" pitchFamily="66" charset="0"/>
              </a:endParaRPr>
            </a:p>
          </p:txBody>
        </p:sp>
        <p:sp>
          <p:nvSpPr>
            <p:cNvPr id="18" name="文本框 17">
              <a:extLst>
                <a:ext uri="{FF2B5EF4-FFF2-40B4-BE49-F238E27FC236}">
                  <a16:creationId xmlns:a16="http://schemas.microsoft.com/office/drawing/2014/main" id="{04C21A30-5B4A-E946-A229-A81691FFE9EB}"/>
                </a:ext>
              </a:extLst>
            </p:cNvPr>
            <p:cNvSpPr txBox="1"/>
            <p:nvPr userDrawn="1"/>
          </p:nvSpPr>
          <p:spPr>
            <a:xfrm>
              <a:off x="240626" y="7472061"/>
              <a:ext cx="6264671" cy="646331"/>
            </a:xfrm>
            <a:prstGeom prst="rect">
              <a:avLst/>
            </a:prstGeom>
            <a:noFill/>
          </p:spPr>
          <p:txBody>
            <a:bodyPr wrap="square" rtlCol="0">
              <a:spAutoFit/>
            </a:bodyPr>
            <a:lstStyle/>
            <a:p>
              <a:r>
                <a:rPr kumimoji="1" lang="en-US" altLang="zh-CN" sz="1200" dirty="0"/>
                <a:t>If we assume that the speed of light is constant in ALL reference frames, what does this mean for our calculations for speed of light in different reference frames, as seen from our spaceship and as seen from the alien planet?</a:t>
              </a:r>
            </a:p>
          </p:txBody>
        </p:sp>
      </p:grpSp>
    </p:spTree>
    <p:extLst>
      <p:ext uri="{BB962C8B-B14F-4D97-AF65-F5344CB8AC3E}">
        <p14:creationId xmlns:p14="http://schemas.microsoft.com/office/powerpoint/2010/main" val="1787037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DF7979CE-3D15-044E-B403-17FDEE83D3A6}"/>
              </a:ext>
            </a:extLst>
          </p:cNvPr>
          <p:cNvGrpSpPr/>
          <p:nvPr/>
        </p:nvGrpSpPr>
        <p:grpSpPr>
          <a:xfrm>
            <a:off x="5170164" y="9378595"/>
            <a:ext cx="1687836" cy="449653"/>
            <a:chOff x="5262429" y="8673181"/>
            <a:chExt cx="1687836" cy="449653"/>
          </a:xfrm>
        </p:grpSpPr>
        <p:sp>
          <p:nvSpPr>
            <p:cNvPr id="6" name="文本框 5">
              <a:extLst>
                <a:ext uri="{FF2B5EF4-FFF2-40B4-BE49-F238E27FC236}">
                  <a16:creationId xmlns:a16="http://schemas.microsoft.com/office/drawing/2014/main" id="{D7F6E5E4-E6FF-6349-91C5-E406BD7D41E1}"/>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7" name="组合 6">
              <a:extLst>
                <a:ext uri="{FF2B5EF4-FFF2-40B4-BE49-F238E27FC236}">
                  <a16:creationId xmlns:a16="http://schemas.microsoft.com/office/drawing/2014/main" id="{FF1CE5D7-00EE-AE41-97B3-C5A22D4B9448}"/>
                </a:ext>
              </a:extLst>
            </p:cNvPr>
            <p:cNvGrpSpPr/>
            <p:nvPr/>
          </p:nvGrpSpPr>
          <p:grpSpPr>
            <a:xfrm>
              <a:off x="5262429" y="8673181"/>
              <a:ext cx="1481027" cy="227602"/>
              <a:chOff x="3653443" y="9025090"/>
              <a:chExt cx="2448413" cy="441232"/>
            </a:xfrm>
          </p:grpSpPr>
          <p:pic>
            <p:nvPicPr>
              <p:cNvPr id="8" name="图片 7">
                <a:extLst>
                  <a:ext uri="{FF2B5EF4-FFF2-40B4-BE49-F238E27FC236}">
                    <a16:creationId xmlns:a16="http://schemas.microsoft.com/office/drawing/2014/main" id="{ADA62671-5F6A-DB44-B18F-F7A8B6430B54}"/>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9" name="图片 8">
                <a:extLst>
                  <a:ext uri="{FF2B5EF4-FFF2-40B4-BE49-F238E27FC236}">
                    <a16:creationId xmlns:a16="http://schemas.microsoft.com/office/drawing/2014/main" id="{CFAB5AF5-AA3F-8A46-97FD-3FF3C641720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10" name="图片 9">
                <a:extLst>
                  <a:ext uri="{FF2B5EF4-FFF2-40B4-BE49-F238E27FC236}">
                    <a16:creationId xmlns:a16="http://schemas.microsoft.com/office/drawing/2014/main" id="{047847FC-93F0-784E-8C01-96998C3EE05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11" name="图片 10">
                <a:extLst>
                  <a:ext uri="{FF2B5EF4-FFF2-40B4-BE49-F238E27FC236}">
                    <a16:creationId xmlns:a16="http://schemas.microsoft.com/office/drawing/2014/main" id="{5EB4273C-B941-774F-874C-E23D045652F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sp>
        <p:nvSpPr>
          <p:cNvPr id="12" name="标题 1">
            <a:extLst>
              <a:ext uri="{FF2B5EF4-FFF2-40B4-BE49-F238E27FC236}">
                <a16:creationId xmlns:a16="http://schemas.microsoft.com/office/drawing/2014/main" id="{FC85E6D8-9952-2F46-A034-F38976AB8C4A}"/>
              </a:ext>
            </a:extLst>
          </p:cNvPr>
          <p:cNvSpPr txBox="1">
            <a:spLocks/>
          </p:cNvSpPr>
          <p:nvPr/>
        </p:nvSpPr>
        <p:spPr>
          <a:xfrm>
            <a:off x="0" y="96373"/>
            <a:ext cx="4119928" cy="38488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kumimoji="1" lang="zh-CN" altLang="en-US" sz="1800" dirty="0">
                <a:solidFill>
                  <a:srgbClr val="6526C2"/>
                </a:solidFill>
                <a:latin typeface="Kaiti SC" panose="02010600040101010101" pitchFamily="2" charset="-122"/>
                <a:ea typeface="Kaiti SC" panose="02010600040101010101" pitchFamily="2" charset="-122"/>
              </a:rPr>
              <a:t>解密神奇的宇宙</a:t>
            </a:r>
            <a:r>
              <a:rPr kumimoji="1" lang="en-US" altLang="zh-CN" sz="1800" dirty="0">
                <a:solidFill>
                  <a:srgbClr val="6526C2"/>
                </a:solidFill>
                <a:latin typeface="Kaiti SC" panose="02010600040101010101" pitchFamily="2" charset="-122"/>
                <a:ea typeface="Kaiti SC" panose="02010600040101010101" pitchFamily="2" charset="-122"/>
              </a:rPr>
              <a:t> </a:t>
            </a:r>
            <a:r>
              <a:rPr kumimoji="1" lang="en-US" altLang="zh-CN" sz="1100" dirty="0">
                <a:solidFill>
                  <a:srgbClr val="A451A4"/>
                </a:solidFill>
                <a:latin typeface="Kaiti SC" panose="02010600040101010101" pitchFamily="2" charset="-122"/>
                <a:ea typeface="Kaiti SC" panose="02010600040101010101" pitchFamily="2" charset="-122"/>
              </a:rPr>
              <a:t>Unlocking the Secrets of the Universe</a:t>
            </a:r>
            <a:endParaRPr kumimoji="1" lang="zh-CN" altLang="en-US" sz="2800" dirty="0">
              <a:solidFill>
                <a:srgbClr val="A451A4"/>
              </a:solidFill>
              <a:latin typeface="Kaiti SC" panose="02010600040101010101" pitchFamily="2" charset="-122"/>
              <a:ea typeface="Kaiti SC" panose="02010600040101010101" pitchFamily="2" charset="-122"/>
            </a:endParaRPr>
          </a:p>
        </p:txBody>
      </p:sp>
      <p:cxnSp>
        <p:nvCxnSpPr>
          <p:cNvPr id="13" name="直线连接符 12">
            <a:extLst>
              <a:ext uri="{FF2B5EF4-FFF2-40B4-BE49-F238E27FC236}">
                <a16:creationId xmlns:a16="http://schemas.microsoft.com/office/drawing/2014/main" id="{B6DC9DFC-7826-AA46-A314-F09415727DF7}"/>
              </a:ext>
            </a:extLst>
          </p:cNvPr>
          <p:cNvCxnSpPr>
            <a:cxnSpLocks/>
          </p:cNvCxnSpPr>
          <p:nvPr/>
        </p:nvCxnSpPr>
        <p:spPr>
          <a:xfrm flipV="1">
            <a:off x="240632" y="481259"/>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14" name="圆角矩形 13">
            <a:extLst>
              <a:ext uri="{FF2B5EF4-FFF2-40B4-BE49-F238E27FC236}">
                <a16:creationId xmlns:a16="http://schemas.microsoft.com/office/drawing/2014/main" id="{912C1AA3-0C96-A749-AA70-33144AE1D130}"/>
              </a:ext>
            </a:extLst>
          </p:cNvPr>
          <p:cNvSpPr/>
          <p:nvPr/>
        </p:nvSpPr>
        <p:spPr>
          <a:xfrm>
            <a:off x="1621913" y="642248"/>
            <a:ext cx="5029278" cy="1517087"/>
          </a:xfrm>
          <a:prstGeom prst="roundRect">
            <a:avLst/>
          </a:prstGeom>
          <a:solidFill>
            <a:srgbClr val="E7DEF8"/>
          </a:solid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zh-CN" sz="1200" dirty="0">
                <a:solidFill>
                  <a:schemeClr val="tx1"/>
                </a:solidFill>
                <a:latin typeface="Comic Sans MS" panose="030F0902030302020204" pitchFamily="66" charset="0"/>
              </a:rPr>
              <a:t>Speed of light: the universal constant of the universe</a:t>
            </a:r>
          </a:p>
          <a:p>
            <a:pPr algn="l"/>
            <a:endParaRPr kumimoji="1" lang="en-US" altLang="zh-CN" sz="1200" dirty="0">
              <a:solidFill>
                <a:schemeClr val="tx1"/>
              </a:solidFill>
              <a:latin typeface="Comic Sans MS" panose="030F0902030302020204" pitchFamily="66" charset="0"/>
            </a:endParaRPr>
          </a:p>
          <a:p>
            <a:r>
              <a:rPr kumimoji="1" lang="en-US" altLang="zh-CN" sz="1100" dirty="0">
                <a:solidFill>
                  <a:schemeClr val="tx1"/>
                </a:solidFill>
              </a:rPr>
              <a:t>The consequence of the second postulate of the Special Relativity theory is that speed of light enjoys a “special status” in the universe</a:t>
            </a:r>
          </a:p>
          <a:p>
            <a:endParaRPr kumimoji="1" lang="en-US" altLang="zh-CN" sz="1100" dirty="0">
              <a:solidFill>
                <a:schemeClr val="tx1"/>
              </a:solidFill>
            </a:endParaRPr>
          </a:p>
          <a:p>
            <a:r>
              <a:rPr kumimoji="1" lang="en-US" altLang="zh-CN" sz="1400" dirty="0">
                <a:solidFill>
                  <a:schemeClr val="tx1"/>
                </a:solidFill>
              </a:rPr>
              <a:t>Space and time </a:t>
            </a:r>
            <a:r>
              <a:rPr kumimoji="1" lang="en-US" altLang="zh-CN" sz="1400" b="1" i="1" dirty="0">
                <a:solidFill>
                  <a:schemeClr val="tx1"/>
                </a:solidFill>
              </a:rPr>
              <a:t>adjust</a:t>
            </a:r>
            <a:r>
              <a:rPr kumimoji="1" lang="en-US" altLang="zh-CN" sz="1400" dirty="0">
                <a:solidFill>
                  <a:schemeClr val="tx1"/>
                </a:solidFill>
              </a:rPr>
              <a:t> to make sure that the speed of light remains unchanged.</a:t>
            </a:r>
          </a:p>
        </p:txBody>
      </p:sp>
      <p:sp>
        <p:nvSpPr>
          <p:cNvPr id="15" name="矩形 14">
            <a:extLst>
              <a:ext uri="{FF2B5EF4-FFF2-40B4-BE49-F238E27FC236}">
                <a16:creationId xmlns:a16="http://schemas.microsoft.com/office/drawing/2014/main" id="{5CBD74CC-9431-7E44-9CA9-F8522CE07B57}"/>
              </a:ext>
            </a:extLst>
          </p:cNvPr>
          <p:cNvSpPr/>
          <p:nvPr/>
        </p:nvSpPr>
        <p:spPr>
          <a:xfrm>
            <a:off x="0" y="573058"/>
            <a:ext cx="1481027" cy="9332933"/>
          </a:xfrm>
          <a:prstGeom prst="rect">
            <a:avLst/>
          </a:prstGeom>
          <a:solidFill>
            <a:srgbClr val="EAE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zh-CN" sz="1100" b="1" dirty="0">
                <a:solidFill>
                  <a:schemeClr val="tx1"/>
                </a:solidFill>
              </a:rPr>
              <a:t>Time dilation</a:t>
            </a:r>
          </a:p>
          <a:p>
            <a:pPr algn="l"/>
            <a:r>
              <a:rPr kumimoji="1" lang="zh-CN" altLang="en-US" sz="1100" b="1" dirty="0">
                <a:solidFill>
                  <a:schemeClr val="tx1"/>
                </a:solidFill>
              </a:rPr>
              <a:t>时间变慢</a:t>
            </a:r>
            <a:endParaRPr kumimoji="1" lang="en-US" altLang="zh-CN" sz="1100" b="1" dirty="0">
              <a:solidFill>
                <a:schemeClr val="tx1"/>
              </a:solidFill>
            </a:endParaRPr>
          </a:p>
          <a:p>
            <a:pPr algn="l"/>
            <a:r>
              <a:rPr kumimoji="1" lang="en-US" altLang="zh-CN" sz="1100" dirty="0">
                <a:solidFill>
                  <a:schemeClr val="tx1"/>
                </a:solidFill>
              </a:rPr>
              <a:t>When we travel with high speed, from our perspective time flows slower than from the perspective of an outside observer fixed with respect to us.</a:t>
            </a:r>
          </a:p>
          <a:p>
            <a:pPr algn="l"/>
            <a:endParaRPr kumimoji="1" lang="en-US" altLang="zh-CN" sz="1100" dirty="0">
              <a:solidFill>
                <a:schemeClr val="tx1"/>
              </a:solidFill>
            </a:endParaRPr>
          </a:p>
          <a:p>
            <a:r>
              <a:rPr kumimoji="1" lang="en-US" altLang="zh-CN" sz="1100" b="1" dirty="0">
                <a:solidFill>
                  <a:schemeClr val="tx1"/>
                </a:solidFill>
              </a:rPr>
              <a:t>Length contraction</a:t>
            </a:r>
          </a:p>
          <a:p>
            <a:r>
              <a:rPr kumimoji="1" lang="zh-CN" altLang="en-US" sz="1100" b="1" dirty="0">
                <a:solidFill>
                  <a:schemeClr val="tx1"/>
                </a:solidFill>
              </a:rPr>
              <a:t>长度变短</a:t>
            </a:r>
            <a:endParaRPr kumimoji="1" lang="en-US" altLang="zh-CN" sz="1100" b="1" dirty="0">
              <a:solidFill>
                <a:schemeClr val="tx1"/>
              </a:solidFill>
            </a:endParaRPr>
          </a:p>
          <a:p>
            <a:r>
              <a:rPr kumimoji="1" lang="en-US" altLang="zh-CN" sz="1100" dirty="0">
                <a:solidFill>
                  <a:schemeClr val="tx1"/>
                </a:solidFill>
              </a:rPr>
              <a:t>When we travel with high speed, from our perspective our length in the direction of motion is longer than from the perspective of an outside observer.</a:t>
            </a:r>
          </a:p>
          <a:p>
            <a:pPr algn="l"/>
            <a:endParaRPr kumimoji="1" lang="en-US" altLang="zh-CN" sz="1100" dirty="0">
              <a:solidFill>
                <a:schemeClr val="tx1"/>
              </a:solidFill>
            </a:endParaRPr>
          </a:p>
          <a:p>
            <a:r>
              <a:rPr kumimoji="1" lang="en-US" altLang="zh-CN" sz="1100" b="1" dirty="0">
                <a:solidFill>
                  <a:schemeClr val="tx1"/>
                </a:solidFill>
              </a:rPr>
              <a:t>Relativistic mass</a:t>
            </a:r>
          </a:p>
          <a:p>
            <a:r>
              <a:rPr kumimoji="1" lang="zh-CN" altLang="en-US" sz="1100" b="1" dirty="0">
                <a:solidFill>
                  <a:schemeClr val="tx1"/>
                </a:solidFill>
              </a:rPr>
              <a:t>相对论质量</a:t>
            </a:r>
            <a:endParaRPr kumimoji="1" lang="en-US" altLang="zh-CN" sz="1100" b="1" dirty="0">
              <a:solidFill>
                <a:schemeClr val="tx1"/>
              </a:solidFill>
            </a:endParaRPr>
          </a:p>
          <a:p>
            <a:r>
              <a:rPr kumimoji="1" lang="en-US" altLang="zh-CN" sz="1100" dirty="0">
                <a:solidFill>
                  <a:schemeClr val="tx1"/>
                </a:solidFill>
              </a:rPr>
              <a:t>The mass objects moving with high speeds have, as consequence of relativity theory. The mass will increase for high speeds.</a:t>
            </a:r>
            <a:endParaRPr kumimoji="1" lang="zh-CN" altLang="en-US" sz="1100" dirty="0">
              <a:solidFill>
                <a:schemeClr val="tx1"/>
              </a:solidFill>
            </a:endParaRPr>
          </a:p>
        </p:txBody>
      </p:sp>
      <p:sp>
        <p:nvSpPr>
          <p:cNvPr id="16" name="Slide Number Placeholder 5">
            <a:extLst>
              <a:ext uri="{FF2B5EF4-FFF2-40B4-BE49-F238E27FC236}">
                <a16:creationId xmlns:a16="http://schemas.microsoft.com/office/drawing/2014/main" id="{DEEAC749-D76C-EC47-AB22-A6E4FDD0A7B3}"/>
              </a:ext>
            </a:extLst>
          </p:cNvPr>
          <p:cNvSpPr>
            <a:spLocks noGrp="1"/>
          </p:cNvSpPr>
          <p:nvPr>
            <p:ph type="sldNum" sz="quarter" idx="12"/>
          </p:nvPr>
        </p:nvSpPr>
        <p:spPr>
          <a:xfrm>
            <a:off x="89114" y="9307684"/>
            <a:ext cx="1543050" cy="527403"/>
          </a:xfrm>
        </p:spPr>
        <p:txBody>
          <a:bodyPr/>
          <a:lstStyle>
            <a:lvl1pPr algn="l">
              <a:defRPr sz="1200"/>
            </a:lvl1pPr>
          </a:lstStyle>
          <a:p>
            <a:fld id="{99BCC2B7-A947-2E40-B774-81D6CE8CEB88}" type="slidenum">
              <a:rPr kumimoji="1" lang="zh-CN" altLang="en-US" smtClean="0"/>
              <a:pPr/>
              <a:t>6</a:t>
            </a:fld>
            <a:endParaRPr kumimoji="1" lang="zh-CN" altLang="en-US"/>
          </a:p>
        </p:txBody>
      </p:sp>
      <p:grpSp>
        <p:nvGrpSpPr>
          <p:cNvPr id="17" name="组合 16">
            <a:extLst>
              <a:ext uri="{FF2B5EF4-FFF2-40B4-BE49-F238E27FC236}">
                <a16:creationId xmlns:a16="http://schemas.microsoft.com/office/drawing/2014/main" id="{6CFC783B-36F7-B848-ADDF-FC6D49C09027}"/>
              </a:ext>
            </a:extLst>
          </p:cNvPr>
          <p:cNvGrpSpPr/>
          <p:nvPr/>
        </p:nvGrpSpPr>
        <p:grpSpPr>
          <a:xfrm>
            <a:off x="1792424" y="2275823"/>
            <a:ext cx="5029274" cy="7072670"/>
            <a:chOff x="198939" y="7156565"/>
            <a:chExt cx="6306362" cy="7072670"/>
          </a:xfrm>
        </p:grpSpPr>
        <p:sp>
          <p:nvSpPr>
            <p:cNvPr id="18" name="矩形 17">
              <a:extLst>
                <a:ext uri="{FF2B5EF4-FFF2-40B4-BE49-F238E27FC236}">
                  <a16:creationId xmlns:a16="http://schemas.microsoft.com/office/drawing/2014/main" id="{9B448268-03E3-5A4D-A00B-EAAF09390D58}"/>
                </a:ext>
              </a:extLst>
            </p:cNvPr>
            <p:cNvSpPr/>
            <p:nvPr userDrawn="1"/>
          </p:nvSpPr>
          <p:spPr>
            <a:xfrm>
              <a:off x="240630" y="7156565"/>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Time dilation</a:t>
              </a:r>
              <a:endParaRPr kumimoji="1" lang="zh-CN" altLang="en-US" sz="1400" dirty="0">
                <a:solidFill>
                  <a:schemeClr val="bg1"/>
                </a:solidFill>
                <a:latin typeface="Comic Sans MS" panose="030F0902030302020204" pitchFamily="66" charset="0"/>
              </a:endParaRPr>
            </a:p>
          </p:txBody>
        </p:sp>
        <p:sp>
          <p:nvSpPr>
            <p:cNvPr id="19" name="文本框 18">
              <a:extLst>
                <a:ext uri="{FF2B5EF4-FFF2-40B4-BE49-F238E27FC236}">
                  <a16:creationId xmlns:a16="http://schemas.microsoft.com/office/drawing/2014/main" id="{22F2C3B1-9AB6-5D47-81EB-27633ED2E999}"/>
                </a:ext>
              </a:extLst>
            </p:cNvPr>
            <p:cNvSpPr txBox="1"/>
            <p:nvPr userDrawn="1"/>
          </p:nvSpPr>
          <p:spPr>
            <a:xfrm>
              <a:off x="198939" y="7488928"/>
              <a:ext cx="6264671" cy="6740307"/>
            </a:xfrm>
            <a:prstGeom prst="rect">
              <a:avLst/>
            </a:prstGeom>
            <a:noFill/>
          </p:spPr>
          <p:txBody>
            <a:bodyPr wrap="square" rtlCol="0">
              <a:spAutoFit/>
            </a:bodyPr>
            <a:lstStyle/>
            <a:p>
              <a:r>
                <a:rPr kumimoji="1" lang="en-US" altLang="zh-CN" sz="1200" dirty="0"/>
                <a:t>Imagine we are looking in the mirror aboard our spaceship.</a:t>
              </a:r>
            </a:p>
            <a:p>
              <a:endParaRPr kumimoji="1" lang="en-US" altLang="zh-CN" sz="1200" dirty="0"/>
            </a:p>
            <a:p>
              <a:r>
                <a:rPr kumimoji="1" lang="en-US" altLang="zh-CN" sz="1200" dirty="0"/>
                <a:t>What is the distance that the light travels from our perspective, from our face to the mirror and back?</a:t>
              </a:r>
            </a:p>
            <a:p>
              <a:endParaRPr kumimoji="1" lang="en-US" altLang="zh-CN" sz="1200" dirty="0"/>
            </a:p>
            <a:p>
              <a:endParaRPr kumimoji="1" lang="en-US" altLang="zh-CN" sz="1200" dirty="0"/>
            </a:p>
            <a:p>
              <a:endParaRPr kumimoji="1" lang="en-US" altLang="zh-CN" sz="1200" dirty="0"/>
            </a:p>
            <a:p>
              <a:endParaRPr kumimoji="1" lang="en-US" altLang="zh-CN" sz="1200" dirty="0"/>
            </a:p>
            <a:p>
              <a:endParaRPr kumimoji="1" lang="en-US" altLang="zh-CN" sz="1200" dirty="0"/>
            </a:p>
            <a:p>
              <a:endParaRPr kumimoji="1" lang="en-US" altLang="zh-CN" sz="1200" dirty="0"/>
            </a:p>
            <a:p>
              <a:r>
                <a:rPr kumimoji="1" lang="en-US" altLang="zh-CN" sz="1200" dirty="0"/>
                <a:t>What is the distance that the light travels from aliens’ perspective, from our face to the mirror and back?</a:t>
              </a:r>
            </a:p>
            <a:p>
              <a:endParaRPr kumimoji="1" lang="en-US" altLang="zh-CN" sz="1200" dirty="0"/>
            </a:p>
            <a:p>
              <a:endParaRPr kumimoji="1" lang="en-US" altLang="zh-CN" sz="1200" dirty="0"/>
            </a:p>
            <a:p>
              <a:endParaRPr kumimoji="1" lang="en-US" altLang="zh-CN" sz="1200" dirty="0"/>
            </a:p>
            <a:p>
              <a:endParaRPr kumimoji="1" lang="en-US" altLang="zh-CN" sz="1200" dirty="0"/>
            </a:p>
            <a:p>
              <a:endParaRPr kumimoji="1" lang="en-US" altLang="zh-CN" sz="1200" dirty="0"/>
            </a:p>
            <a:p>
              <a:endParaRPr kumimoji="1" lang="en-US" altLang="zh-CN" sz="1200" dirty="0"/>
            </a:p>
            <a:p>
              <a:r>
                <a:rPr kumimoji="1" lang="en-US" altLang="zh-CN" sz="1200" dirty="0"/>
                <a:t>What is the time it takes light to travel this distance from both frames of reference?</a:t>
              </a:r>
            </a:p>
            <a:p>
              <a:endParaRPr kumimoji="1" lang="en-US" altLang="zh-CN" sz="1200" dirty="0"/>
            </a:p>
            <a:p>
              <a:endParaRPr kumimoji="1" lang="en-US" altLang="zh-CN" sz="1200" dirty="0"/>
            </a:p>
            <a:p>
              <a:endParaRPr kumimoji="1" lang="en-US" altLang="zh-CN" sz="1200" dirty="0"/>
            </a:p>
            <a:p>
              <a:endParaRPr kumimoji="1" lang="en-US" altLang="zh-CN" sz="1200" dirty="0"/>
            </a:p>
            <a:p>
              <a:endParaRPr kumimoji="1" lang="en-US" altLang="zh-CN" sz="1200" dirty="0"/>
            </a:p>
            <a:p>
              <a:endParaRPr kumimoji="1" lang="en-US" altLang="zh-CN" sz="1200" dirty="0"/>
            </a:p>
            <a:p>
              <a:r>
                <a:rPr kumimoji="1" lang="en-US" altLang="zh-CN" sz="1200" dirty="0"/>
                <a:t>If we assume speed of light cannot change, what does this mean for your two reference frames? What should the time equal, as observed by yourself, and as observed by the aliens?</a:t>
              </a:r>
            </a:p>
            <a:p>
              <a:endParaRPr kumimoji="1" lang="en-US" altLang="zh-CN" sz="1200" dirty="0"/>
            </a:p>
            <a:p>
              <a:endParaRPr kumimoji="1" lang="en-US" altLang="zh-CN" sz="1200" dirty="0"/>
            </a:p>
            <a:p>
              <a:endParaRPr kumimoji="1" lang="en-US" altLang="zh-CN" sz="1200" dirty="0"/>
            </a:p>
            <a:p>
              <a:endParaRPr kumimoji="1" lang="en-US" altLang="zh-CN" sz="1200" dirty="0"/>
            </a:p>
            <a:p>
              <a:endParaRPr kumimoji="1" lang="en-US" altLang="zh-CN" sz="1200" dirty="0"/>
            </a:p>
            <a:p>
              <a:r>
                <a:rPr kumimoji="1" lang="en-US" altLang="zh-CN" sz="1200" b="1" dirty="0"/>
                <a:t>***Now, what will be the length of your spaceship, as observed by you, and as observed </a:t>
              </a:r>
              <a:r>
                <a:rPr kumimoji="1" lang="en-US" altLang="zh-CN" sz="1200" b="1"/>
                <a:t>by aliens?</a:t>
              </a:r>
              <a:endParaRPr kumimoji="1" lang="zh-CN" altLang="en-US" sz="1200" b="1" dirty="0"/>
            </a:p>
          </p:txBody>
        </p:sp>
      </p:grpSp>
    </p:spTree>
    <p:extLst>
      <p:ext uri="{BB962C8B-B14F-4D97-AF65-F5344CB8AC3E}">
        <p14:creationId xmlns:p14="http://schemas.microsoft.com/office/powerpoint/2010/main" val="477511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DF7979CE-3D15-044E-B403-17FDEE83D3A6}"/>
              </a:ext>
            </a:extLst>
          </p:cNvPr>
          <p:cNvGrpSpPr/>
          <p:nvPr/>
        </p:nvGrpSpPr>
        <p:grpSpPr>
          <a:xfrm>
            <a:off x="5170164" y="9378595"/>
            <a:ext cx="1687836" cy="449653"/>
            <a:chOff x="5262429" y="8673181"/>
            <a:chExt cx="1687836" cy="449653"/>
          </a:xfrm>
        </p:grpSpPr>
        <p:sp>
          <p:nvSpPr>
            <p:cNvPr id="6" name="文本框 5">
              <a:extLst>
                <a:ext uri="{FF2B5EF4-FFF2-40B4-BE49-F238E27FC236}">
                  <a16:creationId xmlns:a16="http://schemas.microsoft.com/office/drawing/2014/main" id="{D7F6E5E4-E6FF-6349-91C5-E406BD7D41E1}"/>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7" name="组合 6">
              <a:extLst>
                <a:ext uri="{FF2B5EF4-FFF2-40B4-BE49-F238E27FC236}">
                  <a16:creationId xmlns:a16="http://schemas.microsoft.com/office/drawing/2014/main" id="{FF1CE5D7-00EE-AE41-97B3-C5A22D4B9448}"/>
                </a:ext>
              </a:extLst>
            </p:cNvPr>
            <p:cNvGrpSpPr/>
            <p:nvPr/>
          </p:nvGrpSpPr>
          <p:grpSpPr>
            <a:xfrm>
              <a:off x="5262429" y="8673181"/>
              <a:ext cx="1481027" cy="227602"/>
              <a:chOff x="3653443" y="9025090"/>
              <a:chExt cx="2448413" cy="441232"/>
            </a:xfrm>
          </p:grpSpPr>
          <p:pic>
            <p:nvPicPr>
              <p:cNvPr id="8" name="图片 7">
                <a:extLst>
                  <a:ext uri="{FF2B5EF4-FFF2-40B4-BE49-F238E27FC236}">
                    <a16:creationId xmlns:a16="http://schemas.microsoft.com/office/drawing/2014/main" id="{ADA62671-5F6A-DB44-B18F-F7A8B6430B54}"/>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9" name="图片 8">
                <a:extLst>
                  <a:ext uri="{FF2B5EF4-FFF2-40B4-BE49-F238E27FC236}">
                    <a16:creationId xmlns:a16="http://schemas.microsoft.com/office/drawing/2014/main" id="{CFAB5AF5-AA3F-8A46-97FD-3FF3C641720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10" name="图片 9">
                <a:extLst>
                  <a:ext uri="{FF2B5EF4-FFF2-40B4-BE49-F238E27FC236}">
                    <a16:creationId xmlns:a16="http://schemas.microsoft.com/office/drawing/2014/main" id="{047847FC-93F0-784E-8C01-96998C3EE05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11" name="图片 10">
                <a:extLst>
                  <a:ext uri="{FF2B5EF4-FFF2-40B4-BE49-F238E27FC236}">
                    <a16:creationId xmlns:a16="http://schemas.microsoft.com/office/drawing/2014/main" id="{5EB4273C-B941-774F-874C-E23D045652F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sp>
        <p:nvSpPr>
          <p:cNvPr id="12" name="标题 1">
            <a:extLst>
              <a:ext uri="{FF2B5EF4-FFF2-40B4-BE49-F238E27FC236}">
                <a16:creationId xmlns:a16="http://schemas.microsoft.com/office/drawing/2014/main" id="{FC85E6D8-9952-2F46-A034-F38976AB8C4A}"/>
              </a:ext>
            </a:extLst>
          </p:cNvPr>
          <p:cNvSpPr txBox="1">
            <a:spLocks/>
          </p:cNvSpPr>
          <p:nvPr/>
        </p:nvSpPr>
        <p:spPr>
          <a:xfrm>
            <a:off x="0" y="96373"/>
            <a:ext cx="4119928" cy="38488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kumimoji="1" lang="zh-CN" altLang="en-US" sz="1800" dirty="0">
                <a:solidFill>
                  <a:srgbClr val="6526C2"/>
                </a:solidFill>
                <a:latin typeface="Kaiti SC" panose="02010600040101010101" pitchFamily="2" charset="-122"/>
                <a:ea typeface="Kaiti SC" panose="02010600040101010101" pitchFamily="2" charset="-122"/>
              </a:rPr>
              <a:t>解密神奇的宇宙</a:t>
            </a:r>
            <a:r>
              <a:rPr kumimoji="1" lang="en-US" altLang="zh-CN" sz="1800" dirty="0">
                <a:solidFill>
                  <a:srgbClr val="6526C2"/>
                </a:solidFill>
                <a:latin typeface="Kaiti SC" panose="02010600040101010101" pitchFamily="2" charset="-122"/>
                <a:ea typeface="Kaiti SC" panose="02010600040101010101" pitchFamily="2" charset="-122"/>
              </a:rPr>
              <a:t> </a:t>
            </a:r>
            <a:r>
              <a:rPr kumimoji="1" lang="en-US" altLang="zh-CN" sz="1100" dirty="0">
                <a:solidFill>
                  <a:srgbClr val="A451A4"/>
                </a:solidFill>
                <a:latin typeface="Kaiti SC" panose="02010600040101010101" pitchFamily="2" charset="-122"/>
                <a:ea typeface="Kaiti SC" panose="02010600040101010101" pitchFamily="2" charset="-122"/>
              </a:rPr>
              <a:t>Unlocking the Secrets of the Universe</a:t>
            </a:r>
            <a:endParaRPr kumimoji="1" lang="zh-CN" altLang="en-US" sz="2800" dirty="0">
              <a:solidFill>
                <a:srgbClr val="A451A4"/>
              </a:solidFill>
              <a:latin typeface="Kaiti SC" panose="02010600040101010101" pitchFamily="2" charset="-122"/>
              <a:ea typeface="Kaiti SC" panose="02010600040101010101" pitchFamily="2" charset="-122"/>
            </a:endParaRPr>
          </a:p>
        </p:txBody>
      </p:sp>
      <p:cxnSp>
        <p:nvCxnSpPr>
          <p:cNvPr id="13" name="直线连接符 12">
            <a:extLst>
              <a:ext uri="{FF2B5EF4-FFF2-40B4-BE49-F238E27FC236}">
                <a16:creationId xmlns:a16="http://schemas.microsoft.com/office/drawing/2014/main" id="{B6DC9DFC-7826-AA46-A314-F09415727DF7}"/>
              </a:ext>
            </a:extLst>
          </p:cNvPr>
          <p:cNvCxnSpPr>
            <a:cxnSpLocks/>
          </p:cNvCxnSpPr>
          <p:nvPr/>
        </p:nvCxnSpPr>
        <p:spPr>
          <a:xfrm flipV="1">
            <a:off x="240632" y="481259"/>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5CBD74CC-9431-7E44-9CA9-F8522CE07B57}"/>
              </a:ext>
            </a:extLst>
          </p:cNvPr>
          <p:cNvSpPr/>
          <p:nvPr/>
        </p:nvSpPr>
        <p:spPr>
          <a:xfrm>
            <a:off x="0" y="573058"/>
            <a:ext cx="1481027" cy="9332933"/>
          </a:xfrm>
          <a:prstGeom prst="rect">
            <a:avLst/>
          </a:prstGeom>
          <a:solidFill>
            <a:srgbClr val="EAE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zh-CN" sz="1100" b="1" dirty="0">
                <a:solidFill>
                  <a:schemeClr val="tx1"/>
                </a:solidFill>
              </a:rPr>
              <a:t>Unification theory</a:t>
            </a:r>
          </a:p>
          <a:p>
            <a:r>
              <a:rPr kumimoji="1" lang="zh-CN" altLang="en-US" sz="1100" b="1" dirty="0">
                <a:solidFill>
                  <a:schemeClr val="tx1"/>
                </a:solidFill>
              </a:rPr>
              <a:t>统一理论</a:t>
            </a:r>
            <a:endParaRPr kumimoji="1" lang="en-US" altLang="zh-CN" sz="1100" b="1" dirty="0">
              <a:solidFill>
                <a:schemeClr val="tx1"/>
              </a:solidFill>
            </a:endParaRPr>
          </a:p>
          <a:p>
            <a:r>
              <a:rPr kumimoji="1" lang="en-US" altLang="zh-CN" sz="1100" dirty="0">
                <a:solidFill>
                  <a:schemeClr val="tx1"/>
                </a:solidFill>
              </a:rPr>
              <a:t>A theory that a the same time explains several physical phenomena. It “unifies” </a:t>
            </a:r>
            <a:r>
              <a:rPr kumimoji="1" lang="zh-CN" altLang="en-US" sz="1100" dirty="0">
                <a:solidFill>
                  <a:schemeClr val="tx1"/>
                </a:solidFill>
              </a:rPr>
              <a:t>（统一）</a:t>
            </a:r>
            <a:r>
              <a:rPr kumimoji="1" lang="en-US" altLang="zh-CN" sz="1100" dirty="0">
                <a:solidFill>
                  <a:schemeClr val="tx1"/>
                </a:solidFill>
              </a:rPr>
              <a:t>several things that previously were believed to be separate into one framework.</a:t>
            </a:r>
          </a:p>
          <a:p>
            <a:endParaRPr kumimoji="1" lang="en-US" altLang="zh-CN" sz="1100" dirty="0">
              <a:solidFill>
                <a:schemeClr val="tx1"/>
              </a:solidFill>
            </a:endParaRPr>
          </a:p>
          <a:p>
            <a:r>
              <a:rPr kumimoji="1" lang="en-US" altLang="zh-CN" sz="1100" dirty="0">
                <a:solidFill>
                  <a:schemeClr val="tx1"/>
                </a:solidFill>
              </a:rPr>
              <a:t>An example of this is gravity: all bodies with mass (including planets, the Moon, stars, black holes, but also you, me and even your cat!) attract each other according to the same math formula.</a:t>
            </a:r>
          </a:p>
          <a:p>
            <a:endParaRPr kumimoji="1" lang="en-US" altLang="zh-CN" sz="1100" dirty="0">
              <a:solidFill>
                <a:schemeClr val="tx1"/>
              </a:solidFill>
            </a:endParaRPr>
          </a:p>
          <a:p>
            <a:r>
              <a:rPr kumimoji="1" lang="en-US" altLang="zh-CN" sz="1100" b="1" dirty="0">
                <a:solidFill>
                  <a:schemeClr val="tx1"/>
                </a:solidFill>
              </a:rPr>
              <a:t>Conservation laws</a:t>
            </a:r>
          </a:p>
          <a:p>
            <a:r>
              <a:rPr kumimoji="1" lang="zh-CN" altLang="en-US" sz="1100" b="1" dirty="0">
                <a:solidFill>
                  <a:schemeClr val="tx1"/>
                </a:solidFill>
              </a:rPr>
              <a:t>守恒律</a:t>
            </a:r>
            <a:endParaRPr kumimoji="1" lang="en-US" altLang="zh-CN" sz="1100" b="1" dirty="0">
              <a:solidFill>
                <a:schemeClr val="tx1"/>
              </a:solidFill>
            </a:endParaRPr>
          </a:p>
          <a:p>
            <a:r>
              <a:rPr kumimoji="1" lang="en-US" altLang="zh-CN" sz="1100" dirty="0">
                <a:solidFill>
                  <a:schemeClr val="tx1"/>
                </a:solidFill>
              </a:rPr>
              <a:t>The ”laws” (general rules) that apply to certain physical quantities. </a:t>
            </a:r>
          </a:p>
          <a:p>
            <a:endParaRPr kumimoji="1" lang="en-US" altLang="zh-CN" sz="1100" dirty="0">
              <a:solidFill>
                <a:schemeClr val="tx1"/>
              </a:solidFill>
            </a:endParaRPr>
          </a:p>
          <a:p>
            <a:r>
              <a:rPr kumimoji="1" lang="en-US" altLang="zh-CN" sz="1100" dirty="0">
                <a:solidFill>
                  <a:schemeClr val="tx1"/>
                </a:solidFill>
              </a:rPr>
              <a:t>The most basic conservation laws that you may have already met before are Energy Conservation and Momentum Conservation.</a:t>
            </a:r>
          </a:p>
        </p:txBody>
      </p:sp>
      <p:sp>
        <p:nvSpPr>
          <p:cNvPr id="16" name="Slide Number Placeholder 5">
            <a:extLst>
              <a:ext uri="{FF2B5EF4-FFF2-40B4-BE49-F238E27FC236}">
                <a16:creationId xmlns:a16="http://schemas.microsoft.com/office/drawing/2014/main" id="{DEEAC749-D76C-EC47-AB22-A6E4FDD0A7B3}"/>
              </a:ext>
            </a:extLst>
          </p:cNvPr>
          <p:cNvSpPr>
            <a:spLocks noGrp="1"/>
          </p:cNvSpPr>
          <p:nvPr>
            <p:ph type="sldNum" sz="quarter" idx="12"/>
          </p:nvPr>
        </p:nvSpPr>
        <p:spPr>
          <a:xfrm>
            <a:off x="89114" y="9307684"/>
            <a:ext cx="1543050" cy="527403"/>
          </a:xfrm>
        </p:spPr>
        <p:txBody>
          <a:bodyPr/>
          <a:lstStyle>
            <a:lvl1pPr algn="l">
              <a:defRPr sz="1200"/>
            </a:lvl1pPr>
          </a:lstStyle>
          <a:p>
            <a:fld id="{99BCC2B7-A947-2E40-B774-81D6CE8CEB88}" type="slidenum">
              <a:rPr kumimoji="1" lang="zh-CN" altLang="en-US" smtClean="0"/>
              <a:pPr/>
              <a:t>7</a:t>
            </a:fld>
            <a:endParaRPr kumimoji="1" lang="zh-CN" altLang="en-US"/>
          </a:p>
        </p:txBody>
      </p:sp>
      <p:sp>
        <p:nvSpPr>
          <p:cNvPr id="25" name="圆角矩形 24">
            <a:extLst>
              <a:ext uri="{FF2B5EF4-FFF2-40B4-BE49-F238E27FC236}">
                <a16:creationId xmlns:a16="http://schemas.microsoft.com/office/drawing/2014/main" id="{C4B8331F-E0C4-364E-89C5-53BEB3D3A15B}"/>
              </a:ext>
            </a:extLst>
          </p:cNvPr>
          <p:cNvSpPr/>
          <p:nvPr/>
        </p:nvSpPr>
        <p:spPr>
          <a:xfrm>
            <a:off x="1644532" y="657786"/>
            <a:ext cx="4996026" cy="4375260"/>
          </a:xfrm>
          <a:prstGeom prst="roundRect">
            <a:avLst/>
          </a:prstGeom>
          <a:no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zh-CN" sz="1400" dirty="0">
                <a:solidFill>
                  <a:schemeClr val="tx1"/>
                </a:solidFill>
                <a:latin typeface="Comic Sans MS" panose="030F0902030302020204" pitchFamily="66" charset="0"/>
              </a:rPr>
              <a:t>Important term: </a:t>
            </a:r>
            <a:r>
              <a:rPr kumimoji="1" lang="en-US" altLang="zh-CN" sz="1400" b="1" dirty="0">
                <a:solidFill>
                  <a:schemeClr val="tx1"/>
                </a:solidFill>
                <a:latin typeface="Comic Sans MS" panose="030F0902030302020204" pitchFamily="66" charset="0"/>
              </a:rPr>
              <a:t>unification theory</a:t>
            </a:r>
          </a:p>
          <a:p>
            <a:r>
              <a:rPr kumimoji="1" lang="en-US" altLang="zh-CN" sz="1200" i="1" dirty="0">
                <a:solidFill>
                  <a:schemeClr val="tx1"/>
                </a:solidFill>
                <a:latin typeface="Comic Sans MS" panose="030F0902030302020204" pitchFamily="66" charset="0"/>
              </a:rPr>
              <a:t>Theories of all sciences – unite!!</a:t>
            </a:r>
          </a:p>
          <a:p>
            <a:endParaRPr kumimoji="1" lang="en-US" altLang="zh-CN" sz="1200" dirty="0">
              <a:solidFill>
                <a:schemeClr val="tx1"/>
              </a:solidFill>
              <a:latin typeface="Comic Sans MS" panose="030F0902030302020204" pitchFamily="66" charset="0"/>
            </a:endParaRPr>
          </a:p>
          <a:p>
            <a:pPr algn="l"/>
            <a:r>
              <a:rPr kumimoji="1" lang="en-US" altLang="zh-CN" sz="1200" dirty="0">
                <a:solidFill>
                  <a:schemeClr val="tx1"/>
                </a:solidFill>
                <a:latin typeface="Trebuchet MS" panose="020B0703020202090204" pitchFamily="34" charset="0"/>
              </a:rPr>
              <a:t>A theory that explains several different phenomena using a single framework (</a:t>
            </a:r>
            <a:r>
              <a:rPr kumimoji="1" lang="zh-CN" altLang="en-US" sz="1200" dirty="0">
                <a:solidFill>
                  <a:schemeClr val="tx1"/>
                </a:solidFill>
                <a:latin typeface="Trebuchet MS" panose="020B0703020202090204" pitchFamily="34" charset="0"/>
              </a:rPr>
              <a:t>框架</a:t>
            </a:r>
            <a:r>
              <a:rPr kumimoji="1" lang="en-US" altLang="zh-CN" sz="1200" dirty="0">
                <a:solidFill>
                  <a:schemeClr val="tx1"/>
                </a:solidFill>
                <a:latin typeface="Trebuchet MS" panose="020B0703020202090204" pitchFamily="34" charset="0"/>
              </a:rPr>
              <a:t>) is called a “unification theory”</a:t>
            </a:r>
          </a:p>
          <a:p>
            <a:pPr algn="l"/>
            <a:endParaRPr kumimoji="1" lang="en-US" altLang="zh-CN" sz="1200" dirty="0">
              <a:solidFill>
                <a:schemeClr val="tx1"/>
              </a:solidFill>
              <a:latin typeface="Trebuchet MS" panose="020B0703020202090204" pitchFamily="34" charset="0"/>
            </a:endParaRPr>
          </a:p>
          <a:p>
            <a:pPr algn="l"/>
            <a:r>
              <a:rPr kumimoji="1" lang="en-US" altLang="zh-CN" sz="1200" dirty="0">
                <a:solidFill>
                  <a:schemeClr val="tx1"/>
                </a:solidFill>
                <a:latin typeface="Trebuchet MS" panose="020B0703020202090204" pitchFamily="34" charset="0"/>
              </a:rPr>
              <a:t>We will learn about several unification theories in this course. The first one is Universal Law of Gravity. Newton’s amazing intuition was that the same force attracts the apple towards Earth’s surface (and causes his headache!) that explains movement of all celestial bodies in the Universe.</a:t>
            </a:r>
          </a:p>
          <a:p>
            <a:pPr algn="l"/>
            <a:endParaRPr kumimoji="1" lang="en-US" altLang="zh-CN" sz="1200" dirty="0">
              <a:solidFill>
                <a:schemeClr val="tx1"/>
              </a:solidFill>
              <a:latin typeface="Comic Sans MS" panose="030F0902030302020204" pitchFamily="66" charset="0"/>
            </a:endParaRPr>
          </a:p>
          <a:p>
            <a:pPr algn="l"/>
            <a:endParaRPr kumimoji="1" lang="zh-CN" altLang="en-US" sz="1200" dirty="0">
              <a:solidFill>
                <a:schemeClr val="tx1"/>
              </a:solidFill>
              <a:latin typeface="Comic Sans MS" panose="030F0902030302020204" pitchFamily="66" charset="0"/>
            </a:endParaRPr>
          </a:p>
        </p:txBody>
      </p:sp>
      <p:pic>
        <p:nvPicPr>
          <p:cNvPr id="3074" name="Picture 2" descr="“newton apple”的图片搜索结果">
            <a:extLst>
              <a:ext uri="{FF2B5EF4-FFF2-40B4-BE49-F238E27FC236}">
                <a16:creationId xmlns:a16="http://schemas.microsoft.com/office/drawing/2014/main" id="{CA5F99A6-8F4C-214C-9715-BA52D9A1CE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8473" y="3130788"/>
            <a:ext cx="2351673" cy="171367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elestial bodies cartoon”的图片搜索结果">
            <a:extLst>
              <a:ext uri="{FF2B5EF4-FFF2-40B4-BE49-F238E27FC236}">
                <a16:creationId xmlns:a16="http://schemas.microsoft.com/office/drawing/2014/main" id="{A9BEC4BD-EC12-AF43-9D85-72BCF1473F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9335" y="3496119"/>
            <a:ext cx="1746479" cy="112187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云形标注 1">
            <a:extLst>
              <a:ext uri="{FF2B5EF4-FFF2-40B4-BE49-F238E27FC236}">
                <a16:creationId xmlns:a16="http://schemas.microsoft.com/office/drawing/2014/main" id="{4404D0FA-A2F9-1843-9548-5A7DD7847C19}"/>
              </a:ext>
            </a:extLst>
          </p:cNvPr>
          <p:cNvSpPr/>
          <p:nvPr/>
        </p:nvSpPr>
        <p:spPr>
          <a:xfrm>
            <a:off x="1666516" y="3321304"/>
            <a:ext cx="2107745" cy="1618369"/>
          </a:xfrm>
          <a:prstGeom prst="cloudCallout">
            <a:avLst>
              <a:gd name="adj1" fmla="val 109316"/>
              <a:gd name="adj2" fmla="val -16339"/>
            </a:avLst>
          </a:prstGeom>
          <a:no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文本框 26">
            <a:extLst>
              <a:ext uri="{FF2B5EF4-FFF2-40B4-BE49-F238E27FC236}">
                <a16:creationId xmlns:a16="http://schemas.microsoft.com/office/drawing/2014/main" id="{7F72598D-4DBD-6D4D-AEA8-B22FFD06D38A}"/>
              </a:ext>
            </a:extLst>
          </p:cNvPr>
          <p:cNvSpPr txBox="1"/>
          <p:nvPr/>
        </p:nvSpPr>
        <p:spPr>
          <a:xfrm>
            <a:off x="1747886" y="5215753"/>
            <a:ext cx="4481173" cy="1477328"/>
          </a:xfrm>
          <a:custGeom>
            <a:avLst/>
            <a:gdLst>
              <a:gd name="connsiteX0" fmla="*/ 0 w 4481173"/>
              <a:gd name="connsiteY0" fmla="*/ 0 h 1477328"/>
              <a:gd name="connsiteX1" fmla="*/ 515335 w 4481173"/>
              <a:gd name="connsiteY1" fmla="*/ 0 h 1477328"/>
              <a:gd name="connsiteX2" fmla="*/ 941046 w 4481173"/>
              <a:gd name="connsiteY2" fmla="*/ 0 h 1477328"/>
              <a:gd name="connsiteX3" fmla="*/ 1590816 w 4481173"/>
              <a:gd name="connsiteY3" fmla="*/ 0 h 1477328"/>
              <a:gd name="connsiteX4" fmla="*/ 2106151 w 4481173"/>
              <a:gd name="connsiteY4" fmla="*/ 0 h 1477328"/>
              <a:gd name="connsiteX5" fmla="*/ 2621486 w 4481173"/>
              <a:gd name="connsiteY5" fmla="*/ 0 h 1477328"/>
              <a:gd name="connsiteX6" fmla="*/ 3271256 w 4481173"/>
              <a:gd name="connsiteY6" fmla="*/ 0 h 1477328"/>
              <a:gd name="connsiteX7" fmla="*/ 3741779 w 4481173"/>
              <a:gd name="connsiteY7" fmla="*/ 0 h 1477328"/>
              <a:gd name="connsiteX8" fmla="*/ 4481173 w 4481173"/>
              <a:gd name="connsiteY8" fmla="*/ 0 h 1477328"/>
              <a:gd name="connsiteX9" fmla="*/ 4481173 w 4481173"/>
              <a:gd name="connsiteY9" fmla="*/ 521989 h 1477328"/>
              <a:gd name="connsiteX10" fmla="*/ 4481173 w 4481173"/>
              <a:gd name="connsiteY10" fmla="*/ 984885 h 1477328"/>
              <a:gd name="connsiteX11" fmla="*/ 4481173 w 4481173"/>
              <a:gd name="connsiteY11" fmla="*/ 1477328 h 1477328"/>
              <a:gd name="connsiteX12" fmla="*/ 3876215 w 4481173"/>
              <a:gd name="connsiteY12" fmla="*/ 1477328 h 1477328"/>
              <a:gd name="connsiteX13" fmla="*/ 3226445 w 4481173"/>
              <a:gd name="connsiteY13" fmla="*/ 1477328 h 1477328"/>
              <a:gd name="connsiteX14" fmla="*/ 2576674 w 4481173"/>
              <a:gd name="connsiteY14" fmla="*/ 1477328 h 1477328"/>
              <a:gd name="connsiteX15" fmla="*/ 2106151 w 4481173"/>
              <a:gd name="connsiteY15" fmla="*/ 1477328 h 1477328"/>
              <a:gd name="connsiteX16" fmla="*/ 1546005 w 4481173"/>
              <a:gd name="connsiteY16" fmla="*/ 1477328 h 1477328"/>
              <a:gd name="connsiteX17" fmla="*/ 896235 w 4481173"/>
              <a:gd name="connsiteY17" fmla="*/ 1477328 h 1477328"/>
              <a:gd name="connsiteX18" fmla="*/ 0 w 4481173"/>
              <a:gd name="connsiteY18" fmla="*/ 1477328 h 1477328"/>
              <a:gd name="connsiteX19" fmla="*/ 0 w 4481173"/>
              <a:gd name="connsiteY19" fmla="*/ 1029205 h 1477328"/>
              <a:gd name="connsiteX20" fmla="*/ 0 w 4481173"/>
              <a:gd name="connsiteY20" fmla="*/ 566309 h 1477328"/>
              <a:gd name="connsiteX21" fmla="*/ 0 w 4481173"/>
              <a:gd name="connsiteY21"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81173" h="1477328" extrusionOk="0">
                <a:moveTo>
                  <a:pt x="0" y="0"/>
                </a:moveTo>
                <a:cubicBezTo>
                  <a:pt x="217607" y="-39196"/>
                  <a:pt x="389779" y="14882"/>
                  <a:pt x="515335" y="0"/>
                </a:cubicBezTo>
                <a:cubicBezTo>
                  <a:pt x="640891" y="-14882"/>
                  <a:pt x="815947" y="25535"/>
                  <a:pt x="941046" y="0"/>
                </a:cubicBezTo>
                <a:cubicBezTo>
                  <a:pt x="1066145" y="-25535"/>
                  <a:pt x="1375267" y="42125"/>
                  <a:pt x="1590816" y="0"/>
                </a:cubicBezTo>
                <a:cubicBezTo>
                  <a:pt x="1806365" y="-42125"/>
                  <a:pt x="1901956" y="53299"/>
                  <a:pt x="2106151" y="0"/>
                </a:cubicBezTo>
                <a:cubicBezTo>
                  <a:pt x="2310347" y="-53299"/>
                  <a:pt x="2443830" y="55222"/>
                  <a:pt x="2621486" y="0"/>
                </a:cubicBezTo>
                <a:cubicBezTo>
                  <a:pt x="2799143" y="-55222"/>
                  <a:pt x="3061371" y="3461"/>
                  <a:pt x="3271256" y="0"/>
                </a:cubicBezTo>
                <a:cubicBezTo>
                  <a:pt x="3481141" y="-3461"/>
                  <a:pt x="3593240" y="21862"/>
                  <a:pt x="3741779" y="0"/>
                </a:cubicBezTo>
                <a:cubicBezTo>
                  <a:pt x="3890318" y="-21862"/>
                  <a:pt x="4303127" y="12773"/>
                  <a:pt x="4481173" y="0"/>
                </a:cubicBezTo>
                <a:cubicBezTo>
                  <a:pt x="4485770" y="229263"/>
                  <a:pt x="4424931" y="296514"/>
                  <a:pt x="4481173" y="521989"/>
                </a:cubicBezTo>
                <a:cubicBezTo>
                  <a:pt x="4537415" y="747464"/>
                  <a:pt x="4464052" y="848528"/>
                  <a:pt x="4481173" y="984885"/>
                </a:cubicBezTo>
                <a:cubicBezTo>
                  <a:pt x="4498294" y="1121242"/>
                  <a:pt x="4424491" y="1238928"/>
                  <a:pt x="4481173" y="1477328"/>
                </a:cubicBezTo>
                <a:cubicBezTo>
                  <a:pt x="4285168" y="1481178"/>
                  <a:pt x="4013901" y="1423172"/>
                  <a:pt x="3876215" y="1477328"/>
                </a:cubicBezTo>
                <a:cubicBezTo>
                  <a:pt x="3738529" y="1531484"/>
                  <a:pt x="3388397" y="1426286"/>
                  <a:pt x="3226445" y="1477328"/>
                </a:cubicBezTo>
                <a:cubicBezTo>
                  <a:pt x="3064493" y="1528370"/>
                  <a:pt x="2804992" y="1418893"/>
                  <a:pt x="2576674" y="1477328"/>
                </a:cubicBezTo>
                <a:cubicBezTo>
                  <a:pt x="2348356" y="1535763"/>
                  <a:pt x="2227702" y="1466561"/>
                  <a:pt x="2106151" y="1477328"/>
                </a:cubicBezTo>
                <a:cubicBezTo>
                  <a:pt x="1984600" y="1488095"/>
                  <a:pt x="1709624" y="1476156"/>
                  <a:pt x="1546005" y="1477328"/>
                </a:cubicBezTo>
                <a:cubicBezTo>
                  <a:pt x="1382386" y="1478500"/>
                  <a:pt x="1038352" y="1404656"/>
                  <a:pt x="896235" y="1477328"/>
                </a:cubicBezTo>
                <a:cubicBezTo>
                  <a:pt x="754118" y="1550000"/>
                  <a:pt x="390742" y="1375988"/>
                  <a:pt x="0" y="1477328"/>
                </a:cubicBezTo>
                <a:cubicBezTo>
                  <a:pt x="-30539" y="1269635"/>
                  <a:pt x="40770" y="1152372"/>
                  <a:pt x="0" y="1029205"/>
                </a:cubicBezTo>
                <a:cubicBezTo>
                  <a:pt x="-40770" y="906038"/>
                  <a:pt x="34596" y="780406"/>
                  <a:pt x="0" y="566309"/>
                </a:cubicBezTo>
                <a:cubicBezTo>
                  <a:pt x="-34596" y="352212"/>
                  <a:pt x="39633" y="145311"/>
                  <a:pt x="0" y="0"/>
                </a:cubicBezTo>
                <a:close/>
              </a:path>
            </a:pathLst>
          </a:custGeom>
          <a:noFill/>
          <a:ln>
            <a:solidFill>
              <a:srgbClr val="B92DC0"/>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kumimoji="1" lang="en-US" altLang="zh-CN" sz="1200" dirty="0">
                <a:latin typeface="Comic Sans MS" panose="030F0902030302020204" pitchFamily="66" charset="0"/>
              </a:rPr>
              <a:t>Food for thought</a:t>
            </a:r>
          </a:p>
          <a:p>
            <a:endParaRPr kumimoji="1" lang="en-US" altLang="zh-CN" sz="1200" dirty="0">
              <a:latin typeface="Comic Sans MS" panose="030F0902030302020204" pitchFamily="66" charset="0"/>
            </a:endParaRPr>
          </a:p>
          <a:p>
            <a:r>
              <a:rPr kumimoji="1" lang="en-US" altLang="zh-CN" sz="1100" dirty="0"/>
              <a:t>Scientists like unification theories.</a:t>
            </a:r>
          </a:p>
          <a:p>
            <a:endParaRPr kumimoji="1" lang="en-US" altLang="zh-CN" sz="1100" dirty="0"/>
          </a:p>
          <a:p>
            <a:r>
              <a:rPr kumimoji="1" lang="en-US" altLang="zh-CN" sz="1100" dirty="0"/>
              <a:t>Gravity is one example. Can you think of other examples from physics, biology, chemistry etc.?</a:t>
            </a:r>
          </a:p>
          <a:p>
            <a:endParaRPr kumimoji="1" lang="en-US" altLang="zh-CN" sz="1100" dirty="0"/>
          </a:p>
          <a:p>
            <a:r>
              <a:rPr kumimoji="1" lang="en-US" altLang="zh-CN" sz="1100" dirty="0"/>
              <a:t>Why do scientists “like to unify things”? </a:t>
            </a:r>
          </a:p>
        </p:txBody>
      </p:sp>
      <p:pic>
        <p:nvPicPr>
          <p:cNvPr id="28" name="图片 27">
            <a:extLst>
              <a:ext uri="{FF2B5EF4-FFF2-40B4-BE49-F238E27FC236}">
                <a16:creationId xmlns:a16="http://schemas.microsoft.com/office/drawing/2014/main" id="{70B6D5F7-3017-594C-ACEE-C2BCA12D0A42}"/>
              </a:ext>
            </a:extLst>
          </p:cNvPr>
          <p:cNvPicPr>
            <a:picLocks noChangeAspect="1"/>
          </p:cNvPicPr>
          <p:nvPr/>
        </p:nvPicPr>
        <p:blipFill>
          <a:blip r:embed="rId6"/>
          <a:stretch>
            <a:fillRect/>
          </a:stretch>
        </p:blipFill>
        <p:spPr>
          <a:xfrm>
            <a:off x="6310628" y="5515132"/>
            <a:ext cx="528168" cy="528168"/>
          </a:xfrm>
          <a:prstGeom prst="rect">
            <a:avLst/>
          </a:prstGeom>
        </p:spPr>
      </p:pic>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30117502-A95C-0944-BAA0-87DEF62FCA03}"/>
                  </a:ext>
                </a:extLst>
              </p:cNvPr>
              <p:cNvSpPr/>
              <p:nvPr/>
            </p:nvSpPr>
            <p:spPr>
              <a:xfrm>
                <a:off x="7487979" y="3827817"/>
                <a:ext cx="3429000" cy="3334887"/>
              </a:xfrm>
              <a:prstGeom prst="rect">
                <a:avLst/>
              </a:prstGeom>
            </p:spPr>
            <p:txBody>
              <a:bodyPr>
                <a:spAutoFit/>
              </a:bodyPr>
              <a:lstStyle/>
              <a:p>
                <a:endParaRPr kumimoji="1" lang="en-US" altLang="zh-CN" dirty="0">
                  <a:latin typeface="Trebuchet MS" panose="020B0703020202090204" pitchFamily="34" charset="0"/>
                </a:endParaRPr>
              </a:p>
              <a:p>
                <a:r>
                  <a:rPr kumimoji="1" lang="en-US" altLang="zh-CN" dirty="0">
                    <a:latin typeface="Trebuchet MS" panose="020B0703020202090204" pitchFamily="34" charset="0"/>
                  </a:rPr>
                  <a:t>Every body in the universe that has some mass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𝑚</m:t>
                        </m:r>
                      </m:e>
                      <m:sub>
                        <m:r>
                          <a:rPr kumimoji="1" lang="en-US" altLang="zh-CN" i="1">
                            <a:latin typeface="Cambria Math" panose="02040503050406030204" pitchFamily="18" charset="0"/>
                          </a:rPr>
                          <m:t>1</m:t>
                        </m:r>
                      </m:sub>
                    </m:sSub>
                  </m:oMath>
                </a14:m>
                <a:r>
                  <a:rPr kumimoji="1" lang="en-US" altLang="zh-CN" dirty="0">
                    <a:latin typeface="Trebuchet MS" panose="020B0703020202090204" pitchFamily="34" charset="0"/>
                  </a:rPr>
                  <a:t> will attract any other body in the universe with mass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𝑚</m:t>
                        </m:r>
                      </m:e>
                      <m:sub>
                        <m:r>
                          <a:rPr kumimoji="1" lang="en-US" altLang="zh-CN" i="1">
                            <a:latin typeface="Cambria Math" panose="02040503050406030204" pitchFamily="18" charset="0"/>
                          </a:rPr>
                          <m:t>2</m:t>
                        </m:r>
                      </m:sub>
                    </m:sSub>
                  </m:oMath>
                </a14:m>
                <a:r>
                  <a:rPr kumimoji="1" lang="en-US" altLang="zh-CN" dirty="0">
                    <a:latin typeface="Trebuchet MS" panose="020B0703020202090204" pitchFamily="34" charset="0"/>
                  </a:rPr>
                  <a:t> at distance </a:t>
                </a:r>
                <a14:m>
                  <m:oMath xmlns:m="http://schemas.openxmlformats.org/officeDocument/2006/math">
                    <m:r>
                      <a:rPr kumimoji="1" lang="en-US" altLang="zh-CN" i="1">
                        <a:latin typeface="Cambria Math" panose="02040503050406030204" pitchFamily="18" charset="0"/>
                      </a:rPr>
                      <m:t>𝑅</m:t>
                    </m:r>
                  </m:oMath>
                </a14:m>
                <a:r>
                  <a:rPr kumimoji="1" lang="en-US" altLang="zh-CN" dirty="0">
                    <a:latin typeface="Trebuchet MS" panose="020B0703020202090204" pitchFamily="34" charset="0"/>
                  </a:rPr>
                  <a:t> with force of magnitude</a:t>
                </a:r>
              </a:p>
              <a:p>
                <a:endParaRPr kumimoji="1" lang="en-US" altLang="zh-CN" dirty="0">
                  <a:latin typeface="Trebuchet MS" panose="020B0703020202090204" pitchFamily="34" charset="0"/>
                </a:endParaRPr>
              </a:p>
              <a:p>
                <a:pPr/>
                <a14:m>
                  <m:oMathPara xmlns:m="http://schemas.openxmlformats.org/officeDocument/2006/math">
                    <m:oMathParaPr>
                      <m:jc m:val="centerGroup"/>
                    </m:oMathParaPr>
                    <m:oMath xmlns:m="http://schemas.openxmlformats.org/officeDocument/2006/math">
                      <m:r>
                        <a:rPr kumimoji="1" lang="en-US" altLang="zh-CN" i="1">
                          <a:latin typeface="Cambria Math" panose="02040503050406030204" pitchFamily="18" charset="0"/>
                        </a:rPr>
                        <m:t>𝐹</m:t>
                      </m:r>
                      <m:r>
                        <a:rPr kumimoji="1" lang="en-US" altLang="zh-CN" i="1">
                          <a:latin typeface="Cambria Math" panose="02040503050406030204" pitchFamily="18" charset="0"/>
                        </a:rPr>
                        <m:t>=</m:t>
                      </m:r>
                      <m:r>
                        <a:rPr kumimoji="1" lang="en-US" altLang="zh-CN" i="1">
                          <a:latin typeface="Cambria Math" panose="02040503050406030204" pitchFamily="18" charset="0"/>
                        </a:rPr>
                        <m:t>𝐺</m:t>
                      </m:r>
                      <m:f>
                        <m:fPr>
                          <m:ctrlPr>
                            <a:rPr kumimoji="1" lang="en-US" altLang="zh-CN" i="1">
                              <a:latin typeface="Cambria Math" panose="02040503050406030204" pitchFamily="18" charset="0"/>
                            </a:rPr>
                          </m:ctrlPr>
                        </m:fPr>
                        <m:num>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𝑚</m:t>
                              </m:r>
                            </m:e>
                            <m:sub>
                              <m:r>
                                <a:rPr kumimoji="1" lang="en-US" altLang="zh-CN" i="1">
                                  <a:latin typeface="Cambria Math" panose="02040503050406030204" pitchFamily="18" charset="0"/>
                                </a:rPr>
                                <m:t>1</m:t>
                              </m:r>
                            </m:sub>
                          </m:sSub>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𝑚</m:t>
                              </m:r>
                            </m:e>
                            <m:sub>
                              <m:r>
                                <a:rPr kumimoji="1" lang="en-US" altLang="zh-CN" i="1">
                                  <a:latin typeface="Cambria Math" panose="02040503050406030204" pitchFamily="18" charset="0"/>
                                </a:rPr>
                                <m:t>2</m:t>
                              </m:r>
                            </m:sub>
                          </m:sSub>
                        </m:num>
                        <m:den>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𝑅</m:t>
                              </m:r>
                            </m:e>
                            <m:sup>
                              <m:r>
                                <a:rPr kumimoji="1" lang="en-US" altLang="zh-CN" i="1">
                                  <a:latin typeface="Cambria Math" panose="02040503050406030204" pitchFamily="18" charset="0"/>
                                </a:rPr>
                                <m:t>2</m:t>
                              </m:r>
                            </m:sup>
                          </m:sSup>
                        </m:den>
                      </m:f>
                    </m:oMath>
                  </m:oMathPara>
                </a14:m>
                <a:endParaRPr kumimoji="1" lang="en-US" altLang="zh-CN" dirty="0">
                  <a:latin typeface="Trebuchet MS" panose="020B0703020202090204" pitchFamily="34" charset="0"/>
                </a:endParaRPr>
              </a:p>
              <a:p>
                <a:endParaRPr kumimoji="1" lang="en-US" altLang="zh-CN" dirty="0">
                  <a:latin typeface="Trebuchet MS" panose="020B0703020202090204" pitchFamily="34" charset="0"/>
                </a:endParaRPr>
              </a:p>
              <a:p>
                <a:r>
                  <a:rPr kumimoji="1" lang="en-US" altLang="zh-CN" dirty="0">
                    <a:latin typeface="Trebuchet MS" panose="020B0703020202090204" pitchFamily="34" charset="0"/>
                  </a:rPr>
                  <a:t>Here </a:t>
                </a:r>
                <a14:m>
                  <m:oMath xmlns:m="http://schemas.openxmlformats.org/officeDocument/2006/math">
                    <m:r>
                      <a:rPr kumimoji="1" lang="en-US" altLang="zh-CN" i="1" dirty="0">
                        <a:latin typeface="Cambria Math" panose="02040503050406030204" pitchFamily="18" charset="0"/>
                      </a:rPr>
                      <m:t>𝐺</m:t>
                    </m:r>
                  </m:oMath>
                </a14:m>
                <a:r>
                  <a:rPr kumimoji="1" lang="en-US" altLang="zh-CN" dirty="0">
                    <a:latin typeface="Trebuchet MS" panose="020B0703020202090204" pitchFamily="34" charset="0"/>
                  </a:rPr>
                  <a:t> is a (very small!) constant</a:t>
                </a:r>
              </a:p>
            </p:txBody>
          </p:sp>
        </mc:Choice>
        <mc:Fallback xmlns="">
          <p:sp>
            <p:nvSpPr>
              <p:cNvPr id="3" name="矩形 2">
                <a:extLst>
                  <a:ext uri="{FF2B5EF4-FFF2-40B4-BE49-F238E27FC236}">
                    <a16:creationId xmlns:a16="http://schemas.microsoft.com/office/drawing/2014/main" id="{30117502-A95C-0944-BAA0-87DEF62FCA03}"/>
                  </a:ext>
                </a:extLst>
              </p:cNvPr>
              <p:cNvSpPr>
                <a:spLocks noRot="1" noChangeAspect="1" noMove="1" noResize="1" noEditPoints="1" noAdjustHandles="1" noChangeArrowheads="1" noChangeShapeType="1" noTextEdit="1"/>
              </p:cNvSpPr>
              <p:nvPr/>
            </p:nvSpPr>
            <p:spPr>
              <a:xfrm>
                <a:off x="7487979" y="3827817"/>
                <a:ext cx="3429000" cy="3334887"/>
              </a:xfrm>
              <a:prstGeom prst="rect">
                <a:avLst/>
              </a:prstGeom>
              <a:blipFill>
                <a:blip r:embed="rId7"/>
                <a:stretch>
                  <a:fillRect l="-1476" r="-2583" b="-22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63399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DF7979CE-3D15-044E-B403-17FDEE83D3A6}"/>
              </a:ext>
            </a:extLst>
          </p:cNvPr>
          <p:cNvGrpSpPr/>
          <p:nvPr/>
        </p:nvGrpSpPr>
        <p:grpSpPr>
          <a:xfrm>
            <a:off x="5170164" y="9378595"/>
            <a:ext cx="1687836" cy="449653"/>
            <a:chOff x="5262429" y="8673181"/>
            <a:chExt cx="1687836" cy="449653"/>
          </a:xfrm>
        </p:grpSpPr>
        <p:sp>
          <p:nvSpPr>
            <p:cNvPr id="6" name="文本框 5">
              <a:extLst>
                <a:ext uri="{FF2B5EF4-FFF2-40B4-BE49-F238E27FC236}">
                  <a16:creationId xmlns:a16="http://schemas.microsoft.com/office/drawing/2014/main" id="{D7F6E5E4-E6FF-6349-91C5-E406BD7D41E1}"/>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7" name="组合 6">
              <a:extLst>
                <a:ext uri="{FF2B5EF4-FFF2-40B4-BE49-F238E27FC236}">
                  <a16:creationId xmlns:a16="http://schemas.microsoft.com/office/drawing/2014/main" id="{FF1CE5D7-00EE-AE41-97B3-C5A22D4B9448}"/>
                </a:ext>
              </a:extLst>
            </p:cNvPr>
            <p:cNvGrpSpPr/>
            <p:nvPr/>
          </p:nvGrpSpPr>
          <p:grpSpPr>
            <a:xfrm>
              <a:off x="5262429" y="8673181"/>
              <a:ext cx="1481027" cy="227602"/>
              <a:chOff x="3653443" y="9025090"/>
              <a:chExt cx="2448413" cy="441232"/>
            </a:xfrm>
          </p:grpSpPr>
          <p:pic>
            <p:nvPicPr>
              <p:cNvPr id="8" name="图片 7">
                <a:extLst>
                  <a:ext uri="{FF2B5EF4-FFF2-40B4-BE49-F238E27FC236}">
                    <a16:creationId xmlns:a16="http://schemas.microsoft.com/office/drawing/2014/main" id="{ADA62671-5F6A-DB44-B18F-F7A8B6430B54}"/>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9" name="图片 8">
                <a:extLst>
                  <a:ext uri="{FF2B5EF4-FFF2-40B4-BE49-F238E27FC236}">
                    <a16:creationId xmlns:a16="http://schemas.microsoft.com/office/drawing/2014/main" id="{CFAB5AF5-AA3F-8A46-97FD-3FF3C641720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10" name="图片 9">
                <a:extLst>
                  <a:ext uri="{FF2B5EF4-FFF2-40B4-BE49-F238E27FC236}">
                    <a16:creationId xmlns:a16="http://schemas.microsoft.com/office/drawing/2014/main" id="{047847FC-93F0-784E-8C01-96998C3EE05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11" name="图片 10">
                <a:extLst>
                  <a:ext uri="{FF2B5EF4-FFF2-40B4-BE49-F238E27FC236}">
                    <a16:creationId xmlns:a16="http://schemas.microsoft.com/office/drawing/2014/main" id="{5EB4273C-B941-774F-874C-E23D045652F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sp>
        <p:nvSpPr>
          <p:cNvPr id="12" name="标题 1">
            <a:extLst>
              <a:ext uri="{FF2B5EF4-FFF2-40B4-BE49-F238E27FC236}">
                <a16:creationId xmlns:a16="http://schemas.microsoft.com/office/drawing/2014/main" id="{FC85E6D8-9952-2F46-A034-F38976AB8C4A}"/>
              </a:ext>
            </a:extLst>
          </p:cNvPr>
          <p:cNvSpPr txBox="1">
            <a:spLocks/>
          </p:cNvSpPr>
          <p:nvPr/>
        </p:nvSpPr>
        <p:spPr>
          <a:xfrm>
            <a:off x="0" y="96373"/>
            <a:ext cx="4119928" cy="38488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kumimoji="1" lang="zh-CN" altLang="en-US" sz="1800" dirty="0">
                <a:solidFill>
                  <a:srgbClr val="6526C2"/>
                </a:solidFill>
                <a:latin typeface="Kaiti SC" panose="02010600040101010101" pitchFamily="2" charset="-122"/>
                <a:ea typeface="Kaiti SC" panose="02010600040101010101" pitchFamily="2" charset="-122"/>
              </a:rPr>
              <a:t>解密神奇的宇宙</a:t>
            </a:r>
            <a:r>
              <a:rPr kumimoji="1" lang="en-US" altLang="zh-CN" sz="1800" dirty="0">
                <a:solidFill>
                  <a:srgbClr val="6526C2"/>
                </a:solidFill>
                <a:latin typeface="Kaiti SC" panose="02010600040101010101" pitchFamily="2" charset="-122"/>
                <a:ea typeface="Kaiti SC" panose="02010600040101010101" pitchFamily="2" charset="-122"/>
              </a:rPr>
              <a:t> </a:t>
            </a:r>
            <a:r>
              <a:rPr kumimoji="1" lang="en-US" altLang="zh-CN" sz="1100" dirty="0">
                <a:solidFill>
                  <a:srgbClr val="A451A4"/>
                </a:solidFill>
                <a:latin typeface="Kaiti SC" panose="02010600040101010101" pitchFamily="2" charset="-122"/>
                <a:ea typeface="Kaiti SC" panose="02010600040101010101" pitchFamily="2" charset="-122"/>
              </a:rPr>
              <a:t>Unlocking the Secrets of the Universe</a:t>
            </a:r>
            <a:endParaRPr kumimoji="1" lang="zh-CN" altLang="en-US" sz="2800" dirty="0">
              <a:solidFill>
                <a:srgbClr val="A451A4"/>
              </a:solidFill>
              <a:latin typeface="Kaiti SC" panose="02010600040101010101" pitchFamily="2" charset="-122"/>
              <a:ea typeface="Kaiti SC" panose="02010600040101010101" pitchFamily="2" charset="-122"/>
            </a:endParaRPr>
          </a:p>
        </p:txBody>
      </p:sp>
      <p:cxnSp>
        <p:nvCxnSpPr>
          <p:cNvPr id="13" name="直线连接符 12">
            <a:extLst>
              <a:ext uri="{FF2B5EF4-FFF2-40B4-BE49-F238E27FC236}">
                <a16:creationId xmlns:a16="http://schemas.microsoft.com/office/drawing/2014/main" id="{B6DC9DFC-7826-AA46-A314-F09415727DF7}"/>
              </a:ext>
            </a:extLst>
          </p:cNvPr>
          <p:cNvCxnSpPr>
            <a:cxnSpLocks/>
          </p:cNvCxnSpPr>
          <p:nvPr/>
        </p:nvCxnSpPr>
        <p:spPr>
          <a:xfrm flipV="1">
            <a:off x="240632" y="481259"/>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16" name="Slide Number Placeholder 5">
            <a:extLst>
              <a:ext uri="{FF2B5EF4-FFF2-40B4-BE49-F238E27FC236}">
                <a16:creationId xmlns:a16="http://schemas.microsoft.com/office/drawing/2014/main" id="{DEEAC749-D76C-EC47-AB22-A6E4FDD0A7B3}"/>
              </a:ext>
            </a:extLst>
          </p:cNvPr>
          <p:cNvSpPr>
            <a:spLocks noGrp="1"/>
          </p:cNvSpPr>
          <p:nvPr>
            <p:ph type="sldNum" sz="quarter" idx="12"/>
          </p:nvPr>
        </p:nvSpPr>
        <p:spPr>
          <a:xfrm>
            <a:off x="89114" y="9307684"/>
            <a:ext cx="1543050" cy="527403"/>
          </a:xfrm>
        </p:spPr>
        <p:txBody>
          <a:bodyPr/>
          <a:lstStyle>
            <a:lvl1pPr algn="l">
              <a:defRPr sz="1200"/>
            </a:lvl1pPr>
          </a:lstStyle>
          <a:p>
            <a:fld id="{99BCC2B7-A947-2E40-B774-81D6CE8CEB88}" type="slidenum">
              <a:rPr kumimoji="1" lang="zh-CN" altLang="en-US" smtClean="0"/>
              <a:pPr/>
              <a:t>8</a:t>
            </a:fld>
            <a:endParaRPr kumimoji="1" lang="zh-CN" altLang="en-US"/>
          </a:p>
        </p:txBody>
      </p:sp>
      <p:grpSp>
        <p:nvGrpSpPr>
          <p:cNvPr id="20" name="组合 19">
            <a:extLst>
              <a:ext uri="{FF2B5EF4-FFF2-40B4-BE49-F238E27FC236}">
                <a16:creationId xmlns:a16="http://schemas.microsoft.com/office/drawing/2014/main" id="{097C223C-A740-3343-8B9A-C9AEC798645F}"/>
              </a:ext>
            </a:extLst>
          </p:cNvPr>
          <p:cNvGrpSpPr/>
          <p:nvPr/>
        </p:nvGrpSpPr>
        <p:grpSpPr>
          <a:xfrm>
            <a:off x="240633" y="613182"/>
            <a:ext cx="6410558" cy="1646181"/>
            <a:chOff x="240626" y="7156565"/>
            <a:chExt cx="6264675" cy="1646181"/>
          </a:xfrm>
        </p:grpSpPr>
        <p:sp>
          <p:nvSpPr>
            <p:cNvPr id="21" name="矩形 20">
              <a:extLst>
                <a:ext uri="{FF2B5EF4-FFF2-40B4-BE49-F238E27FC236}">
                  <a16:creationId xmlns:a16="http://schemas.microsoft.com/office/drawing/2014/main" id="{99B623C1-2F3F-1E4F-A79D-1294FDF49B46}"/>
                </a:ext>
              </a:extLst>
            </p:cNvPr>
            <p:cNvSpPr/>
            <p:nvPr userDrawn="1"/>
          </p:nvSpPr>
          <p:spPr>
            <a:xfrm>
              <a:off x="240630" y="7156565"/>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Recap on gravity</a:t>
              </a:r>
              <a:endParaRPr kumimoji="1" lang="zh-CN" altLang="en-US" sz="1400" dirty="0">
                <a:solidFill>
                  <a:schemeClr val="bg1"/>
                </a:solidFill>
                <a:latin typeface="Comic Sans MS" panose="030F0902030302020204" pitchFamily="66" charset="0"/>
              </a:endParaRPr>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A675C965-1998-D847-A13D-F69C1E64BAB2}"/>
                    </a:ext>
                  </a:extLst>
                </p:cNvPr>
                <p:cNvSpPr txBox="1"/>
                <p:nvPr userDrawn="1"/>
              </p:nvSpPr>
              <p:spPr>
                <a:xfrm>
                  <a:off x="240626" y="7472061"/>
                  <a:ext cx="6264671" cy="1330685"/>
                </a:xfrm>
                <a:prstGeom prst="rect">
                  <a:avLst/>
                </a:prstGeom>
                <a:noFill/>
              </p:spPr>
              <p:txBody>
                <a:bodyPr wrap="square" rtlCol="0">
                  <a:spAutoFit/>
                </a:bodyPr>
                <a:lstStyle/>
                <a:p>
                  <a:r>
                    <a:rPr kumimoji="1" lang="en-US" altLang="zh-CN" sz="1200" dirty="0">
                      <a:latin typeface="Trebuchet MS" panose="020B0703020202090204" pitchFamily="34" charset="0"/>
                    </a:rPr>
                    <a:t>Every body in the universe that has some mass </a:t>
                  </a:r>
                  <a14:m>
                    <m:oMath xmlns:m="http://schemas.openxmlformats.org/officeDocument/2006/math">
                      <m:sSub>
                        <m:sSubPr>
                          <m:ctrlPr>
                            <a:rPr kumimoji="1" lang="en-US" altLang="zh-CN" sz="1200" i="1">
                              <a:latin typeface="Cambria Math" panose="02040503050406030204" pitchFamily="18" charset="0"/>
                            </a:rPr>
                          </m:ctrlPr>
                        </m:sSubPr>
                        <m:e>
                          <m:r>
                            <a:rPr kumimoji="1" lang="en-US" altLang="zh-CN" sz="1200" i="1">
                              <a:latin typeface="Cambria Math" panose="02040503050406030204" pitchFamily="18" charset="0"/>
                            </a:rPr>
                            <m:t>𝑚</m:t>
                          </m:r>
                        </m:e>
                        <m:sub>
                          <m:r>
                            <a:rPr kumimoji="1" lang="en-US" altLang="zh-CN" sz="1200" i="1">
                              <a:latin typeface="Cambria Math" panose="02040503050406030204" pitchFamily="18" charset="0"/>
                            </a:rPr>
                            <m:t>1</m:t>
                          </m:r>
                        </m:sub>
                      </m:sSub>
                    </m:oMath>
                  </a14:m>
                  <a:r>
                    <a:rPr kumimoji="1" lang="en-US" altLang="zh-CN" sz="1200" dirty="0">
                      <a:latin typeface="Trebuchet MS" panose="020B0703020202090204" pitchFamily="34" charset="0"/>
                    </a:rPr>
                    <a:t> will attract any other body in the universe with mass </a:t>
                  </a:r>
                  <a14:m>
                    <m:oMath xmlns:m="http://schemas.openxmlformats.org/officeDocument/2006/math">
                      <m:sSub>
                        <m:sSubPr>
                          <m:ctrlPr>
                            <a:rPr kumimoji="1" lang="en-US" altLang="zh-CN" sz="1200" i="1">
                              <a:latin typeface="Cambria Math" panose="02040503050406030204" pitchFamily="18" charset="0"/>
                            </a:rPr>
                          </m:ctrlPr>
                        </m:sSubPr>
                        <m:e>
                          <m:r>
                            <a:rPr kumimoji="1" lang="en-US" altLang="zh-CN" sz="1200" i="1">
                              <a:latin typeface="Cambria Math" panose="02040503050406030204" pitchFamily="18" charset="0"/>
                            </a:rPr>
                            <m:t>𝑚</m:t>
                          </m:r>
                        </m:e>
                        <m:sub>
                          <m:r>
                            <a:rPr kumimoji="1" lang="en-US" altLang="zh-CN" sz="1200" i="1">
                              <a:latin typeface="Cambria Math" panose="02040503050406030204" pitchFamily="18" charset="0"/>
                            </a:rPr>
                            <m:t>2</m:t>
                          </m:r>
                        </m:sub>
                      </m:sSub>
                    </m:oMath>
                  </a14:m>
                  <a:r>
                    <a:rPr kumimoji="1" lang="en-US" altLang="zh-CN" sz="1200" dirty="0">
                      <a:latin typeface="Trebuchet MS" panose="020B0703020202090204" pitchFamily="34" charset="0"/>
                    </a:rPr>
                    <a:t> at distance </a:t>
                  </a:r>
                  <a14:m>
                    <m:oMath xmlns:m="http://schemas.openxmlformats.org/officeDocument/2006/math">
                      <m:r>
                        <a:rPr kumimoji="1" lang="en-US" altLang="zh-CN" sz="1200" i="1">
                          <a:latin typeface="Cambria Math" panose="02040503050406030204" pitchFamily="18" charset="0"/>
                        </a:rPr>
                        <m:t>𝑅</m:t>
                      </m:r>
                    </m:oMath>
                  </a14:m>
                  <a:r>
                    <a:rPr kumimoji="1" lang="en-US" altLang="zh-CN" sz="1200" dirty="0">
                      <a:latin typeface="Trebuchet MS" panose="020B0703020202090204" pitchFamily="34" charset="0"/>
                    </a:rPr>
                    <a:t> with force of magnitude</a:t>
                  </a:r>
                </a:p>
                <a:p>
                  <a:endParaRPr kumimoji="1" lang="en-US" altLang="zh-CN" sz="1200" dirty="0">
                    <a:latin typeface="Trebuchet MS" panose="020B0703020202090204" pitchFamily="34" charset="0"/>
                  </a:endParaRPr>
                </a:p>
                <a:p>
                  <a:pPr/>
                  <a14:m>
                    <m:oMathPara xmlns:m="http://schemas.openxmlformats.org/officeDocument/2006/math">
                      <m:oMathParaPr>
                        <m:jc m:val="centerGroup"/>
                      </m:oMathParaPr>
                      <m:oMath xmlns:m="http://schemas.openxmlformats.org/officeDocument/2006/math">
                        <m:r>
                          <a:rPr kumimoji="1" lang="en-US" altLang="zh-CN" sz="1200" i="1">
                            <a:latin typeface="Cambria Math" panose="02040503050406030204" pitchFamily="18" charset="0"/>
                          </a:rPr>
                          <m:t>𝐹</m:t>
                        </m:r>
                        <m:r>
                          <a:rPr kumimoji="1" lang="en-US" altLang="zh-CN" sz="1200" i="1">
                            <a:latin typeface="Cambria Math" panose="02040503050406030204" pitchFamily="18" charset="0"/>
                          </a:rPr>
                          <m:t>=</m:t>
                        </m:r>
                        <m:r>
                          <a:rPr kumimoji="1" lang="en-US" altLang="zh-CN" sz="1200" i="1">
                            <a:latin typeface="Cambria Math" panose="02040503050406030204" pitchFamily="18" charset="0"/>
                          </a:rPr>
                          <m:t>𝐺</m:t>
                        </m:r>
                        <m:f>
                          <m:fPr>
                            <m:ctrlPr>
                              <a:rPr kumimoji="1" lang="en-US" altLang="zh-CN" sz="1200" i="1">
                                <a:latin typeface="Cambria Math" panose="02040503050406030204" pitchFamily="18" charset="0"/>
                              </a:rPr>
                            </m:ctrlPr>
                          </m:fPr>
                          <m:num>
                            <m:sSub>
                              <m:sSubPr>
                                <m:ctrlPr>
                                  <a:rPr kumimoji="1" lang="en-US" altLang="zh-CN" sz="1200" i="1">
                                    <a:latin typeface="Cambria Math" panose="02040503050406030204" pitchFamily="18" charset="0"/>
                                  </a:rPr>
                                </m:ctrlPr>
                              </m:sSubPr>
                              <m:e>
                                <m:r>
                                  <a:rPr kumimoji="1" lang="en-US" altLang="zh-CN" sz="1200" i="1">
                                    <a:latin typeface="Cambria Math" panose="02040503050406030204" pitchFamily="18" charset="0"/>
                                  </a:rPr>
                                  <m:t>𝑚</m:t>
                                </m:r>
                              </m:e>
                              <m:sub>
                                <m:r>
                                  <a:rPr kumimoji="1" lang="en-US" altLang="zh-CN" sz="1200" i="1">
                                    <a:latin typeface="Cambria Math" panose="02040503050406030204" pitchFamily="18" charset="0"/>
                                  </a:rPr>
                                  <m:t>1</m:t>
                                </m:r>
                              </m:sub>
                            </m:sSub>
                            <m:sSub>
                              <m:sSubPr>
                                <m:ctrlPr>
                                  <a:rPr kumimoji="1" lang="en-US" altLang="zh-CN" sz="1200" i="1">
                                    <a:latin typeface="Cambria Math" panose="02040503050406030204" pitchFamily="18" charset="0"/>
                                  </a:rPr>
                                </m:ctrlPr>
                              </m:sSubPr>
                              <m:e>
                                <m:r>
                                  <a:rPr kumimoji="1" lang="en-US" altLang="zh-CN" sz="1200" i="1">
                                    <a:latin typeface="Cambria Math" panose="02040503050406030204" pitchFamily="18" charset="0"/>
                                  </a:rPr>
                                  <m:t>𝑚</m:t>
                                </m:r>
                              </m:e>
                              <m:sub>
                                <m:r>
                                  <a:rPr kumimoji="1" lang="en-US" altLang="zh-CN" sz="1200" i="1">
                                    <a:latin typeface="Cambria Math" panose="02040503050406030204" pitchFamily="18" charset="0"/>
                                  </a:rPr>
                                  <m:t>2</m:t>
                                </m:r>
                              </m:sub>
                            </m:sSub>
                          </m:num>
                          <m:den>
                            <m:sSup>
                              <m:sSupPr>
                                <m:ctrlPr>
                                  <a:rPr kumimoji="1" lang="en-US" altLang="zh-CN" sz="1200" i="1">
                                    <a:latin typeface="Cambria Math" panose="02040503050406030204" pitchFamily="18" charset="0"/>
                                  </a:rPr>
                                </m:ctrlPr>
                              </m:sSupPr>
                              <m:e>
                                <m:r>
                                  <a:rPr kumimoji="1" lang="en-US" altLang="zh-CN" sz="1200" i="1">
                                    <a:latin typeface="Cambria Math" panose="02040503050406030204" pitchFamily="18" charset="0"/>
                                  </a:rPr>
                                  <m:t>𝑅</m:t>
                                </m:r>
                              </m:e>
                              <m:sup>
                                <m:r>
                                  <a:rPr kumimoji="1" lang="en-US" altLang="zh-CN" sz="1200" i="1">
                                    <a:latin typeface="Cambria Math" panose="02040503050406030204" pitchFamily="18" charset="0"/>
                                  </a:rPr>
                                  <m:t>2</m:t>
                                </m:r>
                              </m:sup>
                            </m:sSup>
                          </m:den>
                        </m:f>
                      </m:oMath>
                    </m:oMathPara>
                  </a14:m>
                  <a:endParaRPr kumimoji="1" lang="en-US" altLang="zh-CN" sz="1200" dirty="0">
                    <a:latin typeface="Trebuchet MS" panose="020B0703020202090204" pitchFamily="34" charset="0"/>
                  </a:endParaRPr>
                </a:p>
                <a:p>
                  <a:endParaRPr kumimoji="1" lang="en-US" altLang="zh-CN" sz="1200" dirty="0">
                    <a:latin typeface="Trebuchet MS" panose="020B0703020202090204" pitchFamily="34" charset="0"/>
                  </a:endParaRPr>
                </a:p>
                <a:p>
                  <a:r>
                    <a:rPr kumimoji="1" lang="en-US" altLang="zh-CN" sz="1200" dirty="0">
                      <a:latin typeface="Trebuchet MS" panose="020B0703020202090204" pitchFamily="34" charset="0"/>
                    </a:rPr>
                    <a:t>Here </a:t>
                  </a:r>
                  <a14:m>
                    <m:oMath xmlns:m="http://schemas.openxmlformats.org/officeDocument/2006/math">
                      <m:r>
                        <a:rPr kumimoji="1" lang="en-US" altLang="zh-CN" sz="1200" i="1" dirty="0">
                          <a:latin typeface="Cambria Math" panose="02040503050406030204" pitchFamily="18" charset="0"/>
                        </a:rPr>
                        <m:t>𝐺</m:t>
                      </m:r>
                    </m:oMath>
                  </a14:m>
                  <a:r>
                    <a:rPr kumimoji="1" lang="en-US" altLang="zh-CN" sz="1200" dirty="0">
                      <a:latin typeface="Trebuchet MS" panose="020B0703020202090204" pitchFamily="34" charset="0"/>
                    </a:rPr>
                    <a:t> is a (very small!) constant.</a:t>
                  </a:r>
                </a:p>
              </p:txBody>
            </p:sp>
          </mc:Choice>
          <mc:Fallback xmlns="">
            <p:sp>
              <p:nvSpPr>
                <p:cNvPr id="22" name="文本框 21">
                  <a:extLst>
                    <a:ext uri="{FF2B5EF4-FFF2-40B4-BE49-F238E27FC236}">
                      <a16:creationId xmlns:a16="http://schemas.microsoft.com/office/drawing/2014/main" id="{A675C965-1998-D847-A13D-F69C1E64BAB2}"/>
                    </a:ext>
                  </a:extLst>
                </p:cNvPr>
                <p:cNvSpPr txBox="1">
                  <a:spLocks noRot="1" noChangeAspect="1" noMove="1" noResize="1" noEditPoints="1" noAdjustHandles="1" noChangeArrowheads="1" noChangeShapeType="1" noTextEdit="1"/>
                </p:cNvSpPr>
                <p:nvPr userDrawn="1"/>
              </p:nvSpPr>
              <p:spPr>
                <a:xfrm>
                  <a:off x="240626" y="7472061"/>
                  <a:ext cx="6264671" cy="1330685"/>
                </a:xfrm>
                <a:prstGeom prst="rect">
                  <a:avLst/>
                </a:prstGeom>
                <a:blipFill>
                  <a:blip r:embed="rId4"/>
                  <a:stretch>
                    <a:fillRect b="-1869"/>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FAA28903-0D74-3A40-8939-290156F3BDCA}"/>
                  </a:ext>
                </a:extLst>
              </p:cNvPr>
              <p:cNvSpPr txBox="1"/>
              <p:nvPr/>
            </p:nvSpPr>
            <p:spPr>
              <a:xfrm>
                <a:off x="240632" y="2369604"/>
                <a:ext cx="5719966" cy="969496"/>
              </a:xfrm>
              <a:custGeom>
                <a:avLst/>
                <a:gdLst>
                  <a:gd name="connsiteX0" fmla="*/ 0 w 5719966"/>
                  <a:gd name="connsiteY0" fmla="*/ 0 h 969496"/>
                  <a:gd name="connsiteX1" fmla="*/ 514797 w 5719966"/>
                  <a:gd name="connsiteY1" fmla="*/ 0 h 969496"/>
                  <a:gd name="connsiteX2" fmla="*/ 915195 w 5719966"/>
                  <a:gd name="connsiteY2" fmla="*/ 0 h 969496"/>
                  <a:gd name="connsiteX3" fmla="*/ 1601590 w 5719966"/>
                  <a:gd name="connsiteY3" fmla="*/ 0 h 969496"/>
                  <a:gd name="connsiteX4" fmla="*/ 2116387 w 5719966"/>
                  <a:gd name="connsiteY4" fmla="*/ 0 h 969496"/>
                  <a:gd name="connsiteX5" fmla="*/ 2631184 w 5719966"/>
                  <a:gd name="connsiteY5" fmla="*/ 0 h 969496"/>
                  <a:gd name="connsiteX6" fmla="*/ 3317580 w 5719966"/>
                  <a:gd name="connsiteY6" fmla="*/ 0 h 969496"/>
                  <a:gd name="connsiteX7" fmla="*/ 3775178 w 5719966"/>
                  <a:gd name="connsiteY7" fmla="*/ 0 h 969496"/>
                  <a:gd name="connsiteX8" fmla="*/ 4461573 w 5719966"/>
                  <a:gd name="connsiteY8" fmla="*/ 0 h 969496"/>
                  <a:gd name="connsiteX9" fmla="*/ 5147969 w 5719966"/>
                  <a:gd name="connsiteY9" fmla="*/ 0 h 969496"/>
                  <a:gd name="connsiteX10" fmla="*/ 5719966 w 5719966"/>
                  <a:gd name="connsiteY10" fmla="*/ 0 h 969496"/>
                  <a:gd name="connsiteX11" fmla="*/ 5719966 w 5719966"/>
                  <a:gd name="connsiteY11" fmla="*/ 504138 h 969496"/>
                  <a:gd name="connsiteX12" fmla="*/ 5719966 w 5719966"/>
                  <a:gd name="connsiteY12" fmla="*/ 969496 h 969496"/>
                  <a:gd name="connsiteX13" fmla="*/ 5319568 w 5719966"/>
                  <a:gd name="connsiteY13" fmla="*/ 969496 h 969496"/>
                  <a:gd name="connsiteX14" fmla="*/ 4633172 w 5719966"/>
                  <a:gd name="connsiteY14" fmla="*/ 969496 h 969496"/>
                  <a:gd name="connsiteX15" fmla="*/ 4175575 w 5719966"/>
                  <a:gd name="connsiteY15" fmla="*/ 969496 h 969496"/>
                  <a:gd name="connsiteX16" fmla="*/ 3603579 w 5719966"/>
                  <a:gd name="connsiteY16" fmla="*/ 969496 h 969496"/>
                  <a:gd name="connsiteX17" fmla="*/ 2917183 w 5719966"/>
                  <a:gd name="connsiteY17" fmla="*/ 969496 h 969496"/>
                  <a:gd name="connsiteX18" fmla="*/ 2345186 w 5719966"/>
                  <a:gd name="connsiteY18" fmla="*/ 969496 h 969496"/>
                  <a:gd name="connsiteX19" fmla="*/ 1944788 w 5719966"/>
                  <a:gd name="connsiteY19" fmla="*/ 969496 h 969496"/>
                  <a:gd name="connsiteX20" fmla="*/ 1487191 w 5719966"/>
                  <a:gd name="connsiteY20" fmla="*/ 969496 h 969496"/>
                  <a:gd name="connsiteX21" fmla="*/ 800795 w 5719966"/>
                  <a:gd name="connsiteY21" fmla="*/ 969496 h 969496"/>
                  <a:gd name="connsiteX22" fmla="*/ 0 w 5719966"/>
                  <a:gd name="connsiteY22" fmla="*/ 969496 h 969496"/>
                  <a:gd name="connsiteX23" fmla="*/ 0 w 5719966"/>
                  <a:gd name="connsiteY23" fmla="*/ 504138 h 969496"/>
                  <a:gd name="connsiteX24" fmla="*/ 0 w 5719966"/>
                  <a:gd name="connsiteY24" fmla="*/ 0 h 969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19966" h="969496" extrusionOk="0">
                    <a:moveTo>
                      <a:pt x="0" y="0"/>
                    </a:moveTo>
                    <a:cubicBezTo>
                      <a:pt x="130037" y="-39635"/>
                      <a:pt x="380043" y="19128"/>
                      <a:pt x="514797" y="0"/>
                    </a:cubicBezTo>
                    <a:cubicBezTo>
                      <a:pt x="649551" y="-19128"/>
                      <a:pt x="730240" y="40429"/>
                      <a:pt x="915195" y="0"/>
                    </a:cubicBezTo>
                    <a:cubicBezTo>
                      <a:pt x="1100150" y="-40429"/>
                      <a:pt x="1374149" y="23295"/>
                      <a:pt x="1601590" y="0"/>
                    </a:cubicBezTo>
                    <a:cubicBezTo>
                      <a:pt x="1829031" y="-23295"/>
                      <a:pt x="1866820" y="2627"/>
                      <a:pt x="2116387" y="0"/>
                    </a:cubicBezTo>
                    <a:cubicBezTo>
                      <a:pt x="2365954" y="-2627"/>
                      <a:pt x="2438924" y="42037"/>
                      <a:pt x="2631184" y="0"/>
                    </a:cubicBezTo>
                    <a:cubicBezTo>
                      <a:pt x="2823444" y="-42037"/>
                      <a:pt x="3035926" y="48795"/>
                      <a:pt x="3317580" y="0"/>
                    </a:cubicBezTo>
                    <a:cubicBezTo>
                      <a:pt x="3599234" y="-48795"/>
                      <a:pt x="3630830" y="24282"/>
                      <a:pt x="3775178" y="0"/>
                    </a:cubicBezTo>
                    <a:cubicBezTo>
                      <a:pt x="3919526" y="-24282"/>
                      <a:pt x="4217947" y="48166"/>
                      <a:pt x="4461573" y="0"/>
                    </a:cubicBezTo>
                    <a:cubicBezTo>
                      <a:pt x="4705200" y="-48166"/>
                      <a:pt x="4934634" y="54851"/>
                      <a:pt x="5147969" y="0"/>
                    </a:cubicBezTo>
                    <a:cubicBezTo>
                      <a:pt x="5361304" y="-54851"/>
                      <a:pt x="5539607" y="4431"/>
                      <a:pt x="5719966" y="0"/>
                    </a:cubicBezTo>
                    <a:cubicBezTo>
                      <a:pt x="5737951" y="221436"/>
                      <a:pt x="5719923" y="312351"/>
                      <a:pt x="5719966" y="504138"/>
                    </a:cubicBezTo>
                    <a:cubicBezTo>
                      <a:pt x="5720009" y="695925"/>
                      <a:pt x="5690541" y="873137"/>
                      <a:pt x="5719966" y="969496"/>
                    </a:cubicBezTo>
                    <a:cubicBezTo>
                      <a:pt x="5624430" y="1015539"/>
                      <a:pt x="5462994" y="964878"/>
                      <a:pt x="5319568" y="969496"/>
                    </a:cubicBezTo>
                    <a:cubicBezTo>
                      <a:pt x="5176142" y="974114"/>
                      <a:pt x="4972913" y="887981"/>
                      <a:pt x="4633172" y="969496"/>
                    </a:cubicBezTo>
                    <a:cubicBezTo>
                      <a:pt x="4293431" y="1051011"/>
                      <a:pt x="4292875" y="957576"/>
                      <a:pt x="4175575" y="969496"/>
                    </a:cubicBezTo>
                    <a:cubicBezTo>
                      <a:pt x="4058275" y="981416"/>
                      <a:pt x="3729099" y="932895"/>
                      <a:pt x="3603579" y="969496"/>
                    </a:cubicBezTo>
                    <a:cubicBezTo>
                      <a:pt x="3478059" y="1006097"/>
                      <a:pt x="3148737" y="922972"/>
                      <a:pt x="2917183" y="969496"/>
                    </a:cubicBezTo>
                    <a:cubicBezTo>
                      <a:pt x="2685629" y="1016020"/>
                      <a:pt x="2570087" y="967400"/>
                      <a:pt x="2345186" y="969496"/>
                    </a:cubicBezTo>
                    <a:cubicBezTo>
                      <a:pt x="2120285" y="971592"/>
                      <a:pt x="2115937" y="950682"/>
                      <a:pt x="1944788" y="969496"/>
                    </a:cubicBezTo>
                    <a:cubicBezTo>
                      <a:pt x="1773639" y="988310"/>
                      <a:pt x="1645282" y="940886"/>
                      <a:pt x="1487191" y="969496"/>
                    </a:cubicBezTo>
                    <a:cubicBezTo>
                      <a:pt x="1329100" y="998106"/>
                      <a:pt x="1117315" y="894891"/>
                      <a:pt x="800795" y="969496"/>
                    </a:cubicBezTo>
                    <a:cubicBezTo>
                      <a:pt x="484275" y="1044101"/>
                      <a:pt x="256236" y="946785"/>
                      <a:pt x="0" y="969496"/>
                    </a:cubicBezTo>
                    <a:cubicBezTo>
                      <a:pt x="-43879" y="764057"/>
                      <a:pt x="46700" y="664040"/>
                      <a:pt x="0" y="504138"/>
                    </a:cubicBezTo>
                    <a:cubicBezTo>
                      <a:pt x="-46700" y="344236"/>
                      <a:pt x="50726" y="108674"/>
                      <a:pt x="0" y="0"/>
                    </a:cubicBezTo>
                    <a:close/>
                  </a:path>
                </a:pathLst>
              </a:custGeom>
              <a:noFill/>
              <a:ln>
                <a:solidFill>
                  <a:srgbClr val="B92DC0"/>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kumimoji="1" lang="en-US" altLang="zh-CN" sz="1200" dirty="0">
                    <a:latin typeface="Comic Sans MS" panose="030F0902030302020204" pitchFamily="66" charset="0"/>
                  </a:rPr>
                  <a:t>Food for thought</a:t>
                </a:r>
              </a:p>
              <a:p>
                <a:endParaRPr kumimoji="1" lang="en-US" altLang="zh-CN" sz="1200" dirty="0">
                  <a:latin typeface="Comic Sans MS" panose="030F0902030302020204" pitchFamily="66" charset="0"/>
                </a:endParaRPr>
              </a:p>
              <a:p>
                <a:r>
                  <a:rPr kumimoji="1" lang="en-US" altLang="zh-CN" sz="1100" dirty="0"/>
                  <a:t>What is </a:t>
                </a:r>
                <a14:m>
                  <m:oMath xmlns:m="http://schemas.openxmlformats.org/officeDocument/2006/math">
                    <m:r>
                      <a:rPr kumimoji="1" lang="en-US" altLang="zh-CN" sz="1100">
                        <a:latin typeface="Cambria Math" panose="02040503050406030204" pitchFamily="18" charset="0"/>
                      </a:rPr>
                      <m:t>𝑅</m:t>
                    </m:r>
                  </m:oMath>
                </a14:m>
                <a:r>
                  <a:rPr kumimoji="1" lang="en-US" altLang="zh-CN" sz="1100" dirty="0"/>
                  <a:t>? How is it measured?</a:t>
                </a:r>
              </a:p>
              <a:p>
                <a:endParaRPr kumimoji="1" lang="en-US" altLang="zh-CN" sz="1100" dirty="0"/>
              </a:p>
              <a:p>
                <a:r>
                  <a:rPr kumimoji="1" lang="en-US" altLang="zh-CN" sz="1100" dirty="0"/>
                  <a:t>What happens when </a:t>
                </a:r>
                <a14:m>
                  <m:oMath xmlns:m="http://schemas.openxmlformats.org/officeDocument/2006/math">
                    <m:r>
                      <a:rPr kumimoji="1" lang="en-US" altLang="zh-CN" sz="1100" b="0" i="1" smtClean="0">
                        <a:latin typeface="Cambria Math" panose="02040503050406030204" pitchFamily="18" charset="0"/>
                      </a:rPr>
                      <m:t>𝑅</m:t>
                    </m:r>
                    <m:r>
                      <a:rPr kumimoji="1" lang="en-US" altLang="zh-CN" sz="1100" b="0" i="1" smtClean="0">
                        <a:latin typeface="Cambria Math" panose="02040503050406030204" pitchFamily="18" charset="0"/>
                      </a:rPr>
                      <m:t>=0</m:t>
                    </m:r>
                  </m:oMath>
                </a14:m>
                <a:r>
                  <a:rPr kumimoji="1" lang="en-US" altLang="zh-CN" sz="1100" dirty="0"/>
                  <a:t>? Is there a paradox here?</a:t>
                </a:r>
              </a:p>
            </p:txBody>
          </p:sp>
        </mc:Choice>
        <mc:Fallback xmlns="">
          <p:sp>
            <p:nvSpPr>
              <p:cNvPr id="23" name="文本框 22">
                <a:extLst>
                  <a:ext uri="{FF2B5EF4-FFF2-40B4-BE49-F238E27FC236}">
                    <a16:creationId xmlns:a16="http://schemas.microsoft.com/office/drawing/2014/main" id="{FAA28903-0D74-3A40-8939-290156F3BDCA}"/>
                  </a:ext>
                </a:extLst>
              </p:cNvPr>
              <p:cNvSpPr txBox="1">
                <a:spLocks noRot="1" noChangeAspect="1" noMove="1" noResize="1" noEditPoints="1" noAdjustHandles="1" noChangeArrowheads="1" noChangeShapeType="1" noTextEdit="1"/>
              </p:cNvSpPr>
              <p:nvPr/>
            </p:nvSpPr>
            <p:spPr>
              <a:xfrm>
                <a:off x="240632" y="2369604"/>
                <a:ext cx="5719966" cy="969496"/>
              </a:xfrm>
              <a:prstGeom prst="rect">
                <a:avLst/>
              </a:prstGeom>
              <a:blipFill>
                <a:blip r:embed="rId5"/>
                <a:stretch>
                  <a:fillRect/>
                </a:stretch>
              </a:blipFill>
              <a:ln>
                <a:solidFill>
                  <a:srgbClr val="B92DC0"/>
                </a:solidFill>
                <a:prstDash val="dash"/>
                <a:extLst>
                  <a:ext uri="{C807C97D-BFC1-408E-A445-0C87EB9F89A2}">
                    <ask:lineSketchStyleProps xmlns:ask="http://schemas.microsoft.com/office/drawing/2018/sketchyshapes" sd="1219033472">
                      <a:custGeom>
                        <a:avLst/>
                        <a:gdLst>
                          <a:gd name="connsiteX0" fmla="*/ 0 w 5719966"/>
                          <a:gd name="connsiteY0" fmla="*/ 0 h 969496"/>
                          <a:gd name="connsiteX1" fmla="*/ 514797 w 5719966"/>
                          <a:gd name="connsiteY1" fmla="*/ 0 h 969496"/>
                          <a:gd name="connsiteX2" fmla="*/ 915195 w 5719966"/>
                          <a:gd name="connsiteY2" fmla="*/ 0 h 969496"/>
                          <a:gd name="connsiteX3" fmla="*/ 1601590 w 5719966"/>
                          <a:gd name="connsiteY3" fmla="*/ 0 h 969496"/>
                          <a:gd name="connsiteX4" fmla="*/ 2116387 w 5719966"/>
                          <a:gd name="connsiteY4" fmla="*/ 0 h 969496"/>
                          <a:gd name="connsiteX5" fmla="*/ 2631184 w 5719966"/>
                          <a:gd name="connsiteY5" fmla="*/ 0 h 969496"/>
                          <a:gd name="connsiteX6" fmla="*/ 3317580 w 5719966"/>
                          <a:gd name="connsiteY6" fmla="*/ 0 h 969496"/>
                          <a:gd name="connsiteX7" fmla="*/ 3775178 w 5719966"/>
                          <a:gd name="connsiteY7" fmla="*/ 0 h 969496"/>
                          <a:gd name="connsiteX8" fmla="*/ 4461573 w 5719966"/>
                          <a:gd name="connsiteY8" fmla="*/ 0 h 969496"/>
                          <a:gd name="connsiteX9" fmla="*/ 5147969 w 5719966"/>
                          <a:gd name="connsiteY9" fmla="*/ 0 h 969496"/>
                          <a:gd name="connsiteX10" fmla="*/ 5719966 w 5719966"/>
                          <a:gd name="connsiteY10" fmla="*/ 0 h 969496"/>
                          <a:gd name="connsiteX11" fmla="*/ 5719966 w 5719966"/>
                          <a:gd name="connsiteY11" fmla="*/ 504138 h 969496"/>
                          <a:gd name="connsiteX12" fmla="*/ 5719966 w 5719966"/>
                          <a:gd name="connsiteY12" fmla="*/ 969496 h 969496"/>
                          <a:gd name="connsiteX13" fmla="*/ 5319568 w 5719966"/>
                          <a:gd name="connsiteY13" fmla="*/ 969496 h 969496"/>
                          <a:gd name="connsiteX14" fmla="*/ 4633172 w 5719966"/>
                          <a:gd name="connsiteY14" fmla="*/ 969496 h 969496"/>
                          <a:gd name="connsiteX15" fmla="*/ 4175575 w 5719966"/>
                          <a:gd name="connsiteY15" fmla="*/ 969496 h 969496"/>
                          <a:gd name="connsiteX16" fmla="*/ 3603579 w 5719966"/>
                          <a:gd name="connsiteY16" fmla="*/ 969496 h 969496"/>
                          <a:gd name="connsiteX17" fmla="*/ 2917183 w 5719966"/>
                          <a:gd name="connsiteY17" fmla="*/ 969496 h 969496"/>
                          <a:gd name="connsiteX18" fmla="*/ 2345186 w 5719966"/>
                          <a:gd name="connsiteY18" fmla="*/ 969496 h 969496"/>
                          <a:gd name="connsiteX19" fmla="*/ 1944788 w 5719966"/>
                          <a:gd name="connsiteY19" fmla="*/ 969496 h 969496"/>
                          <a:gd name="connsiteX20" fmla="*/ 1487191 w 5719966"/>
                          <a:gd name="connsiteY20" fmla="*/ 969496 h 969496"/>
                          <a:gd name="connsiteX21" fmla="*/ 800795 w 5719966"/>
                          <a:gd name="connsiteY21" fmla="*/ 969496 h 969496"/>
                          <a:gd name="connsiteX22" fmla="*/ 0 w 5719966"/>
                          <a:gd name="connsiteY22" fmla="*/ 969496 h 969496"/>
                          <a:gd name="connsiteX23" fmla="*/ 0 w 5719966"/>
                          <a:gd name="connsiteY23" fmla="*/ 504138 h 969496"/>
                          <a:gd name="connsiteX24" fmla="*/ 0 w 5719966"/>
                          <a:gd name="connsiteY24" fmla="*/ 0 h 969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19966" h="969496" extrusionOk="0">
                            <a:moveTo>
                              <a:pt x="0" y="0"/>
                            </a:moveTo>
                            <a:cubicBezTo>
                              <a:pt x="130037" y="-39635"/>
                              <a:pt x="380043" y="19128"/>
                              <a:pt x="514797" y="0"/>
                            </a:cubicBezTo>
                            <a:cubicBezTo>
                              <a:pt x="649551" y="-19128"/>
                              <a:pt x="730240" y="40429"/>
                              <a:pt x="915195" y="0"/>
                            </a:cubicBezTo>
                            <a:cubicBezTo>
                              <a:pt x="1100150" y="-40429"/>
                              <a:pt x="1374149" y="23295"/>
                              <a:pt x="1601590" y="0"/>
                            </a:cubicBezTo>
                            <a:cubicBezTo>
                              <a:pt x="1829031" y="-23295"/>
                              <a:pt x="1866820" y="2627"/>
                              <a:pt x="2116387" y="0"/>
                            </a:cubicBezTo>
                            <a:cubicBezTo>
                              <a:pt x="2365954" y="-2627"/>
                              <a:pt x="2438924" y="42037"/>
                              <a:pt x="2631184" y="0"/>
                            </a:cubicBezTo>
                            <a:cubicBezTo>
                              <a:pt x="2823444" y="-42037"/>
                              <a:pt x="3035926" y="48795"/>
                              <a:pt x="3317580" y="0"/>
                            </a:cubicBezTo>
                            <a:cubicBezTo>
                              <a:pt x="3599234" y="-48795"/>
                              <a:pt x="3630830" y="24282"/>
                              <a:pt x="3775178" y="0"/>
                            </a:cubicBezTo>
                            <a:cubicBezTo>
                              <a:pt x="3919526" y="-24282"/>
                              <a:pt x="4217947" y="48166"/>
                              <a:pt x="4461573" y="0"/>
                            </a:cubicBezTo>
                            <a:cubicBezTo>
                              <a:pt x="4705200" y="-48166"/>
                              <a:pt x="4934634" y="54851"/>
                              <a:pt x="5147969" y="0"/>
                            </a:cubicBezTo>
                            <a:cubicBezTo>
                              <a:pt x="5361304" y="-54851"/>
                              <a:pt x="5539607" y="4431"/>
                              <a:pt x="5719966" y="0"/>
                            </a:cubicBezTo>
                            <a:cubicBezTo>
                              <a:pt x="5737951" y="221436"/>
                              <a:pt x="5719923" y="312351"/>
                              <a:pt x="5719966" y="504138"/>
                            </a:cubicBezTo>
                            <a:cubicBezTo>
                              <a:pt x="5720009" y="695925"/>
                              <a:pt x="5690541" y="873137"/>
                              <a:pt x="5719966" y="969496"/>
                            </a:cubicBezTo>
                            <a:cubicBezTo>
                              <a:pt x="5624430" y="1015539"/>
                              <a:pt x="5462994" y="964878"/>
                              <a:pt x="5319568" y="969496"/>
                            </a:cubicBezTo>
                            <a:cubicBezTo>
                              <a:pt x="5176142" y="974114"/>
                              <a:pt x="4972913" y="887981"/>
                              <a:pt x="4633172" y="969496"/>
                            </a:cubicBezTo>
                            <a:cubicBezTo>
                              <a:pt x="4293431" y="1051011"/>
                              <a:pt x="4292875" y="957576"/>
                              <a:pt x="4175575" y="969496"/>
                            </a:cubicBezTo>
                            <a:cubicBezTo>
                              <a:pt x="4058275" y="981416"/>
                              <a:pt x="3729099" y="932895"/>
                              <a:pt x="3603579" y="969496"/>
                            </a:cubicBezTo>
                            <a:cubicBezTo>
                              <a:pt x="3478059" y="1006097"/>
                              <a:pt x="3148737" y="922972"/>
                              <a:pt x="2917183" y="969496"/>
                            </a:cubicBezTo>
                            <a:cubicBezTo>
                              <a:pt x="2685629" y="1016020"/>
                              <a:pt x="2570087" y="967400"/>
                              <a:pt x="2345186" y="969496"/>
                            </a:cubicBezTo>
                            <a:cubicBezTo>
                              <a:pt x="2120285" y="971592"/>
                              <a:pt x="2115937" y="950682"/>
                              <a:pt x="1944788" y="969496"/>
                            </a:cubicBezTo>
                            <a:cubicBezTo>
                              <a:pt x="1773639" y="988310"/>
                              <a:pt x="1645282" y="940886"/>
                              <a:pt x="1487191" y="969496"/>
                            </a:cubicBezTo>
                            <a:cubicBezTo>
                              <a:pt x="1329100" y="998106"/>
                              <a:pt x="1117315" y="894891"/>
                              <a:pt x="800795" y="969496"/>
                            </a:cubicBezTo>
                            <a:cubicBezTo>
                              <a:pt x="484275" y="1044101"/>
                              <a:pt x="256236" y="946785"/>
                              <a:pt x="0" y="969496"/>
                            </a:cubicBezTo>
                            <a:cubicBezTo>
                              <a:pt x="-43879" y="764057"/>
                              <a:pt x="46700" y="664040"/>
                              <a:pt x="0" y="504138"/>
                            </a:cubicBezTo>
                            <a:cubicBezTo>
                              <a:pt x="-46700" y="344236"/>
                              <a:pt x="50726" y="108674"/>
                              <a:pt x="0" y="0"/>
                            </a:cubicBezTo>
                            <a:close/>
                          </a:path>
                        </a:pathLst>
                      </a:custGeom>
                      <ask:type>
                        <ask:lineSketchScribble/>
                      </ask:type>
                    </ask:lineSketchStyleProps>
                  </a:ext>
                </a:extLst>
              </a:ln>
            </p:spPr>
            <p:txBody>
              <a:bodyPr/>
              <a:lstStyle/>
              <a:p>
                <a:r>
                  <a:rPr lang="zh-CN" altLang="en-US">
                    <a:noFill/>
                  </a:rPr>
                  <a:t> </a:t>
                </a:r>
              </a:p>
            </p:txBody>
          </p:sp>
        </mc:Fallback>
      </mc:AlternateContent>
      <p:pic>
        <p:nvPicPr>
          <p:cNvPr id="24" name="图片 23">
            <a:extLst>
              <a:ext uri="{FF2B5EF4-FFF2-40B4-BE49-F238E27FC236}">
                <a16:creationId xmlns:a16="http://schemas.microsoft.com/office/drawing/2014/main" id="{7D5735BE-A87B-8D4C-8C46-AECC941E0DB0}"/>
              </a:ext>
            </a:extLst>
          </p:cNvPr>
          <p:cNvPicPr>
            <a:picLocks noChangeAspect="1"/>
          </p:cNvPicPr>
          <p:nvPr/>
        </p:nvPicPr>
        <p:blipFill>
          <a:blip r:embed="rId6"/>
          <a:stretch>
            <a:fillRect/>
          </a:stretch>
        </p:blipFill>
        <p:spPr>
          <a:xfrm>
            <a:off x="6116120" y="2442695"/>
            <a:ext cx="528168" cy="528168"/>
          </a:xfrm>
          <a:prstGeom prst="rect">
            <a:avLst/>
          </a:prstGeom>
        </p:spPr>
      </p:pic>
      <mc:AlternateContent xmlns:mc="http://schemas.openxmlformats.org/markup-compatibility/2006" xmlns:a14="http://schemas.microsoft.com/office/drawing/2010/main">
        <mc:Choice Requires="a14">
          <p:sp>
            <p:nvSpPr>
              <p:cNvPr id="29" name="圆角矩形 28">
                <a:extLst>
                  <a:ext uri="{FF2B5EF4-FFF2-40B4-BE49-F238E27FC236}">
                    <a16:creationId xmlns:a16="http://schemas.microsoft.com/office/drawing/2014/main" id="{BAB2FA8E-2930-0E47-B9E7-930A6EA3E68C}"/>
                  </a:ext>
                </a:extLst>
              </p:cNvPr>
              <p:cNvSpPr/>
              <p:nvPr/>
            </p:nvSpPr>
            <p:spPr>
              <a:xfrm>
                <a:off x="240632" y="3727785"/>
                <a:ext cx="2406875" cy="3023889"/>
              </a:xfrm>
              <a:prstGeom prst="roundRect">
                <a:avLst/>
              </a:prstGeom>
              <a:solidFill>
                <a:srgbClr val="E7DEF8"/>
              </a:solid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zh-CN" sz="1400" dirty="0">
                    <a:solidFill>
                      <a:schemeClr val="tx1"/>
                    </a:solidFill>
                    <a:latin typeface="Comic Sans MS" panose="030F0902030302020204" pitchFamily="66" charset="0"/>
                  </a:rPr>
                  <a:t>Into Earth’s heart</a:t>
                </a:r>
              </a:p>
              <a:p>
                <a:pPr algn="l"/>
                <a:endParaRPr kumimoji="1" lang="en-US" altLang="zh-CN" sz="1200" dirty="0">
                  <a:solidFill>
                    <a:schemeClr val="tx1"/>
                  </a:solidFill>
                  <a:latin typeface="Comic Sans MS" panose="030F0902030302020204" pitchFamily="66" charset="0"/>
                </a:endParaRPr>
              </a:p>
              <a:p>
                <a:r>
                  <a:rPr kumimoji="1" lang="en-US" altLang="zh-CN" sz="1200" dirty="0">
                    <a:solidFill>
                      <a:schemeClr val="tx1"/>
                    </a:solidFill>
                    <a:latin typeface="Trebuchet MS" panose="020B0703020202090204" pitchFamily="34" charset="0"/>
                  </a:rPr>
                  <a:t>Let’s imagine we are building a tunnel through the Earth’s core.</a:t>
                </a:r>
              </a:p>
              <a:p>
                <a:endParaRPr kumimoji="1" lang="en-US" altLang="zh-CN" sz="1200" dirty="0">
                  <a:solidFill>
                    <a:schemeClr val="tx1"/>
                  </a:solidFill>
                  <a:latin typeface="Trebuchet MS" panose="020B0703020202090204" pitchFamily="34" charset="0"/>
                </a:endParaRPr>
              </a:p>
              <a:p>
                <a:r>
                  <a:rPr kumimoji="1" lang="en-US" altLang="zh-CN" sz="1200" dirty="0">
                    <a:solidFill>
                      <a:schemeClr val="tx1"/>
                    </a:solidFill>
                    <a:latin typeface="Trebuchet MS" panose="020B0703020202090204" pitchFamily="34" charset="0"/>
                  </a:rPr>
                  <a:t>What will be the gravitational force attracting you to the Earth’s core at distance </a:t>
                </a:r>
                <a14:m>
                  <m:oMath xmlns:m="http://schemas.openxmlformats.org/officeDocument/2006/math">
                    <m:r>
                      <a:rPr kumimoji="1" lang="en-US" altLang="zh-CN" sz="1200" b="0" i="1" smtClean="0">
                        <a:solidFill>
                          <a:schemeClr val="tx1"/>
                        </a:solidFill>
                        <a:latin typeface="Cambria Math" panose="02040503050406030204" pitchFamily="18" charset="0"/>
                      </a:rPr>
                      <m:t>𝑟</m:t>
                    </m:r>
                  </m:oMath>
                </a14:m>
                <a:r>
                  <a:rPr kumimoji="1" lang="en-US" altLang="zh-CN" sz="1200" dirty="0">
                    <a:solidFill>
                      <a:schemeClr val="tx1"/>
                    </a:solidFill>
                    <a:latin typeface="Trebuchet MS" panose="020B0703020202090204" pitchFamily="34" charset="0"/>
                  </a:rPr>
                  <a:t> below Earth’s surface?</a:t>
                </a:r>
              </a:p>
              <a:p>
                <a:endParaRPr kumimoji="1" lang="en-US" altLang="zh-CN" sz="1200" dirty="0">
                  <a:solidFill>
                    <a:schemeClr val="tx1"/>
                  </a:solidFill>
                  <a:latin typeface="Trebuchet MS" panose="020B0703020202090204" pitchFamily="34" charset="0"/>
                </a:endParaRPr>
              </a:p>
              <a:p>
                <a:r>
                  <a:rPr kumimoji="1" lang="en-US" altLang="zh-CN" sz="1200" dirty="0">
                    <a:solidFill>
                      <a:schemeClr val="tx1"/>
                    </a:solidFill>
                    <a:latin typeface="Trebuchet MS" panose="020B0703020202090204" pitchFamily="34" charset="0"/>
                  </a:rPr>
                  <a:t>What will be the gravity at the very heart of planet Earth?</a:t>
                </a:r>
              </a:p>
            </p:txBody>
          </p:sp>
        </mc:Choice>
        <mc:Fallback xmlns="">
          <p:sp>
            <p:nvSpPr>
              <p:cNvPr id="29" name="圆角矩形 28">
                <a:extLst>
                  <a:ext uri="{FF2B5EF4-FFF2-40B4-BE49-F238E27FC236}">
                    <a16:creationId xmlns:a16="http://schemas.microsoft.com/office/drawing/2014/main" id="{BAB2FA8E-2930-0E47-B9E7-930A6EA3E68C}"/>
                  </a:ext>
                </a:extLst>
              </p:cNvPr>
              <p:cNvSpPr>
                <a:spLocks noRot="1" noChangeAspect="1" noMove="1" noResize="1" noEditPoints="1" noAdjustHandles="1" noChangeArrowheads="1" noChangeShapeType="1" noTextEdit="1"/>
              </p:cNvSpPr>
              <p:nvPr/>
            </p:nvSpPr>
            <p:spPr>
              <a:xfrm>
                <a:off x="240632" y="3727785"/>
                <a:ext cx="2406875" cy="3023889"/>
              </a:xfrm>
              <a:prstGeom prst="roundRect">
                <a:avLst/>
              </a:prstGeom>
              <a:blipFill>
                <a:blip r:embed="rId7"/>
                <a:stretch>
                  <a:fillRect/>
                </a:stretch>
              </a:blipFill>
              <a:ln>
                <a:solidFill>
                  <a:srgbClr val="6825BB"/>
                </a:solidFill>
              </a:ln>
            </p:spPr>
            <p:txBody>
              <a:bodyPr/>
              <a:lstStyle/>
              <a:p>
                <a:r>
                  <a:rPr lang="zh-CN" altLang="en-US">
                    <a:noFill/>
                  </a:rPr>
                  <a:t> </a:t>
                </a:r>
              </a:p>
            </p:txBody>
          </p:sp>
        </mc:Fallback>
      </mc:AlternateContent>
      <p:pic>
        <p:nvPicPr>
          <p:cNvPr id="6146" name="Picture 2" descr="“tunnel through earth”的图片搜索结果">
            <a:extLst>
              <a:ext uri="{FF2B5EF4-FFF2-40B4-BE49-F238E27FC236}">
                <a16:creationId xmlns:a16="http://schemas.microsoft.com/office/drawing/2014/main" id="{D629C3EA-9269-0643-A93A-BD453DB35AC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00723" y="4000491"/>
            <a:ext cx="3797300" cy="2133600"/>
          </a:xfrm>
          <a:prstGeom prst="rect">
            <a:avLst/>
          </a:prstGeom>
          <a:noFill/>
          <a:extLst>
            <a:ext uri="{909E8E84-426E-40DD-AFC4-6F175D3DCCD1}">
              <a14:hiddenFill xmlns:a14="http://schemas.microsoft.com/office/drawing/2010/main">
                <a:solidFill>
                  <a:srgbClr val="FFFFFF"/>
                </a:solidFill>
              </a14:hiddenFill>
            </a:ext>
          </a:extLst>
        </p:spPr>
      </p:pic>
      <p:sp>
        <p:nvSpPr>
          <p:cNvPr id="32" name="椭圆 31">
            <a:extLst>
              <a:ext uri="{FF2B5EF4-FFF2-40B4-BE49-F238E27FC236}">
                <a16:creationId xmlns:a16="http://schemas.microsoft.com/office/drawing/2014/main" id="{DF808106-82A5-BA40-9D0F-F74E3E401391}"/>
              </a:ext>
            </a:extLst>
          </p:cNvPr>
          <p:cNvSpPr/>
          <p:nvPr/>
        </p:nvSpPr>
        <p:spPr>
          <a:xfrm>
            <a:off x="89114" y="563053"/>
            <a:ext cx="365028" cy="351877"/>
          </a:xfrm>
          <a:prstGeom prst="ellipse">
            <a:avLst/>
          </a:prstGeom>
          <a:solidFill>
            <a:srgbClr val="B92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2</a:t>
            </a:r>
            <a:endParaRPr kumimoji="1" lang="zh-CN" altLang="en-US" dirty="0"/>
          </a:p>
        </p:txBody>
      </p:sp>
      <p:sp>
        <p:nvSpPr>
          <p:cNvPr id="33" name="文本框 32">
            <a:extLst>
              <a:ext uri="{FF2B5EF4-FFF2-40B4-BE49-F238E27FC236}">
                <a16:creationId xmlns:a16="http://schemas.microsoft.com/office/drawing/2014/main" id="{E53820A8-146F-554F-8E3E-0C8FAB2A209D}"/>
              </a:ext>
            </a:extLst>
          </p:cNvPr>
          <p:cNvSpPr txBox="1"/>
          <p:nvPr/>
        </p:nvSpPr>
        <p:spPr>
          <a:xfrm>
            <a:off x="271628" y="7666870"/>
            <a:ext cx="5719966" cy="1308050"/>
          </a:xfrm>
          <a:custGeom>
            <a:avLst/>
            <a:gdLst>
              <a:gd name="connsiteX0" fmla="*/ 0 w 5719966"/>
              <a:gd name="connsiteY0" fmla="*/ 0 h 1308050"/>
              <a:gd name="connsiteX1" fmla="*/ 514797 w 5719966"/>
              <a:gd name="connsiteY1" fmla="*/ 0 h 1308050"/>
              <a:gd name="connsiteX2" fmla="*/ 915195 w 5719966"/>
              <a:gd name="connsiteY2" fmla="*/ 0 h 1308050"/>
              <a:gd name="connsiteX3" fmla="*/ 1601590 w 5719966"/>
              <a:gd name="connsiteY3" fmla="*/ 0 h 1308050"/>
              <a:gd name="connsiteX4" fmla="*/ 2116387 w 5719966"/>
              <a:gd name="connsiteY4" fmla="*/ 0 h 1308050"/>
              <a:gd name="connsiteX5" fmla="*/ 2631184 w 5719966"/>
              <a:gd name="connsiteY5" fmla="*/ 0 h 1308050"/>
              <a:gd name="connsiteX6" fmla="*/ 3317580 w 5719966"/>
              <a:gd name="connsiteY6" fmla="*/ 0 h 1308050"/>
              <a:gd name="connsiteX7" fmla="*/ 3775178 w 5719966"/>
              <a:gd name="connsiteY7" fmla="*/ 0 h 1308050"/>
              <a:gd name="connsiteX8" fmla="*/ 4461573 w 5719966"/>
              <a:gd name="connsiteY8" fmla="*/ 0 h 1308050"/>
              <a:gd name="connsiteX9" fmla="*/ 5147969 w 5719966"/>
              <a:gd name="connsiteY9" fmla="*/ 0 h 1308050"/>
              <a:gd name="connsiteX10" fmla="*/ 5719966 w 5719966"/>
              <a:gd name="connsiteY10" fmla="*/ 0 h 1308050"/>
              <a:gd name="connsiteX11" fmla="*/ 5719966 w 5719966"/>
              <a:gd name="connsiteY11" fmla="*/ 462178 h 1308050"/>
              <a:gd name="connsiteX12" fmla="*/ 5719966 w 5719966"/>
              <a:gd name="connsiteY12" fmla="*/ 911275 h 1308050"/>
              <a:gd name="connsiteX13" fmla="*/ 5719966 w 5719966"/>
              <a:gd name="connsiteY13" fmla="*/ 1308050 h 1308050"/>
              <a:gd name="connsiteX14" fmla="*/ 5147969 w 5719966"/>
              <a:gd name="connsiteY14" fmla="*/ 1308050 h 1308050"/>
              <a:gd name="connsiteX15" fmla="*/ 4690372 w 5719966"/>
              <a:gd name="connsiteY15" fmla="*/ 1308050 h 1308050"/>
              <a:gd name="connsiteX16" fmla="*/ 4118376 w 5719966"/>
              <a:gd name="connsiteY16" fmla="*/ 1308050 h 1308050"/>
              <a:gd name="connsiteX17" fmla="*/ 3431980 w 5719966"/>
              <a:gd name="connsiteY17" fmla="*/ 1308050 h 1308050"/>
              <a:gd name="connsiteX18" fmla="*/ 2859983 w 5719966"/>
              <a:gd name="connsiteY18" fmla="*/ 1308050 h 1308050"/>
              <a:gd name="connsiteX19" fmla="*/ 2459585 w 5719966"/>
              <a:gd name="connsiteY19" fmla="*/ 1308050 h 1308050"/>
              <a:gd name="connsiteX20" fmla="*/ 2001988 w 5719966"/>
              <a:gd name="connsiteY20" fmla="*/ 1308050 h 1308050"/>
              <a:gd name="connsiteX21" fmla="*/ 1315592 w 5719966"/>
              <a:gd name="connsiteY21" fmla="*/ 1308050 h 1308050"/>
              <a:gd name="connsiteX22" fmla="*/ 743596 w 5719966"/>
              <a:gd name="connsiteY22" fmla="*/ 1308050 h 1308050"/>
              <a:gd name="connsiteX23" fmla="*/ 0 w 5719966"/>
              <a:gd name="connsiteY23" fmla="*/ 1308050 h 1308050"/>
              <a:gd name="connsiteX24" fmla="*/ 0 w 5719966"/>
              <a:gd name="connsiteY24" fmla="*/ 872033 h 1308050"/>
              <a:gd name="connsiteX25" fmla="*/ 0 w 5719966"/>
              <a:gd name="connsiteY25" fmla="*/ 475258 h 1308050"/>
              <a:gd name="connsiteX26" fmla="*/ 0 w 5719966"/>
              <a:gd name="connsiteY26" fmla="*/ 0 h 130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19966" h="1308050" extrusionOk="0">
                <a:moveTo>
                  <a:pt x="0" y="0"/>
                </a:moveTo>
                <a:cubicBezTo>
                  <a:pt x="130037" y="-39635"/>
                  <a:pt x="380043" y="19128"/>
                  <a:pt x="514797" y="0"/>
                </a:cubicBezTo>
                <a:cubicBezTo>
                  <a:pt x="649551" y="-19128"/>
                  <a:pt x="730240" y="40429"/>
                  <a:pt x="915195" y="0"/>
                </a:cubicBezTo>
                <a:cubicBezTo>
                  <a:pt x="1100150" y="-40429"/>
                  <a:pt x="1374149" y="23295"/>
                  <a:pt x="1601590" y="0"/>
                </a:cubicBezTo>
                <a:cubicBezTo>
                  <a:pt x="1829031" y="-23295"/>
                  <a:pt x="1866820" y="2627"/>
                  <a:pt x="2116387" y="0"/>
                </a:cubicBezTo>
                <a:cubicBezTo>
                  <a:pt x="2365954" y="-2627"/>
                  <a:pt x="2438924" y="42037"/>
                  <a:pt x="2631184" y="0"/>
                </a:cubicBezTo>
                <a:cubicBezTo>
                  <a:pt x="2823444" y="-42037"/>
                  <a:pt x="3035926" y="48795"/>
                  <a:pt x="3317580" y="0"/>
                </a:cubicBezTo>
                <a:cubicBezTo>
                  <a:pt x="3599234" y="-48795"/>
                  <a:pt x="3630830" y="24282"/>
                  <a:pt x="3775178" y="0"/>
                </a:cubicBezTo>
                <a:cubicBezTo>
                  <a:pt x="3919526" y="-24282"/>
                  <a:pt x="4217947" y="48166"/>
                  <a:pt x="4461573" y="0"/>
                </a:cubicBezTo>
                <a:cubicBezTo>
                  <a:pt x="4705200" y="-48166"/>
                  <a:pt x="4934634" y="54851"/>
                  <a:pt x="5147969" y="0"/>
                </a:cubicBezTo>
                <a:cubicBezTo>
                  <a:pt x="5361304" y="-54851"/>
                  <a:pt x="5539607" y="4431"/>
                  <a:pt x="5719966" y="0"/>
                </a:cubicBezTo>
                <a:cubicBezTo>
                  <a:pt x="5734841" y="164787"/>
                  <a:pt x="5703631" y="325377"/>
                  <a:pt x="5719966" y="462178"/>
                </a:cubicBezTo>
                <a:cubicBezTo>
                  <a:pt x="5736301" y="598979"/>
                  <a:pt x="5674935" y="751510"/>
                  <a:pt x="5719966" y="911275"/>
                </a:cubicBezTo>
                <a:cubicBezTo>
                  <a:pt x="5764997" y="1071040"/>
                  <a:pt x="5680316" y="1162162"/>
                  <a:pt x="5719966" y="1308050"/>
                </a:cubicBezTo>
                <a:cubicBezTo>
                  <a:pt x="5518513" y="1343390"/>
                  <a:pt x="5265243" y="1254328"/>
                  <a:pt x="5147969" y="1308050"/>
                </a:cubicBezTo>
                <a:cubicBezTo>
                  <a:pt x="5030695" y="1361772"/>
                  <a:pt x="4807672" y="1296130"/>
                  <a:pt x="4690372" y="1308050"/>
                </a:cubicBezTo>
                <a:cubicBezTo>
                  <a:pt x="4573072" y="1319970"/>
                  <a:pt x="4243896" y="1271449"/>
                  <a:pt x="4118376" y="1308050"/>
                </a:cubicBezTo>
                <a:cubicBezTo>
                  <a:pt x="3992856" y="1344651"/>
                  <a:pt x="3663534" y="1261526"/>
                  <a:pt x="3431980" y="1308050"/>
                </a:cubicBezTo>
                <a:cubicBezTo>
                  <a:pt x="3200426" y="1354574"/>
                  <a:pt x="3084884" y="1305954"/>
                  <a:pt x="2859983" y="1308050"/>
                </a:cubicBezTo>
                <a:cubicBezTo>
                  <a:pt x="2635082" y="1310146"/>
                  <a:pt x="2630734" y="1289236"/>
                  <a:pt x="2459585" y="1308050"/>
                </a:cubicBezTo>
                <a:cubicBezTo>
                  <a:pt x="2288436" y="1326864"/>
                  <a:pt x="2160079" y="1279440"/>
                  <a:pt x="2001988" y="1308050"/>
                </a:cubicBezTo>
                <a:cubicBezTo>
                  <a:pt x="1843897" y="1336660"/>
                  <a:pt x="1632112" y="1233445"/>
                  <a:pt x="1315592" y="1308050"/>
                </a:cubicBezTo>
                <a:cubicBezTo>
                  <a:pt x="999072" y="1382655"/>
                  <a:pt x="885648" y="1243844"/>
                  <a:pt x="743596" y="1308050"/>
                </a:cubicBezTo>
                <a:cubicBezTo>
                  <a:pt x="601544" y="1372256"/>
                  <a:pt x="276225" y="1270126"/>
                  <a:pt x="0" y="1308050"/>
                </a:cubicBezTo>
                <a:cubicBezTo>
                  <a:pt x="-6695" y="1146441"/>
                  <a:pt x="40590" y="1071173"/>
                  <a:pt x="0" y="872033"/>
                </a:cubicBezTo>
                <a:cubicBezTo>
                  <a:pt x="-40590" y="672893"/>
                  <a:pt x="42333" y="629694"/>
                  <a:pt x="0" y="475258"/>
                </a:cubicBezTo>
                <a:cubicBezTo>
                  <a:pt x="-42333" y="320823"/>
                  <a:pt x="16811" y="119929"/>
                  <a:pt x="0" y="0"/>
                </a:cubicBezTo>
                <a:close/>
              </a:path>
            </a:pathLst>
          </a:custGeom>
          <a:noFill/>
          <a:ln>
            <a:solidFill>
              <a:srgbClr val="B92DC0"/>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kumimoji="1" lang="en-US" altLang="zh-CN" sz="1200" dirty="0">
                <a:latin typeface="Comic Sans MS" panose="030F0902030302020204" pitchFamily="66" charset="0"/>
              </a:rPr>
              <a:t>Food for thought</a:t>
            </a:r>
          </a:p>
          <a:p>
            <a:endParaRPr kumimoji="1" lang="en-US" altLang="zh-CN" sz="1200" dirty="0">
              <a:latin typeface="Comic Sans MS" panose="030F0902030302020204" pitchFamily="66" charset="0"/>
            </a:endParaRPr>
          </a:p>
          <a:p>
            <a:r>
              <a:rPr kumimoji="1" lang="en-US" altLang="zh-CN" sz="1100" dirty="0"/>
              <a:t>Does gravity force every =0?</a:t>
            </a:r>
          </a:p>
          <a:p>
            <a:endParaRPr kumimoji="1" lang="en-US" altLang="zh-CN" sz="1100" dirty="0"/>
          </a:p>
          <a:p>
            <a:r>
              <a:rPr kumimoji="1" lang="en-US" altLang="zh-CN" sz="1100" dirty="0"/>
              <a:t>Are you being attracted by stars in distant galaxies?</a:t>
            </a:r>
          </a:p>
          <a:p>
            <a:endParaRPr kumimoji="1" lang="en-US" altLang="zh-CN" sz="1100" dirty="0"/>
          </a:p>
          <a:p>
            <a:r>
              <a:rPr kumimoji="1" lang="en-US" altLang="zh-CN" sz="1100" dirty="0"/>
              <a:t>Are you attracting the Earth as well?</a:t>
            </a:r>
          </a:p>
        </p:txBody>
      </p:sp>
      <p:pic>
        <p:nvPicPr>
          <p:cNvPr id="34" name="图片 33">
            <a:extLst>
              <a:ext uri="{FF2B5EF4-FFF2-40B4-BE49-F238E27FC236}">
                <a16:creationId xmlns:a16="http://schemas.microsoft.com/office/drawing/2014/main" id="{6924831F-42BF-0E4E-AFAA-9D99705B744B}"/>
              </a:ext>
            </a:extLst>
          </p:cNvPr>
          <p:cNvPicPr>
            <a:picLocks noChangeAspect="1"/>
          </p:cNvPicPr>
          <p:nvPr/>
        </p:nvPicPr>
        <p:blipFill>
          <a:blip r:embed="rId6"/>
          <a:stretch>
            <a:fillRect/>
          </a:stretch>
        </p:blipFill>
        <p:spPr>
          <a:xfrm>
            <a:off x="6076062" y="7792727"/>
            <a:ext cx="528168" cy="528168"/>
          </a:xfrm>
          <a:prstGeom prst="rect">
            <a:avLst/>
          </a:prstGeom>
        </p:spPr>
      </p:pic>
    </p:spTree>
    <p:extLst>
      <p:ext uri="{BB962C8B-B14F-4D97-AF65-F5344CB8AC3E}">
        <p14:creationId xmlns:p14="http://schemas.microsoft.com/office/powerpoint/2010/main" val="573863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DF7979CE-3D15-044E-B403-17FDEE83D3A6}"/>
              </a:ext>
            </a:extLst>
          </p:cNvPr>
          <p:cNvGrpSpPr/>
          <p:nvPr/>
        </p:nvGrpSpPr>
        <p:grpSpPr>
          <a:xfrm>
            <a:off x="5170164" y="9378595"/>
            <a:ext cx="1687836" cy="449653"/>
            <a:chOff x="5262429" y="8673181"/>
            <a:chExt cx="1687836" cy="449653"/>
          </a:xfrm>
        </p:grpSpPr>
        <p:sp>
          <p:nvSpPr>
            <p:cNvPr id="6" name="文本框 5">
              <a:extLst>
                <a:ext uri="{FF2B5EF4-FFF2-40B4-BE49-F238E27FC236}">
                  <a16:creationId xmlns:a16="http://schemas.microsoft.com/office/drawing/2014/main" id="{D7F6E5E4-E6FF-6349-91C5-E406BD7D41E1}"/>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7" name="组合 6">
              <a:extLst>
                <a:ext uri="{FF2B5EF4-FFF2-40B4-BE49-F238E27FC236}">
                  <a16:creationId xmlns:a16="http://schemas.microsoft.com/office/drawing/2014/main" id="{FF1CE5D7-00EE-AE41-97B3-C5A22D4B9448}"/>
                </a:ext>
              </a:extLst>
            </p:cNvPr>
            <p:cNvGrpSpPr/>
            <p:nvPr/>
          </p:nvGrpSpPr>
          <p:grpSpPr>
            <a:xfrm>
              <a:off x="5262429" y="8673181"/>
              <a:ext cx="1481027" cy="227602"/>
              <a:chOff x="3653443" y="9025090"/>
              <a:chExt cx="2448413" cy="441232"/>
            </a:xfrm>
          </p:grpSpPr>
          <p:pic>
            <p:nvPicPr>
              <p:cNvPr id="8" name="图片 7">
                <a:extLst>
                  <a:ext uri="{FF2B5EF4-FFF2-40B4-BE49-F238E27FC236}">
                    <a16:creationId xmlns:a16="http://schemas.microsoft.com/office/drawing/2014/main" id="{ADA62671-5F6A-DB44-B18F-F7A8B6430B54}"/>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9" name="图片 8">
                <a:extLst>
                  <a:ext uri="{FF2B5EF4-FFF2-40B4-BE49-F238E27FC236}">
                    <a16:creationId xmlns:a16="http://schemas.microsoft.com/office/drawing/2014/main" id="{CFAB5AF5-AA3F-8A46-97FD-3FF3C641720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10" name="图片 9">
                <a:extLst>
                  <a:ext uri="{FF2B5EF4-FFF2-40B4-BE49-F238E27FC236}">
                    <a16:creationId xmlns:a16="http://schemas.microsoft.com/office/drawing/2014/main" id="{047847FC-93F0-784E-8C01-96998C3EE05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11" name="图片 10">
                <a:extLst>
                  <a:ext uri="{FF2B5EF4-FFF2-40B4-BE49-F238E27FC236}">
                    <a16:creationId xmlns:a16="http://schemas.microsoft.com/office/drawing/2014/main" id="{5EB4273C-B941-774F-874C-E23D045652F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sp>
        <p:nvSpPr>
          <p:cNvPr id="12" name="标题 1">
            <a:extLst>
              <a:ext uri="{FF2B5EF4-FFF2-40B4-BE49-F238E27FC236}">
                <a16:creationId xmlns:a16="http://schemas.microsoft.com/office/drawing/2014/main" id="{FC85E6D8-9952-2F46-A034-F38976AB8C4A}"/>
              </a:ext>
            </a:extLst>
          </p:cNvPr>
          <p:cNvSpPr txBox="1">
            <a:spLocks/>
          </p:cNvSpPr>
          <p:nvPr/>
        </p:nvSpPr>
        <p:spPr>
          <a:xfrm>
            <a:off x="0" y="96373"/>
            <a:ext cx="4119928" cy="38488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kumimoji="1" lang="zh-CN" altLang="en-US" sz="1800" dirty="0">
                <a:solidFill>
                  <a:srgbClr val="6526C2"/>
                </a:solidFill>
                <a:latin typeface="Kaiti SC" panose="02010600040101010101" pitchFamily="2" charset="-122"/>
                <a:ea typeface="Kaiti SC" panose="02010600040101010101" pitchFamily="2" charset="-122"/>
              </a:rPr>
              <a:t>解密神奇的宇宙</a:t>
            </a:r>
            <a:r>
              <a:rPr kumimoji="1" lang="en-US" altLang="zh-CN" sz="1800" dirty="0">
                <a:solidFill>
                  <a:srgbClr val="6526C2"/>
                </a:solidFill>
                <a:latin typeface="Kaiti SC" panose="02010600040101010101" pitchFamily="2" charset="-122"/>
                <a:ea typeface="Kaiti SC" panose="02010600040101010101" pitchFamily="2" charset="-122"/>
              </a:rPr>
              <a:t> </a:t>
            </a:r>
            <a:r>
              <a:rPr kumimoji="1" lang="en-US" altLang="zh-CN" sz="1100" dirty="0">
                <a:solidFill>
                  <a:srgbClr val="A451A4"/>
                </a:solidFill>
                <a:latin typeface="Kaiti SC" panose="02010600040101010101" pitchFamily="2" charset="-122"/>
                <a:ea typeface="Kaiti SC" panose="02010600040101010101" pitchFamily="2" charset="-122"/>
              </a:rPr>
              <a:t>Unlocking the Secrets of the Universe</a:t>
            </a:r>
            <a:endParaRPr kumimoji="1" lang="zh-CN" altLang="en-US" sz="2800" dirty="0">
              <a:solidFill>
                <a:srgbClr val="A451A4"/>
              </a:solidFill>
              <a:latin typeface="Kaiti SC" panose="02010600040101010101" pitchFamily="2" charset="-122"/>
              <a:ea typeface="Kaiti SC" panose="02010600040101010101" pitchFamily="2" charset="-122"/>
            </a:endParaRPr>
          </a:p>
        </p:txBody>
      </p:sp>
      <p:cxnSp>
        <p:nvCxnSpPr>
          <p:cNvPr id="13" name="直线连接符 12">
            <a:extLst>
              <a:ext uri="{FF2B5EF4-FFF2-40B4-BE49-F238E27FC236}">
                <a16:creationId xmlns:a16="http://schemas.microsoft.com/office/drawing/2014/main" id="{B6DC9DFC-7826-AA46-A314-F09415727DF7}"/>
              </a:ext>
            </a:extLst>
          </p:cNvPr>
          <p:cNvCxnSpPr>
            <a:cxnSpLocks/>
          </p:cNvCxnSpPr>
          <p:nvPr/>
        </p:nvCxnSpPr>
        <p:spPr>
          <a:xfrm flipV="1">
            <a:off x="240632" y="481259"/>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5CBD74CC-9431-7E44-9CA9-F8522CE07B57}"/>
              </a:ext>
            </a:extLst>
          </p:cNvPr>
          <p:cNvSpPr/>
          <p:nvPr/>
        </p:nvSpPr>
        <p:spPr>
          <a:xfrm>
            <a:off x="0" y="573058"/>
            <a:ext cx="1481027" cy="9332933"/>
          </a:xfrm>
          <a:prstGeom prst="rect">
            <a:avLst/>
          </a:prstGeom>
          <a:solidFill>
            <a:srgbClr val="EAE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zh-CN" sz="1100" b="1" dirty="0">
                <a:solidFill>
                  <a:schemeClr val="tx1"/>
                </a:solidFill>
              </a:rPr>
              <a:t>Conservation laws</a:t>
            </a:r>
          </a:p>
          <a:p>
            <a:r>
              <a:rPr kumimoji="1" lang="zh-CN" altLang="en-US" sz="1100" b="1" dirty="0">
                <a:solidFill>
                  <a:schemeClr val="tx1"/>
                </a:solidFill>
              </a:rPr>
              <a:t>守恒律</a:t>
            </a:r>
            <a:endParaRPr kumimoji="1" lang="en-US" altLang="zh-CN" sz="1100" b="1" dirty="0">
              <a:solidFill>
                <a:schemeClr val="tx1"/>
              </a:solidFill>
            </a:endParaRPr>
          </a:p>
          <a:p>
            <a:r>
              <a:rPr kumimoji="1" lang="en-US" altLang="zh-CN" sz="1100" dirty="0">
                <a:solidFill>
                  <a:schemeClr val="tx1"/>
                </a:solidFill>
              </a:rPr>
              <a:t>The ”laws” (general rules) that apply to certain physical quantities. </a:t>
            </a:r>
          </a:p>
          <a:p>
            <a:endParaRPr kumimoji="1" lang="en-US" altLang="zh-CN" sz="1100" dirty="0">
              <a:solidFill>
                <a:schemeClr val="tx1"/>
              </a:solidFill>
            </a:endParaRPr>
          </a:p>
          <a:p>
            <a:r>
              <a:rPr kumimoji="1" lang="en-US" altLang="zh-CN" sz="1100" dirty="0">
                <a:solidFill>
                  <a:schemeClr val="tx1"/>
                </a:solidFill>
              </a:rPr>
              <a:t>The most basic conservation laws that you may have already met before are Energy Conservation and Momentum Conservation.</a:t>
            </a:r>
          </a:p>
        </p:txBody>
      </p:sp>
      <p:sp>
        <p:nvSpPr>
          <p:cNvPr id="16" name="Slide Number Placeholder 5">
            <a:extLst>
              <a:ext uri="{FF2B5EF4-FFF2-40B4-BE49-F238E27FC236}">
                <a16:creationId xmlns:a16="http://schemas.microsoft.com/office/drawing/2014/main" id="{DEEAC749-D76C-EC47-AB22-A6E4FDD0A7B3}"/>
              </a:ext>
            </a:extLst>
          </p:cNvPr>
          <p:cNvSpPr>
            <a:spLocks noGrp="1"/>
          </p:cNvSpPr>
          <p:nvPr>
            <p:ph type="sldNum" sz="quarter" idx="12"/>
          </p:nvPr>
        </p:nvSpPr>
        <p:spPr>
          <a:xfrm>
            <a:off x="89114" y="9307684"/>
            <a:ext cx="1543050" cy="527403"/>
          </a:xfrm>
        </p:spPr>
        <p:txBody>
          <a:bodyPr/>
          <a:lstStyle>
            <a:lvl1pPr algn="l">
              <a:defRPr sz="1200"/>
            </a:lvl1pPr>
          </a:lstStyle>
          <a:p>
            <a:fld id="{99BCC2B7-A947-2E40-B774-81D6CE8CEB88}" type="slidenum">
              <a:rPr kumimoji="1" lang="zh-CN" altLang="en-US" smtClean="0"/>
              <a:pPr/>
              <a:t>9</a:t>
            </a:fld>
            <a:endParaRPr kumimoji="1" lang="zh-CN" altLang="en-US"/>
          </a:p>
        </p:txBody>
      </p:sp>
      <p:sp>
        <p:nvSpPr>
          <p:cNvPr id="20" name="矩形 19">
            <a:extLst>
              <a:ext uri="{FF2B5EF4-FFF2-40B4-BE49-F238E27FC236}">
                <a16:creationId xmlns:a16="http://schemas.microsoft.com/office/drawing/2014/main" id="{82282350-4FAE-E342-98B9-81BF79F86D6D}"/>
              </a:ext>
            </a:extLst>
          </p:cNvPr>
          <p:cNvSpPr/>
          <p:nvPr/>
        </p:nvSpPr>
        <p:spPr>
          <a:xfrm>
            <a:off x="1655165" y="573058"/>
            <a:ext cx="4996026"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Nothing is ever lost in the universe</a:t>
            </a:r>
            <a:endParaRPr kumimoji="1" lang="zh-CN" altLang="en-US" sz="1400" dirty="0">
              <a:solidFill>
                <a:schemeClr val="bg1"/>
              </a:solidFill>
              <a:latin typeface="Comic Sans MS" panose="030F0902030302020204" pitchFamily="66" charset="0"/>
            </a:endParaRPr>
          </a:p>
        </p:txBody>
      </p:sp>
      <p:sp>
        <p:nvSpPr>
          <p:cNvPr id="21" name="文本框 20">
            <a:extLst>
              <a:ext uri="{FF2B5EF4-FFF2-40B4-BE49-F238E27FC236}">
                <a16:creationId xmlns:a16="http://schemas.microsoft.com/office/drawing/2014/main" id="{7C0A4C6E-D6A8-394A-A8C1-378FD47970FA}"/>
              </a:ext>
            </a:extLst>
          </p:cNvPr>
          <p:cNvSpPr txBox="1"/>
          <p:nvPr/>
        </p:nvSpPr>
        <p:spPr>
          <a:xfrm>
            <a:off x="1655165" y="944288"/>
            <a:ext cx="4996026" cy="1754326"/>
          </a:xfrm>
          <a:prstGeom prst="rect">
            <a:avLst/>
          </a:prstGeom>
          <a:noFill/>
        </p:spPr>
        <p:txBody>
          <a:bodyPr wrap="square" rtlCol="0">
            <a:spAutoFit/>
          </a:bodyPr>
          <a:lstStyle/>
          <a:p>
            <a:r>
              <a:rPr kumimoji="1" lang="en-US" altLang="zh-CN" sz="1200" b="1" dirty="0"/>
              <a:t>Conservation laws </a:t>
            </a:r>
            <a:r>
              <a:rPr kumimoji="1" lang="en-US" altLang="zh-CN" sz="1200" dirty="0"/>
              <a:t>tell us about certain things that are never “lost” in the universe.</a:t>
            </a:r>
          </a:p>
          <a:p>
            <a:endParaRPr kumimoji="1" lang="en-US" altLang="zh-CN" sz="1200" dirty="0"/>
          </a:p>
          <a:p>
            <a:pPr marL="171450" indent="-171450">
              <a:buFont typeface="Arial" panose="020B0604020202020204" pitchFamily="34" charset="0"/>
              <a:buChar char="•"/>
            </a:pPr>
            <a:r>
              <a:rPr kumimoji="1" lang="en-US" altLang="zh-CN" sz="1200" b="1" dirty="0"/>
              <a:t>ENERGY</a:t>
            </a:r>
            <a:r>
              <a:rPr kumimoji="1" lang="zh-CN" altLang="en-US" sz="1200" b="1" dirty="0"/>
              <a:t> 能量</a:t>
            </a:r>
            <a:endParaRPr kumimoji="1" lang="en-US" altLang="zh-CN" sz="1200" b="1" dirty="0"/>
          </a:p>
          <a:p>
            <a:pPr marL="171450" indent="-171450">
              <a:buFont typeface="Arial" panose="020B0604020202020204" pitchFamily="34" charset="0"/>
              <a:buChar char="•"/>
            </a:pPr>
            <a:endParaRPr kumimoji="1" lang="en-US" altLang="zh-CN" sz="1200" dirty="0"/>
          </a:p>
          <a:p>
            <a:r>
              <a:rPr kumimoji="1" lang="en-US" altLang="zh-CN" sz="1200" dirty="0"/>
              <a:t>Energy can change its “form” but it never just disappears</a:t>
            </a:r>
          </a:p>
          <a:p>
            <a:endParaRPr kumimoji="1" lang="en-US" altLang="zh-CN" sz="1200" dirty="0"/>
          </a:p>
          <a:p>
            <a:r>
              <a:rPr kumimoji="1" lang="en-US" altLang="zh-CN" sz="1200" dirty="0"/>
              <a:t>Driving a car, we burn fuel to push the car forward: chemical energy is turned into heat and dispersed in the atmosphere, but not “lost”.</a:t>
            </a:r>
          </a:p>
        </p:txBody>
      </p:sp>
      <p:sp>
        <p:nvSpPr>
          <p:cNvPr id="27" name="文本框 26">
            <a:extLst>
              <a:ext uri="{FF2B5EF4-FFF2-40B4-BE49-F238E27FC236}">
                <a16:creationId xmlns:a16="http://schemas.microsoft.com/office/drawing/2014/main" id="{7F72598D-4DBD-6D4D-AEA8-B22FFD06D38A}"/>
              </a:ext>
            </a:extLst>
          </p:cNvPr>
          <p:cNvSpPr txBox="1"/>
          <p:nvPr/>
        </p:nvSpPr>
        <p:spPr>
          <a:xfrm>
            <a:off x="1655165" y="2848519"/>
            <a:ext cx="4481173" cy="1477328"/>
          </a:xfrm>
          <a:custGeom>
            <a:avLst/>
            <a:gdLst>
              <a:gd name="connsiteX0" fmla="*/ 0 w 4481173"/>
              <a:gd name="connsiteY0" fmla="*/ 0 h 1477328"/>
              <a:gd name="connsiteX1" fmla="*/ 515335 w 4481173"/>
              <a:gd name="connsiteY1" fmla="*/ 0 h 1477328"/>
              <a:gd name="connsiteX2" fmla="*/ 941046 w 4481173"/>
              <a:gd name="connsiteY2" fmla="*/ 0 h 1477328"/>
              <a:gd name="connsiteX3" fmla="*/ 1590816 w 4481173"/>
              <a:gd name="connsiteY3" fmla="*/ 0 h 1477328"/>
              <a:gd name="connsiteX4" fmla="*/ 2106151 w 4481173"/>
              <a:gd name="connsiteY4" fmla="*/ 0 h 1477328"/>
              <a:gd name="connsiteX5" fmla="*/ 2621486 w 4481173"/>
              <a:gd name="connsiteY5" fmla="*/ 0 h 1477328"/>
              <a:gd name="connsiteX6" fmla="*/ 3271256 w 4481173"/>
              <a:gd name="connsiteY6" fmla="*/ 0 h 1477328"/>
              <a:gd name="connsiteX7" fmla="*/ 3741779 w 4481173"/>
              <a:gd name="connsiteY7" fmla="*/ 0 h 1477328"/>
              <a:gd name="connsiteX8" fmla="*/ 4481173 w 4481173"/>
              <a:gd name="connsiteY8" fmla="*/ 0 h 1477328"/>
              <a:gd name="connsiteX9" fmla="*/ 4481173 w 4481173"/>
              <a:gd name="connsiteY9" fmla="*/ 521989 h 1477328"/>
              <a:gd name="connsiteX10" fmla="*/ 4481173 w 4481173"/>
              <a:gd name="connsiteY10" fmla="*/ 984885 h 1477328"/>
              <a:gd name="connsiteX11" fmla="*/ 4481173 w 4481173"/>
              <a:gd name="connsiteY11" fmla="*/ 1477328 h 1477328"/>
              <a:gd name="connsiteX12" fmla="*/ 3876215 w 4481173"/>
              <a:gd name="connsiteY12" fmla="*/ 1477328 h 1477328"/>
              <a:gd name="connsiteX13" fmla="*/ 3226445 w 4481173"/>
              <a:gd name="connsiteY13" fmla="*/ 1477328 h 1477328"/>
              <a:gd name="connsiteX14" fmla="*/ 2576674 w 4481173"/>
              <a:gd name="connsiteY14" fmla="*/ 1477328 h 1477328"/>
              <a:gd name="connsiteX15" fmla="*/ 2106151 w 4481173"/>
              <a:gd name="connsiteY15" fmla="*/ 1477328 h 1477328"/>
              <a:gd name="connsiteX16" fmla="*/ 1546005 w 4481173"/>
              <a:gd name="connsiteY16" fmla="*/ 1477328 h 1477328"/>
              <a:gd name="connsiteX17" fmla="*/ 896235 w 4481173"/>
              <a:gd name="connsiteY17" fmla="*/ 1477328 h 1477328"/>
              <a:gd name="connsiteX18" fmla="*/ 0 w 4481173"/>
              <a:gd name="connsiteY18" fmla="*/ 1477328 h 1477328"/>
              <a:gd name="connsiteX19" fmla="*/ 0 w 4481173"/>
              <a:gd name="connsiteY19" fmla="*/ 1029205 h 1477328"/>
              <a:gd name="connsiteX20" fmla="*/ 0 w 4481173"/>
              <a:gd name="connsiteY20" fmla="*/ 566309 h 1477328"/>
              <a:gd name="connsiteX21" fmla="*/ 0 w 4481173"/>
              <a:gd name="connsiteY21"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81173" h="1477328" extrusionOk="0">
                <a:moveTo>
                  <a:pt x="0" y="0"/>
                </a:moveTo>
                <a:cubicBezTo>
                  <a:pt x="217607" y="-39196"/>
                  <a:pt x="389779" y="14882"/>
                  <a:pt x="515335" y="0"/>
                </a:cubicBezTo>
                <a:cubicBezTo>
                  <a:pt x="640891" y="-14882"/>
                  <a:pt x="815947" y="25535"/>
                  <a:pt x="941046" y="0"/>
                </a:cubicBezTo>
                <a:cubicBezTo>
                  <a:pt x="1066145" y="-25535"/>
                  <a:pt x="1375267" y="42125"/>
                  <a:pt x="1590816" y="0"/>
                </a:cubicBezTo>
                <a:cubicBezTo>
                  <a:pt x="1806365" y="-42125"/>
                  <a:pt x="1901956" y="53299"/>
                  <a:pt x="2106151" y="0"/>
                </a:cubicBezTo>
                <a:cubicBezTo>
                  <a:pt x="2310347" y="-53299"/>
                  <a:pt x="2443830" y="55222"/>
                  <a:pt x="2621486" y="0"/>
                </a:cubicBezTo>
                <a:cubicBezTo>
                  <a:pt x="2799143" y="-55222"/>
                  <a:pt x="3061371" y="3461"/>
                  <a:pt x="3271256" y="0"/>
                </a:cubicBezTo>
                <a:cubicBezTo>
                  <a:pt x="3481141" y="-3461"/>
                  <a:pt x="3593240" y="21862"/>
                  <a:pt x="3741779" y="0"/>
                </a:cubicBezTo>
                <a:cubicBezTo>
                  <a:pt x="3890318" y="-21862"/>
                  <a:pt x="4303127" y="12773"/>
                  <a:pt x="4481173" y="0"/>
                </a:cubicBezTo>
                <a:cubicBezTo>
                  <a:pt x="4485770" y="229263"/>
                  <a:pt x="4424931" y="296514"/>
                  <a:pt x="4481173" y="521989"/>
                </a:cubicBezTo>
                <a:cubicBezTo>
                  <a:pt x="4537415" y="747464"/>
                  <a:pt x="4464052" y="848528"/>
                  <a:pt x="4481173" y="984885"/>
                </a:cubicBezTo>
                <a:cubicBezTo>
                  <a:pt x="4498294" y="1121242"/>
                  <a:pt x="4424491" y="1238928"/>
                  <a:pt x="4481173" y="1477328"/>
                </a:cubicBezTo>
                <a:cubicBezTo>
                  <a:pt x="4285168" y="1481178"/>
                  <a:pt x="4013901" y="1423172"/>
                  <a:pt x="3876215" y="1477328"/>
                </a:cubicBezTo>
                <a:cubicBezTo>
                  <a:pt x="3738529" y="1531484"/>
                  <a:pt x="3388397" y="1426286"/>
                  <a:pt x="3226445" y="1477328"/>
                </a:cubicBezTo>
                <a:cubicBezTo>
                  <a:pt x="3064493" y="1528370"/>
                  <a:pt x="2804992" y="1418893"/>
                  <a:pt x="2576674" y="1477328"/>
                </a:cubicBezTo>
                <a:cubicBezTo>
                  <a:pt x="2348356" y="1535763"/>
                  <a:pt x="2227702" y="1466561"/>
                  <a:pt x="2106151" y="1477328"/>
                </a:cubicBezTo>
                <a:cubicBezTo>
                  <a:pt x="1984600" y="1488095"/>
                  <a:pt x="1709624" y="1476156"/>
                  <a:pt x="1546005" y="1477328"/>
                </a:cubicBezTo>
                <a:cubicBezTo>
                  <a:pt x="1382386" y="1478500"/>
                  <a:pt x="1038352" y="1404656"/>
                  <a:pt x="896235" y="1477328"/>
                </a:cubicBezTo>
                <a:cubicBezTo>
                  <a:pt x="754118" y="1550000"/>
                  <a:pt x="390742" y="1375988"/>
                  <a:pt x="0" y="1477328"/>
                </a:cubicBezTo>
                <a:cubicBezTo>
                  <a:pt x="-30539" y="1269635"/>
                  <a:pt x="40770" y="1152372"/>
                  <a:pt x="0" y="1029205"/>
                </a:cubicBezTo>
                <a:cubicBezTo>
                  <a:pt x="-40770" y="906038"/>
                  <a:pt x="34596" y="780406"/>
                  <a:pt x="0" y="566309"/>
                </a:cubicBezTo>
                <a:cubicBezTo>
                  <a:pt x="-34596" y="352212"/>
                  <a:pt x="39633" y="145311"/>
                  <a:pt x="0" y="0"/>
                </a:cubicBezTo>
                <a:close/>
              </a:path>
            </a:pathLst>
          </a:custGeom>
          <a:noFill/>
          <a:ln>
            <a:solidFill>
              <a:srgbClr val="B92DC0"/>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kumimoji="1" lang="en-US" altLang="zh-CN" sz="1200" dirty="0">
                <a:latin typeface="Comic Sans MS" panose="030F0902030302020204" pitchFamily="66" charset="0"/>
              </a:rPr>
              <a:t>Food for thought</a:t>
            </a:r>
          </a:p>
          <a:p>
            <a:endParaRPr kumimoji="1" lang="en-US" altLang="zh-CN" sz="1200" dirty="0">
              <a:latin typeface="Comic Sans MS" panose="030F0902030302020204" pitchFamily="66" charset="0"/>
            </a:endParaRPr>
          </a:p>
          <a:p>
            <a:r>
              <a:rPr kumimoji="1" lang="en-US" altLang="zh-CN" sz="1100" dirty="0"/>
              <a:t>We sometimes say that “energy is lost” in certain physical problems. You may have seen this in some physics questions at school before.</a:t>
            </a:r>
          </a:p>
          <a:p>
            <a:endParaRPr kumimoji="1" lang="en-US" altLang="zh-CN" sz="1100" dirty="0"/>
          </a:p>
          <a:p>
            <a:r>
              <a:rPr kumimoji="1" lang="en-US" altLang="zh-CN" sz="1100" dirty="0"/>
              <a:t>What do you think does this mean?</a:t>
            </a:r>
          </a:p>
          <a:p>
            <a:endParaRPr kumimoji="1" lang="en-US" altLang="zh-CN" sz="1100" dirty="0"/>
          </a:p>
          <a:p>
            <a:r>
              <a:rPr kumimoji="1" lang="en-US" altLang="zh-CN" sz="1100" dirty="0"/>
              <a:t>If energy is always conserved, why do we use this term?</a:t>
            </a:r>
          </a:p>
        </p:txBody>
      </p:sp>
      <p:pic>
        <p:nvPicPr>
          <p:cNvPr id="28" name="图片 27">
            <a:extLst>
              <a:ext uri="{FF2B5EF4-FFF2-40B4-BE49-F238E27FC236}">
                <a16:creationId xmlns:a16="http://schemas.microsoft.com/office/drawing/2014/main" id="{70B6D5F7-3017-594C-ACEE-C2BCA12D0A42}"/>
              </a:ext>
            </a:extLst>
          </p:cNvPr>
          <p:cNvPicPr>
            <a:picLocks noChangeAspect="1"/>
          </p:cNvPicPr>
          <p:nvPr/>
        </p:nvPicPr>
        <p:blipFill>
          <a:blip r:embed="rId4"/>
          <a:stretch>
            <a:fillRect/>
          </a:stretch>
        </p:blipFill>
        <p:spPr>
          <a:xfrm>
            <a:off x="6162929" y="2996430"/>
            <a:ext cx="528168" cy="528168"/>
          </a:xfrm>
          <a:prstGeom prst="rect">
            <a:avLst/>
          </a:prstGeom>
        </p:spPr>
      </p:pic>
      <p:sp>
        <p:nvSpPr>
          <p:cNvPr id="22" name="文本框 21">
            <a:extLst>
              <a:ext uri="{FF2B5EF4-FFF2-40B4-BE49-F238E27FC236}">
                <a16:creationId xmlns:a16="http://schemas.microsoft.com/office/drawing/2014/main" id="{79E81CFE-9362-A84D-920A-4CA4942365E6}"/>
              </a:ext>
            </a:extLst>
          </p:cNvPr>
          <p:cNvSpPr txBox="1"/>
          <p:nvPr/>
        </p:nvSpPr>
        <p:spPr>
          <a:xfrm>
            <a:off x="1655165" y="4795324"/>
            <a:ext cx="4996026" cy="1569660"/>
          </a:xfrm>
          <a:prstGeom prst="rect">
            <a:avLst/>
          </a:prstGeom>
          <a:noFill/>
        </p:spPr>
        <p:txBody>
          <a:bodyPr wrap="square" rtlCol="0">
            <a:spAutoFit/>
          </a:bodyPr>
          <a:lstStyle/>
          <a:p>
            <a:pPr marL="171450" indent="-171450">
              <a:buFont typeface="Arial" panose="020B0604020202020204" pitchFamily="34" charset="0"/>
              <a:buChar char="•"/>
            </a:pPr>
            <a:r>
              <a:rPr kumimoji="1" lang="en-US" altLang="zh-CN" sz="1200" b="1" dirty="0"/>
              <a:t>MOMENTUM</a:t>
            </a:r>
            <a:r>
              <a:rPr kumimoji="1" lang="zh-CN" altLang="en-US" sz="1200" b="1" dirty="0"/>
              <a:t> 动量</a:t>
            </a:r>
            <a:r>
              <a:rPr kumimoji="1" lang="en-US" altLang="zh-CN" sz="1200" b="1" dirty="0"/>
              <a:t> </a:t>
            </a:r>
            <a:r>
              <a:rPr kumimoji="1" lang="en-US" altLang="zh-CN" sz="1200" dirty="0"/>
              <a:t>(mass x velocity)</a:t>
            </a:r>
          </a:p>
          <a:p>
            <a:pPr marL="171450" indent="-171450">
              <a:buFont typeface="Arial" panose="020B0604020202020204" pitchFamily="34" charset="0"/>
              <a:buChar char="•"/>
            </a:pPr>
            <a:endParaRPr kumimoji="1" lang="en-US" altLang="zh-CN" sz="1200" dirty="0"/>
          </a:p>
          <a:p>
            <a:r>
              <a:rPr kumimoji="1" lang="en-US" altLang="zh-CN" sz="1200" dirty="0"/>
              <a:t>Momentum in the whole universe also remains conserved</a:t>
            </a:r>
          </a:p>
          <a:p>
            <a:endParaRPr kumimoji="1" lang="en-US" altLang="zh-CN" sz="1200" dirty="0"/>
          </a:p>
          <a:p>
            <a:r>
              <a:rPr kumimoji="1" lang="en-US" altLang="zh-CN" sz="1200" dirty="0"/>
              <a:t>Be careful: when we say “conserved”, we usually assume that we are in a closed, isolated system. If we consider the whole universe as such system, we can say that momentum (or energy) of </a:t>
            </a:r>
            <a:r>
              <a:rPr kumimoji="1" lang="en-US" altLang="zh-CN" sz="1200" i="1" dirty="0"/>
              <a:t>everything</a:t>
            </a:r>
            <a:r>
              <a:rPr kumimoji="1" lang="en-US" altLang="zh-CN" sz="1200" dirty="0"/>
              <a:t> is indeed “conserved” forever.</a:t>
            </a:r>
          </a:p>
        </p:txBody>
      </p:sp>
      <p:sp>
        <p:nvSpPr>
          <p:cNvPr id="29" name="矩形 28">
            <a:extLst>
              <a:ext uri="{FF2B5EF4-FFF2-40B4-BE49-F238E27FC236}">
                <a16:creationId xmlns:a16="http://schemas.microsoft.com/office/drawing/2014/main" id="{5F2712AB-D01C-B441-82DC-EF404A6D011E}"/>
              </a:ext>
            </a:extLst>
          </p:cNvPr>
          <p:cNvSpPr/>
          <p:nvPr/>
        </p:nvSpPr>
        <p:spPr>
          <a:xfrm>
            <a:off x="1655165" y="6584854"/>
            <a:ext cx="4996026"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Application: Escaping planet Earth</a:t>
            </a:r>
            <a:endParaRPr kumimoji="1" lang="zh-CN" altLang="en-US" sz="1400" dirty="0">
              <a:solidFill>
                <a:schemeClr val="bg1"/>
              </a:solidFill>
              <a:latin typeface="Comic Sans MS" panose="030F0902030302020204" pitchFamily="66" charset="0"/>
            </a:endParaRPr>
          </a:p>
        </p:txBody>
      </p:sp>
      <p:sp>
        <p:nvSpPr>
          <p:cNvPr id="30" name="文本框 29">
            <a:extLst>
              <a:ext uri="{FF2B5EF4-FFF2-40B4-BE49-F238E27FC236}">
                <a16:creationId xmlns:a16="http://schemas.microsoft.com/office/drawing/2014/main" id="{6AA15DCE-F82E-334D-9760-4CEAA174CB12}"/>
              </a:ext>
            </a:extLst>
          </p:cNvPr>
          <p:cNvSpPr txBox="1"/>
          <p:nvPr/>
        </p:nvSpPr>
        <p:spPr>
          <a:xfrm>
            <a:off x="1632164" y="6983582"/>
            <a:ext cx="5019027" cy="461665"/>
          </a:xfrm>
          <a:prstGeom prst="rect">
            <a:avLst/>
          </a:prstGeom>
          <a:noFill/>
        </p:spPr>
        <p:txBody>
          <a:bodyPr wrap="square" rtlCol="0">
            <a:spAutoFit/>
          </a:bodyPr>
          <a:lstStyle/>
          <a:p>
            <a:r>
              <a:rPr kumimoji="1" lang="en-US" altLang="zh-CN" sz="1200" b="1" dirty="0"/>
              <a:t>Can you use the conservation principle to estimate the speed you need your spaceship to develop to escape Earth’s gravitational field?</a:t>
            </a:r>
          </a:p>
        </p:txBody>
      </p:sp>
    </p:spTree>
    <p:extLst>
      <p:ext uri="{BB962C8B-B14F-4D97-AF65-F5344CB8AC3E}">
        <p14:creationId xmlns:p14="http://schemas.microsoft.com/office/powerpoint/2010/main" val="3156161885"/>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1630</TotalTime>
  <Words>2569</Words>
  <Application>Microsoft Macintosh PowerPoint</Application>
  <PresentationFormat>A4 纸张(210x297 毫米)</PresentationFormat>
  <Paragraphs>300</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Kaiti SC</vt:lpstr>
      <vt:lpstr>Arial</vt:lpstr>
      <vt:lpstr>Calibri</vt:lpstr>
      <vt:lpstr>Calibri Light</vt:lpstr>
      <vt:lpstr>Cambria Math</vt:lpstr>
      <vt:lpstr>Comic Sans MS</vt:lpstr>
      <vt:lpstr>Trebuchet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Microsoft Office User</cp:lastModifiedBy>
  <cp:revision>43</cp:revision>
  <dcterms:created xsi:type="dcterms:W3CDTF">2021-02-07T05:10:33Z</dcterms:created>
  <dcterms:modified xsi:type="dcterms:W3CDTF">2021-02-10T06:26:35Z</dcterms:modified>
</cp:coreProperties>
</file>