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63" r:id="rId4"/>
    <p:sldId id="266" r:id="rId5"/>
    <p:sldId id="262"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E9DDF5"/>
    <a:srgbClr val="B92DC0"/>
    <a:srgbClr val="6825BB"/>
    <a:srgbClr val="E7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64"/>
    <p:restoredTop sz="96327"/>
  </p:normalViewPr>
  <p:slideViewPr>
    <p:cSldViewPr snapToGrid="0" snapToObjects="1">
      <p:cViewPr>
        <p:scale>
          <a:sx n="115" d="100"/>
          <a:sy n="115" d="100"/>
        </p:scale>
        <p:origin x="1872"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59152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94272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8394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232550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205801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18105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223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11222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364038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2789851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9C8B7CC-ACBD-5B46-BCDC-69781413121D}" type="datetimeFigureOut">
              <a:rPr kumimoji="1" lang="zh-CN" altLang="en-US" smtClean="0"/>
              <a:t>2021/2/10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4025123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9C8B7CC-ACBD-5B46-BCDC-69781413121D}" type="datetimeFigureOut">
              <a:rPr kumimoji="1" lang="zh-CN" altLang="en-US" smtClean="0"/>
              <a:t>2021/2/10</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0BC96439-457A-4349-91BE-5FBDCE5DE1DC}" type="slidenum">
              <a:rPr kumimoji="1" lang="zh-CN" altLang="en-US" smtClean="0"/>
              <a:t>‹#›</a:t>
            </a:fld>
            <a:endParaRPr kumimoji="1" lang="zh-CN" altLang="en-US"/>
          </a:p>
        </p:txBody>
      </p:sp>
    </p:spTree>
    <p:extLst>
      <p:ext uri="{BB962C8B-B14F-4D97-AF65-F5344CB8AC3E}">
        <p14:creationId xmlns:p14="http://schemas.microsoft.com/office/powerpoint/2010/main" val="1918831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tiff"/></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94CD6E6-3AA4-CC40-9A71-4E27F6B6C122}"/>
              </a:ext>
            </a:extLst>
          </p:cNvPr>
          <p:cNvGrpSpPr/>
          <p:nvPr/>
        </p:nvGrpSpPr>
        <p:grpSpPr>
          <a:xfrm>
            <a:off x="0" y="197200"/>
            <a:ext cx="6602669" cy="2175924"/>
            <a:chOff x="0" y="197200"/>
            <a:chExt cx="6602669" cy="2175924"/>
          </a:xfrm>
        </p:grpSpPr>
        <p:sp>
          <p:nvSpPr>
            <p:cNvPr id="5" name="矩形 4">
              <a:extLst>
                <a:ext uri="{FF2B5EF4-FFF2-40B4-BE49-F238E27FC236}">
                  <a16:creationId xmlns:a16="http://schemas.microsoft.com/office/drawing/2014/main" id="{BFFE0FAE-930E-1848-AA61-0305986C72BC}"/>
                </a:ext>
              </a:extLst>
            </p:cNvPr>
            <p:cNvSpPr/>
            <p:nvPr userDrawn="1"/>
          </p:nvSpPr>
          <p:spPr>
            <a:xfrm>
              <a:off x="2087819" y="197200"/>
              <a:ext cx="4514850" cy="2175924"/>
            </a:xfrm>
            <a:prstGeom prst="rect">
              <a:avLst/>
            </a:prstGeom>
            <a:solidFill>
              <a:srgbClr val="B92DC0"/>
            </a:soli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EF9DC51F-7949-7F4D-8945-009AECA9DD10}"/>
                </a:ext>
              </a:extLst>
            </p:cNvPr>
            <p:cNvSpPr txBox="1">
              <a:spLocks/>
            </p:cNvSpPr>
            <p:nvPr userDrawn="1"/>
          </p:nvSpPr>
          <p:spPr>
            <a:xfrm>
              <a:off x="2377439" y="513834"/>
              <a:ext cx="3813643" cy="1837170"/>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kumimoji="1" lang="zh-CN" altLang="en-US" sz="3200" dirty="0">
                  <a:solidFill>
                    <a:schemeClr val="bg1"/>
                  </a:solidFill>
                  <a:latin typeface="Kaiti SC" panose="02010600040101010101" pitchFamily="2" charset="-122"/>
                  <a:ea typeface="Kaiti SC" panose="02010600040101010101" pitchFamily="2" charset="-122"/>
                </a:rPr>
                <a:t>解密神奇的宇宙</a:t>
              </a:r>
              <a:br>
                <a:rPr kumimoji="1" lang="en-US" altLang="zh-CN" dirty="0">
                  <a:solidFill>
                    <a:schemeClr val="bg1"/>
                  </a:solidFill>
                  <a:latin typeface="Kaiti SC" panose="02010600040101010101" pitchFamily="2" charset="-122"/>
                  <a:ea typeface="Kaiti SC" panose="02010600040101010101" pitchFamily="2" charset="-122"/>
                </a:rPr>
              </a:br>
              <a:r>
                <a:rPr kumimoji="1" lang="en-US" altLang="zh-CN" sz="1800" dirty="0">
                  <a:solidFill>
                    <a:schemeClr val="bg1"/>
                  </a:solidFill>
                  <a:latin typeface="Kaiti SC" panose="02010600040101010101" pitchFamily="2" charset="-122"/>
                  <a:ea typeface="Kaiti SC" panose="02010600040101010101" pitchFamily="2" charset="-122"/>
                </a:rPr>
                <a:t>Unlocking the secrets of the Universe</a:t>
              </a:r>
              <a:br>
                <a:rPr kumimoji="1" lang="en-US" altLang="zh-CN" sz="1800" dirty="0">
                  <a:solidFill>
                    <a:schemeClr val="bg1"/>
                  </a:solidFill>
                  <a:latin typeface="Kaiti SC" panose="02010600040101010101" pitchFamily="2" charset="-122"/>
                  <a:ea typeface="Kaiti SC" panose="02010600040101010101" pitchFamily="2" charset="-122"/>
                </a:rPr>
              </a:br>
              <a:endParaRPr kumimoji="1" lang="en-US" altLang="zh-CN" sz="1800" dirty="0">
                <a:solidFill>
                  <a:schemeClr val="bg1"/>
                </a:solidFill>
                <a:latin typeface="Kaiti SC" panose="02010600040101010101" pitchFamily="2" charset="-122"/>
                <a:ea typeface="Kaiti SC" panose="02010600040101010101" pitchFamily="2" charset="-122"/>
              </a:endParaRPr>
            </a:p>
          </p:txBody>
        </p:sp>
        <p:pic>
          <p:nvPicPr>
            <p:cNvPr id="7" name="图片 6" descr="图片包含 图标&#10;&#10;描述已自动生成">
              <a:extLst>
                <a:ext uri="{FF2B5EF4-FFF2-40B4-BE49-F238E27FC236}">
                  <a16:creationId xmlns:a16="http://schemas.microsoft.com/office/drawing/2014/main" id="{D6F28847-18D3-E048-AEE5-6890912205A5}"/>
                </a:ext>
              </a:extLst>
            </p:cNvPr>
            <p:cNvPicPr>
              <a:picLocks noChangeAspect="1"/>
            </p:cNvPicPr>
            <p:nvPr userDrawn="1"/>
          </p:nvPicPr>
          <p:blipFill rotWithShape="1">
            <a:blip r:embed="rId2"/>
            <a:srcRect b="5334"/>
            <a:stretch/>
          </p:blipFill>
          <p:spPr>
            <a:xfrm>
              <a:off x="0" y="197200"/>
              <a:ext cx="2172622" cy="1959740"/>
            </a:xfrm>
            <a:prstGeom prst="rect">
              <a:avLst/>
            </a:prstGeom>
            <a:solidFill>
              <a:srgbClr val="A451A4"/>
            </a:solidFill>
          </p:spPr>
        </p:pic>
      </p:grpSp>
      <p:sp>
        <p:nvSpPr>
          <p:cNvPr id="8" name="Slide Number Placeholder 5">
            <a:extLst>
              <a:ext uri="{FF2B5EF4-FFF2-40B4-BE49-F238E27FC236}">
                <a16:creationId xmlns:a16="http://schemas.microsoft.com/office/drawing/2014/main" id="{51F7BC1C-E480-764F-8C20-94B8E65F05A3}"/>
              </a:ext>
            </a:extLst>
          </p:cNvPr>
          <p:cNvSpPr>
            <a:spLocks noGrp="1"/>
          </p:cNvSpPr>
          <p:nvPr>
            <p:ph type="sldNum" sz="quarter" idx="12"/>
          </p:nvPr>
        </p:nvSpPr>
        <p:spPr>
          <a:xfrm>
            <a:off x="471488" y="9253023"/>
            <a:ext cx="1543050" cy="527403"/>
          </a:xfrm>
        </p:spPr>
        <p:txBody>
          <a:bodyPr/>
          <a:lstStyle>
            <a:lvl1pPr algn="l">
              <a:defRPr sz="1200"/>
            </a:lvl1pPr>
          </a:lstStyle>
          <a:p>
            <a:fld id="{99BCC2B7-A947-2E40-B774-81D6CE8CEB88}" type="slidenum">
              <a:rPr kumimoji="1" lang="zh-CN" altLang="en-US" smtClean="0"/>
              <a:pPr/>
              <a:t>1</a:t>
            </a:fld>
            <a:endParaRPr kumimoji="1" lang="zh-CN" altLang="en-US"/>
          </a:p>
        </p:txBody>
      </p:sp>
      <p:grpSp>
        <p:nvGrpSpPr>
          <p:cNvPr id="9" name="组合 8">
            <a:extLst>
              <a:ext uri="{FF2B5EF4-FFF2-40B4-BE49-F238E27FC236}">
                <a16:creationId xmlns:a16="http://schemas.microsoft.com/office/drawing/2014/main" id="{7346DB97-D250-2C48-991D-D0B9EE23D4BC}"/>
              </a:ext>
            </a:extLst>
          </p:cNvPr>
          <p:cNvGrpSpPr/>
          <p:nvPr/>
        </p:nvGrpSpPr>
        <p:grpSpPr>
          <a:xfrm>
            <a:off x="240626" y="2785198"/>
            <a:ext cx="6264676" cy="2476291"/>
            <a:chOff x="240626" y="2785198"/>
            <a:chExt cx="6264676" cy="2476291"/>
          </a:xfrm>
        </p:grpSpPr>
        <p:sp>
          <p:nvSpPr>
            <p:cNvPr id="10" name="矩形 9">
              <a:extLst>
                <a:ext uri="{FF2B5EF4-FFF2-40B4-BE49-F238E27FC236}">
                  <a16:creationId xmlns:a16="http://schemas.microsoft.com/office/drawing/2014/main" id="{7D59B5B7-4982-3849-AF98-AFCF70C034F8}"/>
                </a:ext>
              </a:extLst>
            </p:cNvPr>
            <p:cNvSpPr/>
            <p:nvPr userDrawn="1"/>
          </p:nvSpPr>
          <p:spPr>
            <a:xfrm>
              <a:off x="240631" y="2785198"/>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Solving the mystery of gravity</a:t>
              </a:r>
              <a:endParaRPr kumimoji="1" lang="zh-CN" altLang="en-US" sz="1400" dirty="0">
                <a:solidFill>
                  <a:schemeClr val="bg1"/>
                </a:solidFill>
                <a:latin typeface="Comic Sans MS" panose="030F0902030302020204" pitchFamily="66" charset="0"/>
              </a:endParaRPr>
            </a:p>
          </p:txBody>
        </p:sp>
        <p:sp>
          <p:nvSpPr>
            <p:cNvPr id="11" name="文本框 10">
              <a:extLst>
                <a:ext uri="{FF2B5EF4-FFF2-40B4-BE49-F238E27FC236}">
                  <a16:creationId xmlns:a16="http://schemas.microsoft.com/office/drawing/2014/main" id="{04B18A0F-F797-B94C-82E0-55C6EE57D3F8}"/>
                </a:ext>
              </a:extLst>
            </p:cNvPr>
            <p:cNvSpPr txBox="1"/>
            <p:nvPr userDrawn="1"/>
          </p:nvSpPr>
          <p:spPr>
            <a:xfrm>
              <a:off x="240626" y="3137831"/>
              <a:ext cx="6264671" cy="2123658"/>
            </a:xfrm>
            <a:prstGeom prst="rect">
              <a:avLst/>
            </a:prstGeom>
            <a:noFill/>
          </p:spPr>
          <p:txBody>
            <a:bodyPr wrap="square" rtlCol="0">
              <a:spAutoFit/>
            </a:bodyPr>
            <a:lstStyle/>
            <a:p>
              <a:r>
                <a:rPr kumimoji="1" lang="en-US" altLang="zh-CN" sz="1200" dirty="0"/>
                <a:t>As we learned in session 1, Newton managed to unify the idea of Earth’s pull on our feet with that of planet movement and indeed interaction between any two bodies with mass – the universal law of gravity was proposed. </a:t>
              </a:r>
            </a:p>
            <a:p>
              <a:endParaRPr kumimoji="1" lang="en-US" altLang="zh-CN" sz="1200" dirty="0"/>
            </a:p>
            <a:p>
              <a:r>
                <a:rPr kumimoji="1" lang="en-US" altLang="zh-CN" sz="1200" dirty="0"/>
                <a:t>But what Newton’s theory did not explain is: </a:t>
              </a:r>
              <a:r>
                <a:rPr kumimoji="1" lang="en-US" altLang="zh-CN" sz="1200" i="1" dirty="0"/>
                <a:t>what</a:t>
              </a:r>
              <a:r>
                <a:rPr kumimoji="1" lang="en-US" altLang="zh-CN" sz="1200" dirty="0"/>
                <a:t> is gravity, where does it come from, and how do we understand it?</a:t>
              </a:r>
            </a:p>
            <a:p>
              <a:endParaRPr kumimoji="1" lang="en-US" altLang="zh-CN" sz="1200" dirty="0"/>
            </a:p>
            <a:p>
              <a:r>
                <a:rPr kumimoji="1" lang="en-US" altLang="zh-CN" sz="1200" dirty="0"/>
                <a:t>In the beginning of 20</a:t>
              </a:r>
              <a:r>
                <a:rPr kumimoji="1" lang="en-US" altLang="zh-CN" sz="1200" baseline="30000" dirty="0"/>
                <a:t>th</a:t>
              </a:r>
              <a:r>
                <a:rPr kumimoji="1" lang="en-US" altLang="zh-CN" sz="1200" dirty="0"/>
                <a:t> century, gravity was understood as a “mysterious force acting at a distance” – scientists had no idea where it comes from. Even worse, certain astronomical observations could not be explained using Newton’s laws. This is when Einstein had his second breakthrough, concerning this time </a:t>
              </a:r>
              <a:r>
                <a:rPr kumimoji="1" lang="en-US" altLang="zh-CN" sz="1200" i="1" dirty="0"/>
                <a:t>non-inertial</a:t>
              </a:r>
              <a:r>
                <a:rPr kumimoji="1" lang="en-US" altLang="zh-CN" sz="1200" dirty="0"/>
                <a:t> reference frames: accelerating systems.</a:t>
              </a:r>
            </a:p>
          </p:txBody>
        </p:sp>
      </p:grpSp>
      <p:grpSp>
        <p:nvGrpSpPr>
          <p:cNvPr id="18" name="组合 17">
            <a:extLst>
              <a:ext uri="{FF2B5EF4-FFF2-40B4-BE49-F238E27FC236}">
                <a16:creationId xmlns:a16="http://schemas.microsoft.com/office/drawing/2014/main" id="{5665BB8B-8A2C-8C47-AB8C-3D36741F1C03}"/>
              </a:ext>
            </a:extLst>
          </p:cNvPr>
          <p:cNvGrpSpPr/>
          <p:nvPr/>
        </p:nvGrpSpPr>
        <p:grpSpPr>
          <a:xfrm>
            <a:off x="296664" y="5431756"/>
            <a:ext cx="6264671" cy="1649936"/>
            <a:chOff x="240626" y="5109381"/>
            <a:chExt cx="6264676" cy="1649936"/>
          </a:xfrm>
        </p:grpSpPr>
        <p:sp>
          <p:nvSpPr>
            <p:cNvPr id="12" name="矩形 11">
              <a:extLst>
                <a:ext uri="{FF2B5EF4-FFF2-40B4-BE49-F238E27FC236}">
                  <a16:creationId xmlns:a16="http://schemas.microsoft.com/office/drawing/2014/main" id="{CE267DB4-6932-A140-A877-3DE0B9B30189}"/>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objectives</a:t>
              </a:r>
              <a:endParaRPr kumimoji="1" lang="zh-CN" altLang="en-US" sz="1400" dirty="0">
                <a:solidFill>
                  <a:schemeClr val="bg1"/>
                </a:solidFill>
                <a:latin typeface="Comic Sans MS" panose="030F0902030302020204" pitchFamily="66" charset="0"/>
              </a:endParaRPr>
            </a:p>
          </p:txBody>
        </p:sp>
        <p:sp>
          <p:nvSpPr>
            <p:cNvPr id="13" name="文本框 12">
              <a:extLst>
                <a:ext uri="{FF2B5EF4-FFF2-40B4-BE49-F238E27FC236}">
                  <a16:creationId xmlns:a16="http://schemas.microsoft.com/office/drawing/2014/main" id="{7F101733-CF5D-694A-9D2C-C9C175E8CC47}"/>
                </a:ext>
              </a:extLst>
            </p:cNvPr>
            <p:cNvSpPr txBox="1"/>
            <p:nvPr/>
          </p:nvSpPr>
          <p:spPr>
            <a:xfrm>
              <a:off x="240626" y="5435878"/>
              <a:ext cx="6264671" cy="1323439"/>
            </a:xfrm>
            <a:prstGeom prst="rect">
              <a:avLst/>
            </a:prstGeom>
            <a:noFill/>
          </p:spPr>
          <p:txBody>
            <a:bodyPr wrap="square" rtlCol="0">
              <a:spAutoFit/>
            </a:bodyPr>
            <a:lstStyle/>
            <a:p>
              <a:pPr marL="171450" indent="-171450">
                <a:spcBef>
                  <a:spcPts val="600"/>
                </a:spcBef>
                <a:buFont typeface="Arial" panose="020B0604020202020204" pitchFamily="34" charset="0"/>
                <a:buChar char="•"/>
              </a:pPr>
              <a:r>
                <a:rPr kumimoji="1" lang="en-US" altLang="zh-CN" sz="1200" dirty="0"/>
                <a:t>Appreciate the equivalence principle between acceleration and gravity</a:t>
              </a:r>
            </a:p>
            <a:p>
              <a:pPr marL="171450" indent="-171450">
                <a:spcBef>
                  <a:spcPts val="600"/>
                </a:spcBef>
                <a:buFont typeface="Arial" panose="020B0604020202020204" pitchFamily="34" charset="0"/>
                <a:buChar char="•"/>
              </a:pPr>
              <a:r>
                <a:rPr kumimoji="1" lang="en-US" altLang="zh-CN" sz="1200" dirty="0"/>
                <a:t>Understand how bodies with mass curve space-time according to general relativity</a:t>
              </a:r>
            </a:p>
            <a:p>
              <a:pPr marL="171450" indent="-171450">
                <a:spcBef>
                  <a:spcPts val="600"/>
                </a:spcBef>
                <a:buFont typeface="Arial" panose="020B0604020202020204" pitchFamily="34" charset="0"/>
                <a:buChar char="•"/>
              </a:pPr>
              <a:r>
                <a:rPr kumimoji="1" lang="en-US" altLang="zh-CN" sz="1200" dirty="0"/>
                <a:t>Use the special relativity postulate to derive how bodies with mass affect time</a:t>
              </a:r>
            </a:p>
            <a:p>
              <a:pPr marL="171450" indent="-171450">
                <a:spcBef>
                  <a:spcPts val="600"/>
                </a:spcBef>
                <a:buFont typeface="Arial" panose="020B0604020202020204" pitchFamily="34" charset="0"/>
                <a:buChar char="•"/>
              </a:pPr>
              <a:r>
                <a:rPr kumimoji="1" lang="en-US" altLang="zh-CN" sz="1200" dirty="0"/>
                <a:t>Discuss why Einstein’s ideas initially met with skepticism</a:t>
              </a:r>
            </a:p>
            <a:p>
              <a:pPr marL="171450" indent="-171450">
                <a:spcBef>
                  <a:spcPts val="600"/>
                </a:spcBef>
                <a:buFont typeface="Arial" panose="020B0604020202020204" pitchFamily="34" charset="0"/>
                <a:buChar char="•"/>
              </a:pPr>
              <a:r>
                <a:rPr kumimoji="1" lang="en-US" altLang="zh-CN" sz="1200" dirty="0"/>
                <a:t>Ponder issues with general relativity and the future directions of key physics research</a:t>
              </a:r>
            </a:p>
          </p:txBody>
        </p:sp>
      </p:grpSp>
      <p:grpSp>
        <p:nvGrpSpPr>
          <p:cNvPr id="14" name="组合 13">
            <a:extLst>
              <a:ext uri="{FF2B5EF4-FFF2-40B4-BE49-F238E27FC236}">
                <a16:creationId xmlns:a16="http://schemas.microsoft.com/office/drawing/2014/main" id="{CE33AA89-E33F-FC4B-87B5-450707BA315A}"/>
              </a:ext>
            </a:extLst>
          </p:cNvPr>
          <p:cNvGrpSpPr/>
          <p:nvPr/>
        </p:nvGrpSpPr>
        <p:grpSpPr>
          <a:xfrm>
            <a:off x="240626" y="7156565"/>
            <a:ext cx="6264665" cy="777161"/>
            <a:chOff x="240626" y="7156565"/>
            <a:chExt cx="6264675" cy="777161"/>
          </a:xfrm>
        </p:grpSpPr>
        <p:sp>
          <p:nvSpPr>
            <p:cNvPr id="15" name="矩形 14">
              <a:extLst>
                <a:ext uri="{FF2B5EF4-FFF2-40B4-BE49-F238E27FC236}">
                  <a16:creationId xmlns:a16="http://schemas.microsoft.com/office/drawing/2014/main" id="{B2051046-F577-784B-818E-051DB351144C}"/>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Key terms</a:t>
              </a:r>
              <a:endParaRPr kumimoji="1" lang="zh-CN" altLang="en-US" sz="1400" dirty="0">
                <a:solidFill>
                  <a:schemeClr val="bg1"/>
                </a:solidFill>
                <a:latin typeface="Comic Sans MS" panose="030F0902030302020204" pitchFamily="66" charset="0"/>
              </a:endParaRPr>
            </a:p>
          </p:txBody>
        </p:sp>
        <p:sp>
          <p:nvSpPr>
            <p:cNvPr id="16" name="文本框 15">
              <a:extLst>
                <a:ext uri="{FF2B5EF4-FFF2-40B4-BE49-F238E27FC236}">
                  <a16:creationId xmlns:a16="http://schemas.microsoft.com/office/drawing/2014/main" id="{8BDB2C3E-56A1-A04B-977B-273A12AF76A2}"/>
                </a:ext>
              </a:extLst>
            </p:cNvPr>
            <p:cNvSpPr txBox="1"/>
            <p:nvPr userDrawn="1"/>
          </p:nvSpPr>
          <p:spPr>
            <a:xfrm>
              <a:off x="240626" y="7472061"/>
              <a:ext cx="6264671" cy="461665"/>
            </a:xfrm>
            <a:prstGeom prst="rect">
              <a:avLst/>
            </a:prstGeom>
            <a:noFill/>
          </p:spPr>
          <p:txBody>
            <a:bodyPr wrap="square" rtlCol="0">
              <a:spAutoFit/>
            </a:bodyPr>
            <a:lstStyle/>
            <a:p>
              <a:endParaRPr kumimoji="1" lang="en-US" altLang="zh-CN" sz="1200" dirty="0"/>
            </a:p>
            <a:p>
              <a:endParaRPr kumimoji="1" lang="zh-CN" altLang="en-US" sz="1200" dirty="0"/>
            </a:p>
          </p:txBody>
        </p:sp>
      </p:grpSp>
      <p:sp>
        <p:nvSpPr>
          <p:cNvPr id="17" name="圆角矩形 16">
            <a:extLst>
              <a:ext uri="{FF2B5EF4-FFF2-40B4-BE49-F238E27FC236}">
                <a16:creationId xmlns:a16="http://schemas.microsoft.com/office/drawing/2014/main" id="{28D82D00-0728-D646-8665-FA7C6BBA84BC}"/>
              </a:ext>
            </a:extLst>
          </p:cNvPr>
          <p:cNvSpPr/>
          <p:nvPr/>
        </p:nvSpPr>
        <p:spPr>
          <a:xfrm>
            <a:off x="240626" y="2248037"/>
            <a:ext cx="6156250" cy="44606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zh-CN" sz="1600" dirty="0">
                <a:solidFill>
                  <a:schemeClr val="tx1"/>
                </a:solidFill>
              </a:rPr>
              <a:t>Session 2.2: from Einstein to Hawking</a:t>
            </a:r>
            <a:endParaRPr kumimoji="1" lang="zh-CN" altLang="en-US" sz="1600" dirty="0">
              <a:solidFill>
                <a:schemeClr val="tx1"/>
              </a:solidFill>
            </a:endParaRPr>
          </a:p>
        </p:txBody>
      </p:sp>
      <p:pic>
        <p:nvPicPr>
          <p:cNvPr id="1026" name="Picture 2" descr="“isaac newton”的图片搜索结果">
            <a:extLst>
              <a:ext uri="{FF2B5EF4-FFF2-40B4-BE49-F238E27FC236}">
                <a16:creationId xmlns:a16="http://schemas.microsoft.com/office/drawing/2014/main" id="{F07933D6-E62C-AB49-ABAF-771C300A0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2197" y="3137831"/>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ce rocket”的图片搜索结果">
            <a:extLst>
              <a:ext uri="{FF2B5EF4-FFF2-40B4-BE49-F238E27FC236}">
                <a16:creationId xmlns:a16="http://schemas.microsoft.com/office/drawing/2014/main" id="{1CCA86A8-501B-7048-A777-DF308FB3B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921" y="2112953"/>
            <a:ext cx="1701134" cy="1701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oon”的图片搜索结果">
            <a:extLst>
              <a:ext uri="{FF2B5EF4-FFF2-40B4-BE49-F238E27FC236}">
                <a16:creationId xmlns:a16="http://schemas.microsoft.com/office/drawing/2014/main" id="{4E07AB76-8E91-CA4A-8EFA-807D05C6FC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6230" y="4685066"/>
            <a:ext cx="1901954" cy="142463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组合 22">
            <a:extLst>
              <a:ext uri="{FF2B5EF4-FFF2-40B4-BE49-F238E27FC236}">
                <a16:creationId xmlns:a16="http://schemas.microsoft.com/office/drawing/2014/main" id="{D18985DD-098C-7A4D-9C9F-F1C5A27BC4E9}"/>
              </a:ext>
            </a:extLst>
          </p:cNvPr>
          <p:cNvGrpSpPr/>
          <p:nvPr/>
        </p:nvGrpSpPr>
        <p:grpSpPr>
          <a:xfrm>
            <a:off x="9737036" y="2812828"/>
            <a:ext cx="3076295" cy="811242"/>
            <a:chOff x="240631" y="5109381"/>
            <a:chExt cx="6264671" cy="811242"/>
          </a:xfrm>
        </p:grpSpPr>
        <p:sp>
          <p:nvSpPr>
            <p:cNvPr id="24" name="矩形 23">
              <a:extLst>
                <a:ext uri="{FF2B5EF4-FFF2-40B4-BE49-F238E27FC236}">
                  <a16:creationId xmlns:a16="http://schemas.microsoft.com/office/drawing/2014/main" id="{90ACC75E-55AB-464D-AC7E-2C81224ADE7D}"/>
                </a:ext>
              </a:extLst>
            </p:cNvPr>
            <p:cNvSpPr/>
            <p:nvPr/>
          </p:nvSpPr>
          <p:spPr>
            <a:xfrm>
              <a:off x="240631" y="5109381"/>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Today’s VIP guest list</a:t>
              </a:r>
              <a:endParaRPr kumimoji="1" lang="zh-CN" altLang="en-US" sz="1400" dirty="0">
                <a:solidFill>
                  <a:schemeClr val="bg1"/>
                </a:solidFill>
                <a:latin typeface="Comic Sans MS" panose="030F0902030302020204" pitchFamily="66" charset="0"/>
              </a:endParaRPr>
            </a:p>
          </p:txBody>
        </p:sp>
        <p:sp>
          <p:nvSpPr>
            <p:cNvPr id="25" name="文本框 24">
              <a:extLst>
                <a:ext uri="{FF2B5EF4-FFF2-40B4-BE49-F238E27FC236}">
                  <a16:creationId xmlns:a16="http://schemas.microsoft.com/office/drawing/2014/main" id="{507B912F-8625-D84E-92A7-CE3E1CC92CF3}"/>
                </a:ext>
              </a:extLst>
            </p:cNvPr>
            <p:cNvSpPr txBox="1"/>
            <p:nvPr/>
          </p:nvSpPr>
          <p:spPr>
            <a:xfrm>
              <a:off x="3152175" y="5458958"/>
              <a:ext cx="3353127" cy="461665"/>
            </a:xfrm>
            <a:prstGeom prst="rect">
              <a:avLst/>
            </a:prstGeom>
            <a:noFill/>
          </p:spPr>
          <p:txBody>
            <a:bodyPr wrap="square" rtlCol="0">
              <a:spAutoFit/>
            </a:bodyPr>
            <a:lstStyle/>
            <a:p>
              <a:r>
                <a:rPr kumimoji="1" lang="en-US" altLang="zh-CN" sz="1200" dirty="0"/>
                <a:t>Isaac Newton</a:t>
              </a:r>
            </a:p>
            <a:p>
              <a:endParaRPr kumimoji="1" lang="zh-CN" altLang="en-US" sz="1200" b="1" dirty="0"/>
            </a:p>
          </p:txBody>
        </p:sp>
      </p:grpSp>
      <p:pic>
        <p:nvPicPr>
          <p:cNvPr id="1032" name="Picture 8" descr="“copernicus”的图片搜索结果">
            <a:extLst>
              <a:ext uri="{FF2B5EF4-FFF2-40B4-BE49-F238E27FC236}">
                <a16:creationId xmlns:a16="http://schemas.microsoft.com/office/drawing/2014/main" id="{41AB4804-2AA4-2A4E-80DD-F7C28D9769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7430" y="5098273"/>
            <a:ext cx="1167481" cy="1141766"/>
          </a:xfrm>
          <a:prstGeom prst="rect">
            <a:avLst/>
          </a:prstGeom>
          <a:noFill/>
          <a:extLst>
            <a:ext uri="{909E8E84-426E-40DD-AFC4-6F175D3DCCD1}">
              <a14:hiddenFill xmlns:a14="http://schemas.microsoft.com/office/drawing/2010/main">
                <a:solidFill>
                  <a:srgbClr val="FFFFFF"/>
                </a:solidFill>
              </a14:hiddenFill>
            </a:ext>
          </a:extLst>
        </p:spPr>
      </p:pic>
      <p:sp>
        <p:nvSpPr>
          <p:cNvPr id="19" name="矩形 18">
            <a:extLst>
              <a:ext uri="{FF2B5EF4-FFF2-40B4-BE49-F238E27FC236}">
                <a16:creationId xmlns:a16="http://schemas.microsoft.com/office/drawing/2014/main" id="{E0500DE1-275A-544D-A7E2-81D6E66CFDD7}"/>
              </a:ext>
            </a:extLst>
          </p:cNvPr>
          <p:cNvSpPr/>
          <p:nvPr/>
        </p:nvSpPr>
        <p:spPr>
          <a:xfrm>
            <a:off x="104369" y="7388790"/>
            <a:ext cx="2277287" cy="8653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General Relativity</a:t>
            </a:r>
          </a:p>
          <a:p>
            <a:pPr algn="ctr"/>
            <a:r>
              <a:rPr kumimoji="1" lang="zh-CN" altLang="en-US" sz="1400" dirty="0">
                <a:solidFill>
                  <a:srgbClr val="B92DC0"/>
                </a:solidFill>
              </a:rPr>
              <a:t>广义相对论</a:t>
            </a:r>
            <a:endParaRPr kumimoji="1" lang="en-US" altLang="zh-CN" sz="1400" dirty="0">
              <a:solidFill>
                <a:srgbClr val="B92DC0"/>
              </a:solidFill>
            </a:endParaRPr>
          </a:p>
        </p:txBody>
      </p:sp>
      <p:sp>
        <p:nvSpPr>
          <p:cNvPr id="30" name="矩形 29">
            <a:extLst>
              <a:ext uri="{FF2B5EF4-FFF2-40B4-BE49-F238E27FC236}">
                <a16:creationId xmlns:a16="http://schemas.microsoft.com/office/drawing/2014/main" id="{A51076DA-D7C8-5E4F-AABA-C21954B36303}"/>
              </a:ext>
            </a:extLst>
          </p:cNvPr>
          <p:cNvSpPr/>
          <p:nvPr/>
        </p:nvSpPr>
        <p:spPr>
          <a:xfrm>
            <a:off x="3236180" y="7253104"/>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Spacetime</a:t>
            </a:r>
          </a:p>
          <a:p>
            <a:pPr algn="ctr"/>
            <a:r>
              <a:rPr kumimoji="1" lang="zh-CN" altLang="en-US" sz="1400" dirty="0">
                <a:solidFill>
                  <a:srgbClr val="B92DC0"/>
                </a:solidFill>
              </a:rPr>
              <a:t>时空</a:t>
            </a:r>
            <a:endParaRPr kumimoji="1" lang="en-US" altLang="zh-CN" sz="1400" dirty="0">
              <a:solidFill>
                <a:srgbClr val="B92DC0"/>
              </a:solidFill>
            </a:endParaRPr>
          </a:p>
        </p:txBody>
      </p:sp>
      <p:sp>
        <p:nvSpPr>
          <p:cNvPr id="31" name="矩形 30">
            <a:extLst>
              <a:ext uri="{FF2B5EF4-FFF2-40B4-BE49-F238E27FC236}">
                <a16:creationId xmlns:a16="http://schemas.microsoft.com/office/drawing/2014/main" id="{AE8B05BD-EDA3-0E44-80A9-1AB8C230FD30}"/>
              </a:ext>
            </a:extLst>
          </p:cNvPr>
          <p:cNvSpPr/>
          <p:nvPr/>
        </p:nvSpPr>
        <p:spPr>
          <a:xfrm>
            <a:off x="1653988" y="7971546"/>
            <a:ext cx="2617433"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Non-inertial frame of reference</a:t>
            </a:r>
          </a:p>
          <a:p>
            <a:pPr algn="ctr"/>
            <a:r>
              <a:rPr kumimoji="1" lang="zh-CN" altLang="en-US" sz="1400" dirty="0">
                <a:solidFill>
                  <a:srgbClr val="B92DC0"/>
                </a:solidFill>
              </a:rPr>
              <a:t>非惯性参考坐标系</a:t>
            </a:r>
            <a:endParaRPr kumimoji="1" lang="en-US" altLang="zh-CN" sz="1400" dirty="0">
              <a:solidFill>
                <a:srgbClr val="B92DC0"/>
              </a:solidFill>
            </a:endParaRPr>
          </a:p>
        </p:txBody>
      </p:sp>
      <p:sp>
        <p:nvSpPr>
          <p:cNvPr id="32" name="矩形 31">
            <a:extLst>
              <a:ext uri="{FF2B5EF4-FFF2-40B4-BE49-F238E27FC236}">
                <a16:creationId xmlns:a16="http://schemas.microsoft.com/office/drawing/2014/main" id="{39B98091-E3E6-174C-A3DA-E7F7D7531BC3}"/>
              </a:ext>
            </a:extLst>
          </p:cNvPr>
          <p:cNvSpPr/>
          <p:nvPr/>
        </p:nvSpPr>
        <p:spPr>
          <a:xfrm>
            <a:off x="4588988" y="7576828"/>
            <a:ext cx="2096160" cy="99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Spacetime curvature</a:t>
            </a:r>
          </a:p>
          <a:p>
            <a:pPr algn="ctr"/>
            <a:r>
              <a:rPr kumimoji="1" lang="zh-CN" altLang="en-US" sz="1400" dirty="0">
                <a:solidFill>
                  <a:srgbClr val="B92DC0"/>
                </a:solidFill>
              </a:rPr>
              <a:t>时空扭曲</a:t>
            </a:r>
            <a:endParaRPr kumimoji="1" lang="en-US" altLang="zh-CN" sz="1400" dirty="0">
              <a:solidFill>
                <a:srgbClr val="B92DC0"/>
              </a:solidFill>
            </a:endParaRPr>
          </a:p>
        </p:txBody>
      </p:sp>
      <p:sp>
        <p:nvSpPr>
          <p:cNvPr id="33" name="矩形 32">
            <a:extLst>
              <a:ext uri="{FF2B5EF4-FFF2-40B4-BE49-F238E27FC236}">
                <a16:creationId xmlns:a16="http://schemas.microsoft.com/office/drawing/2014/main" id="{5CEBD0D0-57B5-464D-B016-06B75D0D5E8D}"/>
              </a:ext>
            </a:extLst>
          </p:cNvPr>
          <p:cNvSpPr/>
          <p:nvPr/>
        </p:nvSpPr>
        <p:spPr>
          <a:xfrm>
            <a:off x="4115887" y="8502300"/>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Black Hole</a:t>
            </a:r>
          </a:p>
          <a:p>
            <a:pPr algn="ctr"/>
            <a:r>
              <a:rPr kumimoji="1" lang="zh-CN" altLang="en-US" sz="1400" dirty="0">
                <a:solidFill>
                  <a:srgbClr val="B92DC0"/>
                </a:solidFill>
              </a:rPr>
              <a:t>黑洞</a:t>
            </a:r>
            <a:endParaRPr kumimoji="1" lang="en-US" altLang="zh-CN" sz="1400" dirty="0">
              <a:solidFill>
                <a:srgbClr val="B92DC0"/>
              </a:solidFill>
            </a:endParaRPr>
          </a:p>
        </p:txBody>
      </p:sp>
      <p:sp>
        <p:nvSpPr>
          <p:cNvPr id="34" name="矩形 33">
            <a:extLst>
              <a:ext uri="{FF2B5EF4-FFF2-40B4-BE49-F238E27FC236}">
                <a16:creationId xmlns:a16="http://schemas.microsoft.com/office/drawing/2014/main" id="{09C2AD80-3812-C34D-9F9D-0394D8BDF1C9}"/>
              </a:ext>
            </a:extLst>
          </p:cNvPr>
          <p:cNvSpPr/>
          <p:nvPr/>
        </p:nvSpPr>
        <p:spPr>
          <a:xfrm>
            <a:off x="1011021" y="8601406"/>
            <a:ext cx="1942770" cy="750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rgbClr val="B92DC0"/>
                </a:solidFill>
              </a:rPr>
              <a:t>Quantum Gravity</a:t>
            </a:r>
          </a:p>
          <a:p>
            <a:pPr algn="ctr"/>
            <a:r>
              <a:rPr kumimoji="1" lang="zh-CN" altLang="en-US" sz="1400" dirty="0">
                <a:solidFill>
                  <a:srgbClr val="B92DC0"/>
                </a:solidFill>
              </a:rPr>
              <a:t>两字引力</a:t>
            </a:r>
            <a:endParaRPr kumimoji="1" lang="en-US" altLang="zh-CN" sz="1400" dirty="0">
              <a:solidFill>
                <a:srgbClr val="B92DC0"/>
              </a:solidFill>
            </a:endParaRPr>
          </a:p>
        </p:txBody>
      </p:sp>
    </p:spTree>
    <p:extLst>
      <p:ext uri="{BB962C8B-B14F-4D97-AF65-F5344CB8AC3E}">
        <p14:creationId xmlns:p14="http://schemas.microsoft.com/office/powerpoint/2010/main" val="425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4" name="圆角矩形 13">
            <a:extLst>
              <a:ext uri="{FF2B5EF4-FFF2-40B4-BE49-F238E27FC236}">
                <a16:creationId xmlns:a16="http://schemas.microsoft.com/office/drawing/2014/main" id="{912C1AA3-0C96-A749-AA70-33144AE1D130}"/>
              </a:ext>
            </a:extLst>
          </p:cNvPr>
          <p:cNvSpPr/>
          <p:nvPr/>
        </p:nvSpPr>
        <p:spPr>
          <a:xfrm>
            <a:off x="1621913" y="642248"/>
            <a:ext cx="4996029" cy="1725119"/>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zh-CN" altLang="en-US" sz="1200" dirty="0">
                <a:solidFill>
                  <a:schemeClr val="tx1"/>
                </a:solidFill>
                <a:latin typeface="Comic Sans MS" panose="030F0902030302020204" pitchFamily="66" charset="0"/>
              </a:rPr>
              <a:t>“</a:t>
            </a:r>
            <a:r>
              <a:rPr kumimoji="1" lang="en-US" altLang="zh-CN" sz="1200" dirty="0">
                <a:solidFill>
                  <a:schemeClr val="tx1"/>
                </a:solidFill>
                <a:latin typeface="Comic Sans MS" panose="030F0902030302020204" pitchFamily="66" charset="0"/>
              </a:rPr>
              <a:t>What” is gravity?</a:t>
            </a:r>
          </a:p>
          <a:p>
            <a:pPr algn="l"/>
            <a:endParaRPr kumimoji="1" lang="en-US" altLang="zh-CN" sz="1200" dirty="0">
              <a:solidFill>
                <a:schemeClr val="tx1"/>
              </a:solidFill>
              <a:latin typeface="Comic Sans MS" panose="030F0902030302020204" pitchFamily="66" charset="0"/>
            </a:endParaRPr>
          </a:p>
          <a:p>
            <a:r>
              <a:rPr kumimoji="1" lang="en-US" altLang="zh-CN" sz="1100" dirty="0">
                <a:solidFill>
                  <a:schemeClr val="tx1"/>
                </a:solidFill>
              </a:rPr>
              <a:t>Newton’s laws work great and we can use the universal law of gravity to not only explain movement of celestial bodies, but even build spaceships to take humans to the Moon and other planets.</a:t>
            </a:r>
          </a:p>
          <a:p>
            <a:endParaRPr kumimoji="1" lang="en-US" altLang="zh-CN" sz="1100" dirty="0">
              <a:solidFill>
                <a:schemeClr val="tx1"/>
              </a:solidFill>
            </a:endParaRPr>
          </a:p>
          <a:p>
            <a:r>
              <a:rPr kumimoji="1" lang="en-US" altLang="zh-CN" sz="1100" dirty="0">
                <a:solidFill>
                  <a:schemeClr val="tx1"/>
                </a:solidFill>
              </a:rPr>
              <a:t>But Newton’s law of gravity does not really explain “why” gravity works – how do 2 bodies separated by great distances in space “know” about each other and that they should attract the other body?</a:t>
            </a:r>
          </a:p>
        </p:txBody>
      </p: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Non-inertial frame of reference</a:t>
            </a:r>
          </a:p>
          <a:p>
            <a:pPr algn="l"/>
            <a:r>
              <a:rPr kumimoji="1" lang="zh-CN" altLang="en-US" sz="1100" b="1" dirty="0">
                <a:solidFill>
                  <a:schemeClr val="tx1"/>
                </a:solidFill>
              </a:rPr>
              <a:t>非惯性坐标系</a:t>
            </a:r>
            <a:endParaRPr kumimoji="1" lang="en-US" altLang="zh-CN" sz="1100" b="1" dirty="0">
              <a:solidFill>
                <a:schemeClr val="tx1"/>
              </a:solidFill>
            </a:endParaRPr>
          </a:p>
          <a:p>
            <a:pPr algn="l"/>
            <a:r>
              <a:rPr kumimoji="1" lang="en-US" altLang="zh-CN" sz="1100" dirty="0">
                <a:solidFill>
                  <a:schemeClr val="tx1"/>
                </a:solidFill>
              </a:rPr>
              <a:t>A</a:t>
            </a:r>
            <a:r>
              <a:rPr kumimoji="1" lang="zh-CN" altLang="en-US" sz="1100" dirty="0">
                <a:solidFill>
                  <a:schemeClr val="tx1"/>
                </a:solidFill>
              </a:rPr>
              <a:t> </a:t>
            </a:r>
            <a:r>
              <a:rPr kumimoji="1" lang="en-US" altLang="zh-CN" sz="1100" dirty="0">
                <a:solidFill>
                  <a:schemeClr val="tx1"/>
                </a:solidFill>
              </a:rPr>
              <a:t>frame of reference that is accelerating. For example, an elevator can be a non-inertial reference frame. When you jump out of an airplane before opening your parachute, you are also a non-inertial reference frame.</a:t>
            </a:r>
          </a:p>
          <a:p>
            <a:pPr algn="l"/>
            <a:endParaRPr kumimoji="1" lang="en-US" altLang="zh-CN" sz="1100" dirty="0">
              <a:solidFill>
                <a:schemeClr val="tx1"/>
              </a:solidFill>
            </a:endParaRPr>
          </a:p>
          <a:p>
            <a:r>
              <a:rPr kumimoji="1" lang="en-US" altLang="zh-CN" sz="1100" b="1" dirty="0">
                <a:solidFill>
                  <a:schemeClr val="tx1"/>
                </a:solidFill>
              </a:rPr>
              <a:t>Equivalence Principle</a:t>
            </a:r>
          </a:p>
          <a:p>
            <a:r>
              <a:rPr kumimoji="1" lang="zh-CN" altLang="en-US" sz="1100" b="1" dirty="0">
                <a:solidFill>
                  <a:schemeClr val="tx1"/>
                </a:solidFill>
              </a:rPr>
              <a:t>等效原理</a:t>
            </a:r>
            <a:endParaRPr kumimoji="1" lang="en-US" altLang="zh-CN" sz="1100" b="1" dirty="0">
              <a:solidFill>
                <a:schemeClr val="tx1"/>
              </a:solidFill>
            </a:endParaRPr>
          </a:p>
          <a:p>
            <a:r>
              <a:rPr kumimoji="1" lang="en-US" altLang="zh-CN" sz="1100" dirty="0">
                <a:solidFill>
                  <a:schemeClr val="tx1"/>
                </a:solidFill>
              </a:rPr>
              <a:t>Gravitational pull and acceleration are non-distinguishable</a:t>
            </a:r>
          </a:p>
          <a:p>
            <a:endParaRPr kumimoji="1" lang="zh-CN" altLang="en-US" sz="1100" dirty="0">
              <a:solidFill>
                <a:schemeClr val="tx1"/>
              </a:solidFill>
            </a:endParaRP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2</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655165" y="2573380"/>
            <a:ext cx="5029274" cy="1163360"/>
            <a:chOff x="198939" y="7156565"/>
            <a:chExt cx="6306362" cy="1163360"/>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Measuring your weight in an elevator</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0" cy="830997"/>
            </a:xfrm>
            <a:prstGeom prst="rect">
              <a:avLst/>
            </a:prstGeom>
            <a:noFill/>
          </p:spPr>
          <p:txBody>
            <a:bodyPr wrap="square" rtlCol="0">
              <a:spAutoFit/>
            </a:bodyPr>
            <a:lstStyle/>
            <a:p>
              <a:r>
                <a:rPr kumimoji="1" lang="en-US" altLang="zh-CN" sz="1200" dirty="0"/>
                <a:t>When you are traveling in an elevator accelerating down, how much would you weigh if you stood on top an electronic weigh?</a:t>
              </a:r>
            </a:p>
            <a:p>
              <a:endParaRPr kumimoji="1" lang="en-US" altLang="zh-CN" sz="1200" dirty="0"/>
            </a:p>
            <a:p>
              <a:r>
                <a:rPr kumimoji="1" lang="en-US" altLang="zh-CN" sz="1200" dirty="0"/>
                <a:t>What if the elevator were accelerating upward?</a:t>
              </a:r>
            </a:p>
          </p:txBody>
        </p:sp>
      </p:grpSp>
      <p:grpSp>
        <p:nvGrpSpPr>
          <p:cNvPr id="3" name="组合 2">
            <a:extLst>
              <a:ext uri="{FF2B5EF4-FFF2-40B4-BE49-F238E27FC236}">
                <a16:creationId xmlns:a16="http://schemas.microsoft.com/office/drawing/2014/main" id="{8E718136-EFDD-BE40-9ED8-41E21166CBD9}"/>
              </a:ext>
            </a:extLst>
          </p:cNvPr>
          <p:cNvGrpSpPr/>
          <p:nvPr/>
        </p:nvGrpSpPr>
        <p:grpSpPr>
          <a:xfrm>
            <a:off x="1688413" y="3865317"/>
            <a:ext cx="5035932" cy="1815882"/>
            <a:chOff x="1788574" y="4468252"/>
            <a:chExt cx="5035932" cy="1815882"/>
          </a:xfrm>
        </p:grpSpPr>
        <p:sp>
          <p:nvSpPr>
            <p:cNvPr id="22" name="文本框 21">
              <a:extLst>
                <a:ext uri="{FF2B5EF4-FFF2-40B4-BE49-F238E27FC236}">
                  <a16:creationId xmlns:a16="http://schemas.microsoft.com/office/drawing/2014/main" id="{31CAFBB3-F52C-1E44-9064-E5532A928DEB}"/>
                </a:ext>
              </a:extLst>
            </p:cNvPr>
            <p:cNvSpPr txBox="1"/>
            <p:nvPr/>
          </p:nvSpPr>
          <p:spPr>
            <a:xfrm>
              <a:off x="1788574" y="4468252"/>
              <a:ext cx="4481173" cy="1815882"/>
            </a:xfrm>
            <a:custGeom>
              <a:avLst/>
              <a:gdLst>
                <a:gd name="connsiteX0" fmla="*/ 0 w 4481173"/>
                <a:gd name="connsiteY0" fmla="*/ 0 h 1815882"/>
                <a:gd name="connsiteX1" fmla="*/ 515335 w 4481173"/>
                <a:gd name="connsiteY1" fmla="*/ 0 h 1815882"/>
                <a:gd name="connsiteX2" fmla="*/ 941046 w 4481173"/>
                <a:gd name="connsiteY2" fmla="*/ 0 h 1815882"/>
                <a:gd name="connsiteX3" fmla="*/ 1590816 w 4481173"/>
                <a:gd name="connsiteY3" fmla="*/ 0 h 1815882"/>
                <a:gd name="connsiteX4" fmla="*/ 2106151 w 4481173"/>
                <a:gd name="connsiteY4" fmla="*/ 0 h 1815882"/>
                <a:gd name="connsiteX5" fmla="*/ 2621486 w 4481173"/>
                <a:gd name="connsiteY5" fmla="*/ 0 h 1815882"/>
                <a:gd name="connsiteX6" fmla="*/ 3271256 w 4481173"/>
                <a:gd name="connsiteY6" fmla="*/ 0 h 1815882"/>
                <a:gd name="connsiteX7" fmla="*/ 3741779 w 4481173"/>
                <a:gd name="connsiteY7" fmla="*/ 0 h 1815882"/>
                <a:gd name="connsiteX8" fmla="*/ 4481173 w 4481173"/>
                <a:gd name="connsiteY8" fmla="*/ 0 h 1815882"/>
                <a:gd name="connsiteX9" fmla="*/ 4481173 w 4481173"/>
                <a:gd name="connsiteY9" fmla="*/ 490288 h 1815882"/>
                <a:gd name="connsiteX10" fmla="*/ 4481173 w 4481173"/>
                <a:gd name="connsiteY10" fmla="*/ 907941 h 1815882"/>
                <a:gd name="connsiteX11" fmla="*/ 4481173 w 4481173"/>
                <a:gd name="connsiteY11" fmla="*/ 1361912 h 1815882"/>
                <a:gd name="connsiteX12" fmla="*/ 4481173 w 4481173"/>
                <a:gd name="connsiteY12" fmla="*/ 1815882 h 1815882"/>
                <a:gd name="connsiteX13" fmla="*/ 4055462 w 4481173"/>
                <a:gd name="connsiteY13" fmla="*/ 1815882 h 1815882"/>
                <a:gd name="connsiteX14" fmla="*/ 3405691 w 4481173"/>
                <a:gd name="connsiteY14" fmla="*/ 1815882 h 1815882"/>
                <a:gd name="connsiteX15" fmla="*/ 2935168 w 4481173"/>
                <a:gd name="connsiteY15" fmla="*/ 1815882 h 1815882"/>
                <a:gd name="connsiteX16" fmla="*/ 2375022 w 4481173"/>
                <a:gd name="connsiteY16" fmla="*/ 1815882 h 1815882"/>
                <a:gd name="connsiteX17" fmla="*/ 1725252 w 4481173"/>
                <a:gd name="connsiteY17" fmla="*/ 1815882 h 1815882"/>
                <a:gd name="connsiteX18" fmla="*/ 1165105 w 4481173"/>
                <a:gd name="connsiteY18" fmla="*/ 1815882 h 1815882"/>
                <a:gd name="connsiteX19" fmla="*/ 739394 w 4481173"/>
                <a:gd name="connsiteY19" fmla="*/ 1815882 h 1815882"/>
                <a:gd name="connsiteX20" fmla="*/ 0 w 4481173"/>
                <a:gd name="connsiteY20" fmla="*/ 1815882 h 1815882"/>
                <a:gd name="connsiteX21" fmla="*/ 0 w 4481173"/>
                <a:gd name="connsiteY21" fmla="*/ 1325594 h 1815882"/>
                <a:gd name="connsiteX22" fmla="*/ 0 w 4481173"/>
                <a:gd name="connsiteY22" fmla="*/ 835306 h 1815882"/>
                <a:gd name="connsiteX23" fmla="*/ 0 w 4481173"/>
                <a:gd name="connsiteY23"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81173" h="1815882"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93793" y="240984"/>
                    <a:pt x="4459302" y="350961"/>
                    <a:pt x="4481173" y="490288"/>
                  </a:cubicBezTo>
                  <a:cubicBezTo>
                    <a:pt x="4503044" y="629615"/>
                    <a:pt x="4478847" y="763610"/>
                    <a:pt x="4481173" y="907941"/>
                  </a:cubicBezTo>
                  <a:cubicBezTo>
                    <a:pt x="4483499" y="1052272"/>
                    <a:pt x="4450658" y="1202662"/>
                    <a:pt x="4481173" y="1361912"/>
                  </a:cubicBezTo>
                  <a:cubicBezTo>
                    <a:pt x="4511688" y="1521162"/>
                    <a:pt x="4451010" y="1672339"/>
                    <a:pt x="4481173" y="1815882"/>
                  </a:cubicBezTo>
                  <a:cubicBezTo>
                    <a:pt x="4378175" y="1833434"/>
                    <a:pt x="4182177" y="1804085"/>
                    <a:pt x="4055462" y="1815882"/>
                  </a:cubicBezTo>
                  <a:cubicBezTo>
                    <a:pt x="3928747" y="1827679"/>
                    <a:pt x="3634009" y="1757447"/>
                    <a:pt x="3405691" y="1815882"/>
                  </a:cubicBezTo>
                  <a:cubicBezTo>
                    <a:pt x="3177373" y="1874317"/>
                    <a:pt x="3056719" y="1805115"/>
                    <a:pt x="2935168" y="1815882"/>
                  </a:cubicBezTo>
                  <a:cubicBezTo>
                    <a:pt x="2813617" y="1826649"/>
                    <a:pt x="2538641" y="1814710"/>
                    <a:pt x="2375022" y="1815882"/>
                  </a:cubicBezTo>
                  <a:cubicBezTo>
                    <a:pt x="2211403" y="1817054"/>
                    <a:pt x="1867369" y="1743210"/>
                    <a:pt x="1725252" y="1815882"/>
                  </a:cubicBezTo>
                  <a:cubicBezTo>
                    <a:pt x="1583135" y="1888554"/>
                    <a:pt x="1293438" y="1782003"/>
                    <a:pt x="1165105" y="1815882"/>
                  </a:cubicBezTo>
                  <a:cubicBezTo>
                    <a:pt x="1036772" y="1849761"/>
                    <a:pt x="892864" y="1789087"/>
                    <a:pt x="739394" y="1815882"/>
                  </a:cubicBezTo>
                  <a:cubicBezTo>
                    <a:pt x="585924" y="1842677"/>
                    <a:pt x="188013" y="1765116"/>
                    <a:pt x="0" y="1815882"/>
                  </a:cubicBezTo>
                  <a:cubicBezTo>
                    <a:pt x="-20620" y="1639653"/>
                    <a:pt x="5294" y="1540770"/>
                    <a:pt x="0" y="1325594"/>
                  </a:cubicBezTo>
                  <a:cubicBezTo>
                    <a:pt x="-5294" y="1110418"/>
                    <a:pt x="24286" y="937319"/>
                    <a:pt x="0" y="835306"/>
                  </a:cubicBezTo>
                  <a:cubicBezTo>
                    <a:pt x="-24286" y="733293"/>
                    <a:pt x="47521" y="279368"/>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Where am I?</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Imagine you hibernate for a few centuries to “see the future world” (don’t try this at home!!) and when you wake up, you realize that you are in a room without any windows.</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You can walk normally around the room, and it feels like you are on Earth. But unless you manage to get out or find a window, can you tell for sure if you are on Earth, or traveling upwards with acceleration equal to Earth’s gravitational pull?</a:t>
              </a:r>
            </a:p>
          </p:txBody>
        </p:sp>
        <p:pic>
          <p:nvPicPr>
            <p:cNvPr id="23" name="图片 22">
              <a:extLst>
                <a:ext uri="{FF2B5EF4-FFF2-40B4-BE49-F238E27FC236}">
                  <a16:creationId xmlns:a16="http://schemas.microsoft.com/office/drawing/2014/main" id="{A514DF04-E580-5540-BF73-0695C21830A1}"/>
                </a:ext>
              </a:extLst>
            </p:cNvPr>
            <p:cNvPicPr>
              <a:picLocks noChangeAspect="1"/>
            </p:cNvPicPr>
            <p:nvPr/>
          </p:nvPicPr>
          <p:blipFill>
            <a:blip r:embed="rId4"/>
            <a:stretch>
              <a:fillRect/>
            </a:stretch>
          </p:blipFill>
          <p:spPr>
            <a:xfrm>
              <a:off x="6296338" y="4616163"/>
              <a:ext cx="528168" cy="528168"/>
            </a:xfrm>
            <a:prstGeom prst="rect">
              <a:avLst/>
            </a:prstGeom>
          </p:spPr>
        </p:pic>
      </p:grpSp>
      <p:sp>
        <p:nvSpPr>
          <p:cNvPr id="26" name="圆角矩形 25">
            <a:extLst>
              <a:ext uri="{FF2B5EF4-FFF2-40B4-BE49-F238E27FC236}">
                <a16:creationId xmlns:a16="http://schemas.microsoft.com/office/drawing/2014/main" id="{0181CF09-8B1C-BD4F-B091-BDDE0D970B10}"/>
              </a:ext>
            </a:extLst>
          </p:cNvPr>
          <p:cNvSpPr/>
          <p:nvPr/>
        </p:nvSpPr>
        <p:spPr>
          <a:xfrm>
            <a:off x="1621913" y="5818248"/>
            <a:ext cx="4996026" cy="1416613"/>
          </a:xfrm>
          <a:prstGeom prst="roundRect">
            <a:avLst/>
          </a:prstGeom>
          <a:no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400" dirty="0">
                <a:solidFill>
                  <a:schemeClr val="tx1"/>
                </a:solidFill>
                <a:latin typeface="Comic Sans MS" panose="030F0902030302020204" pitchFamily="66" charset="0"/>
              </a:rPr>
              <a:t>Important term: </a:t>
            </a:r>
            <a:r>
              <a:rPr kumimoji="1" lang="en-US" altLang="zh-CN" sz="1400" b="1" dirty="0">
                <a:solidFill>
                  <a:schemeClr val="tx1"/>
                </a:solidFill>
                <a:latin typeface="Comic Sans MS" panose="030F0902030302020204" pitchFamily="66" charset="0"/>
              </a:rPr>
              <a:t>Equivalence Principle</a:t>
            </a:r>
            <a:r>
              <a:rPr kumimoji="1" lang="zh-CN" altLang="en-US" sz="1400" b="1" dirty="0">
                <a:solidFill>
                  <a:schemeClr val="tx1"/>
                </a:solidFill>
                <a:latin typeface="Comic Sans MS" panose="030F0902030302020204" pitchFamily="66" charset="0"/>
              </a:rPr>
              <a:t>（等效原理）</a:t>
            </a:r>
            <a:endParaRPr kumimoji="1" lang="en-US" altLang="zh-CN" sz="1400" b="1" dirty="0">
              <a:solidFill>
                <a:schemeClr val="tx1"/>
              </a:solidFill>
              <a:latin typeface="Comic Sans MS" panose="030F0902030302020204" pitchFamily="66" charset="0"/>
            </a:endParaRPr>
          </a:p>
          <a:p>
            <a:pPr algn="l"/>
            <a:endParaRPr kumimoji="1" lang="en-US" altLang="zh-CN" sz="1400" b="1" dirty="0">
              <a:solidFill>
                <a:schemeClr val="tx1"/>
              </a:solidFill>
              <a:latin typeface="Comic Sans MS" panose="030F0902030302020204" pitchFamily="66" charset="0"/>
            </a:endParaRPr>
          </a:p>
          <a:p>
            <a:pPr algn="l"/>
            <a:r>
              <a:rPr kumimoji="1" lang="en-US" altLang="zh-CN" sz="1400" dirty="0">
                <a:solidFill>
                  <a:schemeClr val="tx1"/>
                </a:solidFill>
                <a:latin typeface="Comic Sans MS" panose="030F0902030302020204" pitchFamily="66" charset="0"/>
              </a:rPr>
              <a:t>Accelerating is equivalent to being pulled by gravity of some body. In other words, to you they seem exactly the same</a:t>
            </a:r>
            <a:endParaRPr kumimoji="1" lang="en-US" altLang="zh-CN" sz="1200" dirty="0">
              <a:solidFill>
                <a:schemeClr val="tx1"/>
              </a:solidFill>
              <a:latin typeface="Comic Sans MS" panose="030F0902030302020204" pitchFamily="66" charset="0"/>
            </a:endParaRPr>
          </a:p>
          <a:p>
            <a:pPr algn="l"/>
            <a:endParaRPr kumimoji="1" lang="zh-CN" altLang="en-US" sz="1200" dirty="0">
              <a:solidFill>
                <a:schemeClr val="tx1"/>
              </a:solidFill>
              <a:latin typeface="Comic Sans MS" panose="030F0902030302020204" pitchFamily="66" charset="0"/>
            </a:endParaRPr>
          </a:p>
        </p:txBody>
      </p:sp>
      <p:grpSp>
        <p:nvGrpSpPr>
          <p:cNvPr id="24" name="组合 23">
            <a:extLst>
              <a:ext uri="{FF2B5EF4-FFF2-40B4-BE49-F238E27FC236}">
                <a16:creationId xmlns:a16="http://schemas.microsoft.com/office/drawing/2014/main" id="{3E1EDB7E-97EB-B446-8865-946290C14AE0}"/>
              </a:ext>
            </a:extLst>
          </p:cNvPr>
          <p:cNvGrpSpPr/>
          <p:nvPr/>
        </p:nvGrpSpPr>
        <p:grpSpPr>
          <a:xfrm>
            <a:off x="1675098" y="7393436"/>
            <a:ext cx="5009341" cy="1985159"/>
            <a:chOff x="1815165" y="4329153"/>
            <a:chExt cx="5009341" cy="1985159"/>
          </a:xfrm>
        </p:grpSpPr>
        <p:sp>
          <p:nvSpPr>
            <p:cNvPr id="27" name="文本框 26">
              <a:extLst>
                <a:ext uri="{FF2B5EF4-FFF2-40B4-BE49-F238E27FC236}">
                  <a16:creationId xmlns:a16="http://schemas.microsoft.com/office/drawing/2014/main" id="{2B2BE606-C365-DC49-8EC1-E359E1A2CC46}"/>
                </a:ext>
              </a:extLst>
            </p:cNvPr>
            <p:cNvSpPr txBox="1"/>
            <p:nvPr/>
          </p:nvSpPr>
          <p:spPr>
            <a:xfrm>
              <a:off x="1815165" y="4329153"/>
              <a:ext cx="4481173" cy="1985159"/>
            </a:xfrm>
            <a:custGeom>
              <a:avLst/>
              <a:gdLst>
                <a:gd name="connsiteX0" fmla="*/ 0 w 4481173"/>
                <a:gd name="connsiteY0" fmla="*/ 0 h 1985159"/>
                <a:gd name="connsiteX1" fmla="*/ 515335 w 4481173"/>
                <a:gd name="connsiteY1" fmla="*/ 0 h 1985159"/>
                <a:gd name="connsiteX2" fmla="*/ 941046 w 4481173"/>
                <a:gd name="connsiteY2" fmla="*/ 0 h 1985159"/>
                <a:gd name="connsiteX3" fmla="*/ 1590816 w 4481173"/>
                <a:gd name="connsiteY3" fmla="*/ 0 h 1985159"/>
                <a:gd name="connsiteX4" fmla="*/ 2106151 w 4481173"/>
                <a:gd name="connsiteY4" fmla="*/ 0 h 1985159"/>
                <a:gd name="connsiteX5" fmla="*/ 2621486 w 4481173"/>
                <a:gd name="connsiteY5" fmla="*/ 0 h 1985159"/>
                <a:gd name="connsiteX6" fmla="*/ 3271256 w 4481173"/>
                <a:gd name="connsiteY6" fmla="*/ 0 h 1985159"/>
                <a:gd name="connsiteX7" fmla="*/ 3741779 w 4481173"/>
                <a:gd name="connsiteY7" fmla="*/ 0 h 1985159"/>
                <a:gd name="connsiteX8" fmla="*/ 4481173 w 4481173"/>
                <a:gd name="connsiteY8" fmla="*/ 0 h 1985159"/>
                <a:gd name="connsiteX9" fmla="*/ 4481173 w 4481173"/>
                <a:gd name="connsiteY9" fmla="*/ 535993 h 1985159"/>
                <a:gd name="connsiteX10" fmla="*/ 4481173 w 4481173"/>
                <a:gd name="connsiteY10" fmla="*/ 992580 h 1985159"/>
                <a:gd name="connsiteX11" fmla="*/ 4481173 w 4481173"/>
                <a:gd name="connsiteY11" fmla="*/ 1488869 h 1985159"/>
                <a:gd name="connsiteX12" fmla="*/ 4481173 w 4481173"/>
                <a:gd name="connsiteY12" fmla="*/ 1985159 h 1985159"/>
                <a:gd name="connsiteX13" fmla="*/ 4055462 w 4481173"/>
                <a:gd name="connsiteY13" fmla="*/ 1985159 h 1985159"/>
                <a:gd name="connsiteX14" fmla="*/ 3405691 w 4481173"/>
                <a:gd name="connsiteY14" fmla="*/ 1985159 h 1985159"/>
                <a:gd name="connsiteX15" fmla="*/ 2935168 w 4481173"/>
                <a:gd name="connsiteY15" fmla="*/ 1985159 h 1985159"/>
                <a:gd name="connsiteX16" fmla="*/ 2375022 w 4481173"/>
                <a:gd name="connsiteY16" fmla="*/ 1985159 h 1985159"/>
                <a:gd name="connsiteX17" fmla="*/ 1725252 w 4481173"/>
                <a:gd name="connsiteY17" fmla="*/ 1985159 h 1985159"/>
                <a:gd name="connsiteX18" fmla="*/ 1165105 w 4481173"/>
                <a:gd name="connsiteY18" fmla="*/ 1985159 h 1985159"/>
                <a:gd name="connsiteX19" fmla="*/ 739394 w 4481173"/>
                <a:gd name="connsiteY19" fmla="*/ 1985159 h 1985159"/>
                <a:gd name="connsiteX20" fmla="*/ 0 w 4481173"/>
                <a:gd name="connsiteY20" fmla="*/ 1985159 h 1985159"/>
                <a:gd name="connsiteX21" fmla="*/ 0 w 4481173"/>
                <a:gd name="connsiteY21" fmla="*/ 1449166 h 1985159"/>
                <a:gd name="connsiteX22" fmla="*/ 0 w 4481173"/>
                <a:gd name="connsiteY22" fmla="*/ 913173 h 1985159"/>
                <a:gd name="connsiteX23" fmla="*/ 0 w 4481173"/>
                <a:gd name="connsiteY23" fmla="*/ 0 h 198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81173" h="1985159"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12527" y="156943"/>
                    <a:pt x="4459177" y="350394"/>
                    <a:pt x="4481173" y="535993"/>
                  </a:cubicBezTo>
                  <a:cubicBezTo>
                    <a:pt x="4503169" y="721592"/>
                    <a:pt x="4470035" y="815118"/>
                    <a:pt x="4481173" y="992580"/>
                  </a:cubicBezTo>
                  <a:cubicBezTo>
                    <a:pt x="4492311" y="1170042"/>
                    <a:pt x="4465173" y="1364413"/>
                    <a:pt x="4481173" y="1488869"/>
                  </a:cubicBezTo>
                  <a:cubicBezTo>
                    <a:pt x="4497173" y="1613325"/>
                    <a:pt x="4437484" y="1866304"/>
                    <a:pt x="4481173" y="1985159"/>
                  </a:cubicBezTo>
                  <a:cubicBezTo>
                    <a:pt x="4378175" y="2002711"/>
                    <a:pt x="4182177" y="1973362"/>
                    <a:pt x="4055462" y="1985159"/>
                  </a:cubicBezTo>
                  <a:cubicBezTo>
                    <a:pt x="3928747" y="1996956"/>
                    <a:pt x="3634009" y="1926724"/>
                    <a:pt x="3405691" y="1985159"/>
                  </a:cubicBezTo>
                  <a:cubicBezTo>
                    <a:pt x="3177373" y="2043594"/>
                    <a:pt x="3056719" y="1974392"/>
                    <a:pt x="2935168" y="1985159"/>
                  </a:cubicBezTo>
                  <a:cubicBezTo>
                    <a:pt x="2813617" y="1995926"/>
                    <a:pt x="2538641" y="1983987"/>
                    <a:pt x="2375022" y="1985159"/>
                  </a:cubicBezTo>
                  <a:cubicBezTo>
                    <a:pt x="2211403" y="1986331"/>
                    <a:pt x="1867369" y="1912487"/>
                    <a:pt x="1725252" y="1985159"/>
                  </a:cubicBezTo>
                  <a:cubicBezTo>
                    <a:pt x="1583135" y="2057831"/>
                    <a:pt x="1293438" y="1951280"/>
                    <a:pt x="1165105" y="1985159"/>
                  </a:cubicBezTo>
                  <a:cubicBezTo>
                    <a:pt x="1036772" y="2019038"/>
                    <a:pt x="892864" y="1958364"/>
                    <a:pt x="739394" y="1985159"/>
                  </a:cubicBezTo>
                  <a:cubicBezTo>
                    <a:pt x="585924" y="2011954"/>
                    <a:pt x="188013" y="1934393"/>
                    <a:pt x="0" y="1985159"/>
                  </a:cubicBezTo>
                  <a:cubicBezTo>
                    <a:pt x="-64034" y="1819048"/>
                    <a:pt x="42108" y="1696239"/>
                    <a:pt x="0" y="1449166"/>
                  </a:cubicBezTo>
                  <a:cubicBezTo>
                    <a:pt x="-42108" y="1202093"/>
                    <a:pt x="18866" y="1104044"/>
                    <a:pt x="0" y="913173"/>
                  </a:cubicBezTo>
                  <a:cubicBezTo>
                    <a:pt x="-18866" y="722302"/>
                    <a:pt x="107419" y="374949"/>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What is the path that the light ray will take, then?</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According to Newton’s theory, light always travels in straight lines. </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Is this compatible with equivalence principle?</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What would be the curve that light travels along in a non-inertial (accelerating) system, for example on Earth’s surface or onboard a spaceship accelerating “upwards”?</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Can we reconcile this with Newton’s intuition?</a:t>
              </a:r>
            </a:p>
          </p:txBody>
        </p:sp>
        <p:pic>
          <p:nvPicPr>
            <p:cNvPr id="28" name="图片 27">
              <a:extLst>
                <a:ext uri="{FF2B5EF4-FFF2-40B4-BE49-F238E27FC236}">
                  <a16:creationId xmlns:a16="http://schemas.microsoft.com/office/drawing/2014/main" id="{20E9F335-4907-B547-B410-BAF8744684AE}"/>
                </a:ext>
              </a:extLst>
            </p:cNvPr>
            <p:cNvPicPr>
              <a:picLocks noChangeAspect="1"/>
            </p:cNvPicPr>
            <p:nvPr/>
          </p:nvPicPr>
          <p:blipFill>
            <a:blip r:embed="rId4"/>
            <a:stretch>
              <a:fillRect/>
            </a:stretch>
          </p:blipFill>
          <p:spPr>
            <a:xfrm>
              <a:off x="6296338" y="4616163"/>
              <a:ext cx="528168" cy="528168"/>
            </a:xfrm>
            <a:prstGeom prst="rect">
              <a:avLst/>
            </a:prstGeom>
          </p:spPr>
        </p:pic>
      </p:grpSp>
    </p:spTree>
    <p:extLst>
      <p:ext uri="{BB962C8B-B14F-4D97-AF65-F5344CB8AC3E}">
        <p14:creationId xmlns:p14="http://schemas.microsoft.com/office/powerpoint/2010/main" val="773523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Spacetime</a:t>
            </a:r>
          </a:p>
          <a:p>
            <a:pPr algn="l"/>
            <a:r>
              <a:rPr kumimoji="1" lang="zh-CN" altLang="en-US" sz="1100" b="1" dirty="0">
                <a:solidFill>
                  <a:schemeClr val="tx1"/>
                </a:solidFill>
              </a:rPr>
              <a:t>时空</a:t>
            </a:r>
            <a:endParaRPr kumimoji="1" lang="en-US" altLang="zh-CN" sz="1100" b="1" dirty="0">
              <a:solidFill>
                <a:schemeClr val="tx1"/>
              </a:solidFill>
            </a:endParaRPr>
          </a:p>
          <a:p>
            <a:pPr algn="l"/>
            <a:r>
              <a:rPr kumimoji="1" lang="en-US" altLang="zh-CN" sz="1100" dirty="0">
                <a:solidFill>
                  <a:schemeClr val="tx1"/>
                </a:solidFill>
              </a:rPr>
              <a:t>Our known 3 spatial dimensions + time</a:t>
            </a:r>
          </a:p>
          <a:p>
            <a:pPr algn="l"/>
            <a:endParaRPr kumimoji="1" lang="en-US" altLang="zh-CN" sz="1100" dirty="0">
              <a:solidFill>
                <a:schemeClr val="tx1"/>
              </a:solidFill>
            </a:endParaRPr>
          </a:p>
          <a:p>
            <a:r>
              <a:rPr kumimoji="1" lang="en-US" altLang="zh-CN" sz="1100" b="1" dirty="0">
                <a:solidFill>
                  <a:schemeClr val="tx1"/>
                </a:solidFill>
              </a:rPr>
              <a:t>Spacetime curvature </a:t>
            </a:r>
          </a:p>
          <a:p>
            <a:r>
              <a:rPr kumimoji="1" lang="zh-CN" altLang="en-US" sz="1100" b="1" dirty="0">
                <a:solidFill>
                  <a:schemeClr val="tx1"/>
                </a:solidFill>
              </a:rPr>
              <a:t>时空扭曲</a:t>
            </a:r>
            <a:endParaRPr kumimoji="1" lang="en-US" altLang="zh-CN" sz="1100" b="1" dirty="0">
              <a:solidFill>
                <a:schemeClr val="tx1"/>
              </a:solidFill>
            </a:endParaRPr>
          </a:p>
          <a:p>
            <a:r>
              <a:rPr kumimoji="1" lang="en-US" altLang="zh-CN" sz="1100" dirty="0">
                <a:solidFill>
                  <a:schemeClr val="tx1"/>
                </a:solidFill>
              </a:rPr>
              <a:t>In presence of a mass, spacetime “bends” or “curves” creating a certain “shape” (but remember spacetime is actually 3+1 dimensions!)</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3</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531148" y="666995"/>
            <a:ext cx="5029274" cy="609362"/>
            <a:chOff x="198939" y="7156565"/>
            <a:chExt cx="6306362" cy="609362"/>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Bending the spacetime</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76999"/>
            </a:xfrm>
            <a:prstGeom prst="rect">
              <a:avLst/>
            </a:prstGeom>
            <a:noFill/>
          </p:spPr>
          <p:txBody>
            <a:bodyPr wrap="square" rtlCol="0">
              <a:spAutoFit/>
            </a:bodyPr>
            <a:lstStyle/>
            <a:p>
              <a:r>
                <a:rPr kumimoji="1" lang="en-US" altLang="zh-CN" sz="1200" dirty="0"/>
                <a:t>According to </a:t>
              </a:r>
              <a:r>
                <a:rPr kumimoji="1" lang="en-US" altLang="zh-CN" sz="1200" b="1" dirty="0"/>
                <a:t>general relativity</a:t>
              </a:r>
              <a:r>
                <a:rPr kumimoji="1" lang="en-US" altLang="zh-CN" sz="1200" dirty="0"/>
                <a:t>, space is “curved” in presence of a mass. </a:t>
              </a:r>
              <a:endParaRPr kumimoji="1" lang="zh-CN" altLang="en-US" sz="1200" dirty="0"/>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pic>
        <p:nvPicPr>
          <p:cNvPr id="1026" name="Picture 2" descr="“general relativity picture”的图片搜索结果">
            <a:extLst>
              <a:ext uri="{FF2B5EF4-FFF2-40B4-BE49-F238E27FC236}">
                <a16:creationId xmlns:a16="http://schemas.microsoft.com/office/drawing/2014/main" id="{ADFEF8D6-4198-6241-994B-E8417D46D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6120" y="1540789"/>
            <a:ext cx="3810000" cy="2133600"/>
          </a:xfrm>
          <a:prstGeom prst="rect">
            <a:avLst/>
          </a:prstGeom>
          <a:noFill/>
          <a:extLst>
            <a:ext uri="{909E8E84-426E-40DD-AFC4-6F175D3DCCD1}">
              <a14:hiddenFill xmlns:a14="http://schemas.microsoft.com/office/drawing/2010/main">
                <a:solidFill>
                  <a:srgbClr val="FFFFFF"/>
                </a:solidFill>
              </a14:hiddenFill>
            </a:ext>
          </a:extLst>
        </p:spPr>
      </p:pic>
      <p:sp>
        <p:nvSpPr>
          <p:cNvPr id="22" name="圆角矩形 21">
            <a:extLst>
              <a:ext uri="{FF2B5EF4-FFF2-40B4-BE49-F238E27FC236}">
                <a16:creationId xmlns:a16="http://schemas.microsoft.com/office/drawing/2014/main" id="{76FDD39E-29D1-3C4B-A483-5F9AC2930CE5}"/>
              </a:ext>
            </a:extLst>
          </p:cNvPr>
          <p:cNvSpPr/>
          <p:nvPr/>
        </p:nvSpPr>
        <p:spPr>
          <a:xfrm>
            <a:off x="1564393" y="3871659"/>
            <a:ext cx="4996029" cy="1513141"/>
          </a:xfrm>
          <a:prstGeom prst="roundRect">
            <a:avLst/>
          </a:prstGeom>
          <a:solidFill>
            <a:srgbClr val="E7DEF8"/>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200" dirty="0">
                <a:solidFill>
                  <a:schemeClr val="tx1"/>
                </a:solidFill>
                <a:latin typeface="Comic Sans MS" panose="030F0902030302020204" pitchFamily="66" charset="0"/>
              </a:rPr>
              <a:t>General Relativity in a nutshell</a:t>
            </a:r>
          </a:p>
          <a:p>
            <a:pPr algn="l"/>
            <a:r>
              <a:rPr kumimoji="1" lang="en-US" altLang="zh-CN" sz="1200" dirty="0">
                <a:solidFill>
                  <a:schemeClr val="tx1"/>
                </a:solidFill>
                <a:latin typeface="Comic Sans MS" panose="030F0902030302020204" pitchFamily="66" charset="0"/>
              </a:rPr>
              <a:t>(by John Wheeler)</a:t>
            </a:r>
          </a:p>
          <a:p>
            <a:pPr algn="l"/>
            <a:endParaRPr kumimoji="1" lang="en-US" altLang="zh-CN" sz="1200" dirty="0">
              <a:solidFill>
                <a:schemeClr val="tx1"/>
              </a:solidFill>
              <a:latin typeface="Comic Sans MS" panose="030F0902030302020204" pitchFamily="66" charset="0"/>
            </a:endParaRPr>
          </a:p>
          <a:p>
            <a:r>
              <a:rPr kumimoji="1" lang="en-US" altLang="zh-CN" sz="2000" b="1" dirty="0">
                <a:solidFill>
                  <a:schemeClr val="tx1"/>
                </a:solidFill>
              </a:rPr>
              <a:t>“Space-time tells matter how to move</a:t>
            </a:r>
          </a:p>
          <a:p>
            <a:r>
              <a:rPr kumimoji="1" lang="en-US" altLang="zh-CN" sz="2000" b="1" dirty="0">
                <a:solidFill>
                  <a:schemeClr val="tx1"/>
                </a:solidFill>
              </a:rPr>
              <a:t>Matter tells space-time how to curve”</a:t>
            </a:r>
          </a:p>
        </p:txBody>
      </p:sp>
      <p:grpSp>
        <p:nvGrpSpPr>
          <p:cNvPr id="23" name="组合 22">
            <a:extLst>
              <a:ext uri="{FF2B5EF4-FFF2-40B4-BE49-F238E27FC236}">
                <a16:creationId xmlns:a16="http://schemas.microsoft.com/office/drawing/2014/main" id="{819F727E-C98C-7B4F-9777-7B2CCA5E290C}"/>
              </a:ext>
            </a:extLst>
          </p:cNvPr>
          <p:cNvGrpSpPr/>
          <p:nvPr/>
        </p:nvGrpSpPr>
        <p:grpSpPr>
          <a:xfrm>
            <a:off x="1641850" y="5598473"/>
            <a:ext cx="5060141" cy="800219"/>
            <a:chOff x="1815165" y="4329153"/>
            <a:chExt cx="5060141" cy="800219"/>
          </a:xfrm>
        </p:grpSpPr>
        <p:sp>
          <p:nvSpPr>
            <p:cNvPr id="24" name="文本框 23">
              <a:extLst>
                <a:ext uri="{FF2B5EF4-FFF2-40B4-BE49-F238E27FC236}">
                  <a16:creationId xmlns:a16="http://schemas.microsoft.com/office/drawing/2014/main" id="{AA995EFC-F65B-8B40-BAF4-E28FDB8F5818}"/>
                </a:ext>
              </a:extLst>
            </p:cNvPr>
            <p:cNvSpPr txBox="1"/>
            <p:nvPr/>
          </p:nvSpPr>
          <p:spPr>
            <a:xfrm>
              <a:off x="1815165" y="4329153"/>
              <a:ext cx="4481173" cy="800219"/>
            </a:xfrm>
            <a:custGeom>
              <a:avLst/>
              <a:gdLst>
                <a:gd name="connsiteX0" fmla="*/ 0 w 4481173"/>
                <a:gd name="connsiteY0" fmla="*/ 0 h 800219"/>
                <a:gd name="connsiteX1" fmla="*/ 515335 w 4481173"/>
                <a:gd name="connsiteY1" fmla="*/ 0 h 800219"/>
                <a:gd name="connsiteX2" fmla="*/ 941046 w 4481173"/>
                <a:gd name="connsiteY2" fmla="*/ 0 h 800219"/>
                <a:gd name="connsiteX3" fmla="*/ 1590816 w 4481173"/>
                <a:gd name="connsiteY3" fmla="*/ 0 h 800219"/>
                <a:gd name="connsiteX4" fmla="*/ 2106151 w 4481173"/>
                <a:gd name="connsiteY4" fmla="*/ 0 h 800219"/>
                <a:gd name="connsiteX5" fmla="*/ 2621486 w 4481173"/>
                <a:gd name="connsiteY5" fmla="*/ 0 h 800219"/>
                <a:gd name="connsiteX6" fmla="*/ 3271256 w 4481173"/>
                <a:gd name="connsiteY6" fmla="*/ 0 h 800219"/>
                <a:gd name="connsiteX7" fmla="*/ 3741779 w 4481173"/>
                <a:gd name="connsiteY7" fmla="*/ 0 h 800219"/>
                <a:gd name="connsiteX8" fmla="*/ 4481173 w 4481173"/>
                <a:gd name="connsiteY8" fmla="*/ 0 h 800219"/>
                <a:gd name="connsiteX9" fmla="*/ 4481173 w 4481173"/>
                <a:gd name="connsiteY9" fmla="*/ 416114 h 800219"/>
                <a:gd name="connsiteX10" fmla="*/ 4481173 w 4481173"/>
                <a:gd name="connsiteY10" fmla="*/ 800219 h 800219"/>
                <a:gd name="connsiteX11" fmla="*/ 3921026 w 4481173"/>
                <a:gd name="connsiteY11" fmla="*/ 800219 h 800219"/>
                <a:gd name="connsiteX12" fmla="*/ 3405691 w 4481173"/>
                <a:gd name="connsiteY12" fmla="*/ 800219 h 800219"/>
                <a:gd name="connsiteX13" fmla="*/ 2755921 w 4481173"/>
                <a:gd name="connsiteY13" fmla="*/ 800219 h 800219"/>
                <a:gd name="connsiteX14" fmla="*/ 2106151 w 4481173"/>
                <a:gd name="connsiteY14" fmla="*/ 800219 h 800219"/>
                <a:gd name="connsiteX15" fmla="*/ 1635628 w 4481173"/>
                <a:gd name="connsiteY15" fmla="*/ 800219 h 800219"/>
                <a:gd name="connsiteX16" fmla="*/ 1075482 w 4481173"/>
                <a:gd name="connsiteY16" fmla="*/ 800219 h 800219"/>
                <a:gd name="connsiteX17" fmla="*/ 0 w 4481173"/>
                <a:gd name="connsiteY17" fmla="*/ 800219 h 800219"/>
                <a:gd name="connsiteX18" fmla="*/ 0 w 4481173"/>
                <a:gd name="connsiteY18" fmla="*/ 400110 h 800219"/>
                <a:gd name="connsiteX19" fmla="*/ 0 w 4481173"/>
                <a:gd name="connsiteY19" fmla="*/ 0 h 80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1173" h="800219"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519410" y="115430"/>
                    <a:pt x="4433675" y="300474"/>
                    <a:pt x="4481173" y="416114"/>
                  </a:cubicBezTo>
                  <a:cubicBezTo>
                    <a:pt x="4528671" y="531754"/>
                    <a:pt x="4439135" y="708206"/>
                    <a:pt x="4481173" y="800219"/>
                  </a:cubicBezTo>
                  <a:cubicBezTo>
                    <a:pt x="4357471" y="819069"/>
                    <a:pt x="4143411" y="758656"/>
                    <a:pt x="3921026" y="800219"/>
                  </a:cubicBezTo>
                  <a:cubicBezTo>
                    <a:pt x="3698641" y="841782"/>
                    <a:pt x="3575427" y="785861"/>
                    <a:pt x="3405691" y="800219"/>
                  </a:cubicBezTo>
                  <a:cubicBezTo>
                    <a:pt x="3235956" y="814577"/>
                    <a:pt x="2917873" y="749177"/>
                    <a:pt x="2755921" y="800219"/>
                  </a:cubicBezTo>
                  <a:cubicBezTo>
                    <a:pt x="2593969" y="851261"/>
                    <a:pt x="2328197" y="740892"/>
                    <a:pt x="2106151" y="800219"/>
                  </a:cubicBezTo>
                  <a:cubicBezTo>
                    <a:pt x="1884105" y="859546"/>
                    <a:pt x="1757179" y="789452"/>
                    <a:pt x="1635628" y="800219"/>
                  </a:cubicBezTo>
                  <a:cubicBezTo>
                    <a:pt x="1514077" y="810986"/>
                    <a:pt x="1239101" y="799047"/>
                    <a:pt x="1075482" y="800219"/>
                  </a:cubicBezTo>
                  <a:cubicBezTo>
                    <a:pt x="911863" y="801391"/>
                    <a:pt x="427201" y="795552"/>
                    <a:pt x="0" y="800219"/>
                  </a:cubicBezTo>
                  <a:cubicBezTo>
                    <a:pt x="-5843" y="601040"/>
                    <a:pt x="23287" y="550665"/>
                    <a:pt x="0" y="400110"/>
                  </a:cubicBezTo>
                  <a:cubicBezTo>
                    <a:pt x="-23287" y="249555"/>
                    <a:pt x="44231" y="137902"/>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What about </a:t>
              </a:r>
              <a:r>
                <a:rPr kumimoji="1" lang="en-US" altLang="zh-CN" sz="1200" i="1" dirty="0">
                  <a:latin typeface="Comic Sans MS" panose="030F0902030302020204" pitchFamily="66" charset="0"/>
                </a:rPr>
                <a:t>time</a:t>
              </a:r>
              <a:r>
                <a:rPr kumimoji="1" lang="en-US" altLang="zh-CN" sz="1200" dirty="0">
                  <a:latin typeface="Comic Sans MS" panose="030F0902030302020204" pitchFamily="66" charset="0"/>
                </a:rPr>
                <a:t> in space-</a:t>
              </a:r>
              <a:r>
                <a:rPr kumimoji="1" lang="en-US" altLang="zh-CN" sz="1200" i="1" dirty="0">
                  <a:latin typeface="Comic Sans MS" panose="030F0902030302020204" pitchFamily="66" charset="0"/>
                </a:rPr>
                <a:t>time</a:t>
              </a:r>
              <a:r>
                <a:rPr kumimoji="1" lang="en-US" altLang="zh-CN" sz="1200" dirty="0">
                  <a:latin typeface="Comic Sans MS" panose="030F0902030302020204" pitchFamily="66" charset="0"/>
                </a:rPr>
                <a:t>?</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Can you use the assumption that light speed is always constant to figure out how General Relativity affects time?</a:t>
              </a:r>
            </a:p>
          </p:txBody>
        </p:sp>
        <p:pic>
          <p:nvPicPr>
            <p:cNvPr id="26" name="图片 25">
              <a:extLst>
                <a:ext uri="{FF2B5EF4-FFF2-40B4-BE49-F238E27FC236}">
                  <a16:creationId xmlns:a16="http://schemas.microsoft.com/office/drawing/2014/main" id="{DA64C7E2-5C42-EA46-ABDA-5E0FA3DC3BBA}"/>
                </a:ext>
              </a:extLst>
            </p:cNvPr>
            <p:cNvPicPr>
              <a:picLocks noChangeAspect="1"/>
            </p:cNvPicPr>
            <p:nvPr/>
          </p:nvPicPr>
          <p:blipFill>
            <a:blip r:embed="rId5"/>
            <a:stretch>
              <a:fillRect/>
            </a:stretch>
          </p:blipFill>
          <p:spPr>
            <a:xfrm>
              <a:off x="6347138" y="4359302"/>
              <a:ext cx="528168" cy="528168"/>
            </a:xfrm>
            <a:prstGeom prst="rect">
              <a:avLst/>
            </a:prstGeom>
          </p:spPr>
        </p:pic>
      </p:grpSp>
      <p:grpSp>
        <p:nvGrpSpPr>
          <p:cNvPr id="30" name="组合 29">
            <a:extLst>
              <a:ext uri="{FF2B5EF4-FFF2-40B4-BE49-F238E27FC236}">
                <a16:creationId xmlns:a16="http://schemas.microsoft.com/office/drawing/2014/main" id="{E58BC696-C828-714C-A3F0-16824790039E}"/>
              </a:ext>
            </a:extLst>
          </p:cNvPr>
          <p:cNvGrpSpPr/>
          <p:nvPr/>
        </p:nvGrpSpPr>
        <p:grpSpPr>
          <a:xfrm>
            <a:off x="1641850" y="6995620"/>
            <a:ext cx="5060141" cy="1308050"/>
            <a:chOff x="1815165" y="4329153"/>
            <a:chExt cx="5060141" cy="1308050"/>
          </a:xfrm>
        </p:grpSpPr>
        <p:sp>
          <p:nvSpPr>
            <p:cNvPr id="31" name="文本框 30">
              <a:extLst>
                <a:ext uri="{FF2B5EF4-FFF2-40B4-BE49-F238E27FC236}">
                  <a16:creationId xmlns:a16="http://schemas.microsoft.com/office/drawing/2014/main" id="{DA651EC4-AC00-314B-AF1D-F4DFC3CCDD9A}"/>
                </a:ext>
              </a:extLst>
            </p:cNvPr>
            <p:cNvSpPr txBox="1"/>
            <p:nvPr/>
          </p:nvSpPr>
          <p:spPr>
            <a:xfrm>
              <a:off x="1815165" y="4329153"/>
              <a:ext cx="4481173" cy="1308050"/>
            </a:xfrm>
            <a:custGeom>
              <a:avLst/>
              <a:gdLst>
                <a:gd name="connsiteX0" fmla="*/ 0 w 4481173"/>
                <a:gd name="connsiteY0" fmla="*/ 0 h 1308050"/>
                <a:gd name="connsiteX1" fmla="*/ 515335 w 4481173"/>
                <a:gd name="connsiteY1" fmla="*/ 0 h 1308050"/>
                <a:gd name="connsiteX2" fmla="*/ 941046 w 4481173"/>
                <a:gd name="connsiteY2" fmla="*/ 0 h 1308050"/>
                <a:gd name="connsiteX3" fmla="*/ 1590816 w 4481173"/>
                <a:gd name="connsiteY3" fmla="*/ 0 h 1308050"/>
                <a:gd name="connsiteX4" fmla="*/ 2106151 w 4481173"/>
                <a:gd name="connsiteY4" fmla="*/ 0 h 1308050"/>
                <a:gd name="connsiteX5" fmla="*/ 2621486 w 4481173"/>
                <a:gd name="connsiteY5" fmla="*/ 0 h 1308050"/>
                <a:gd name="connsiteX6" fmla="*/ 3271256 w 4481173"/>
                <a:gd name="connsiteY6" fmla="*/ 0 h 1308050"/>
                <a:gd name="connsiteX7" fmla="*/ 3741779 w 4481173"/>
                <a:gd name="connsiteY7" fmla="*/ 0 h 1308050"/>
                <a:gd name="connsiteX8" fmla="*/ 4481173 w 4481173"/>
                <a:gd name="connsiteY8" fmla="*/ 0 h 1308050"/>
                <a:gd name="connsiteX9" fmla="*/ 4481173 w 4481173"/>
                <a:gd name="connsiteY9" fmla="*/ 462178 h 1308050"/>
                <a:gd name="connsiteX10" fmla="*/ 4481173 w 4481173"/>
                <a:gd name="connsiteY10" fmla="*/ 872033 h 1308050"/>
                <a:gd name="connsiteX11" fmla="*/ 4481173 w 4481173"/>
                <a:gd name="connsiteY11" fmla="*/ 1308050 h 1308050"/>
                <a:gd name="connsiteX12" fmla="*/ 3876215 w 4481173"/>
                <a:gd name="connsiteY12" fmla="*/ 1308050 h 1308050"/>
                <a:gd name="connsiteX13" fmla="*/ 3226445 w 4481173"/>
                <a:gd name="connsiteY13" fmla="*/ 1308050 h 1308050"/>
                <a:gd name="connsiteX14" fmla="*/ 2576674 w 4481173"/>
                <a:gd name="connsiteY14" fmla="*/ 1308050 h 1308050"/>
                <a:gd name="connsiteX15" fmla="*/ 2106151 w 4481173"/>
                <a:gd name="connsiteY15" fmla="*/ 1308050 h 1308050"/>
                <a:gd name="connsiteX16" fmla="*/ 1546005 w 4481173"/>
                <a:gd name="connsiteY16" fmla="*/ 1308050 h 1308050"/>
                <a:gd name="connsiteX17" fmla="*/ 896235 w 4481173"/>
                <a:gd name="connsiteY17" fmla="*/ 1308050 h 1308050"/>
                <a:gd name="connsiteX18" fmla="*/ 0 w 4481173"/>
                <a:gd name="connsiteY18" fmla="*/ 1308050 h 1308050"/>
                <a:gd name="connsiteX19" fmla="*/ 0 w 4481173"/>
                <a:gd name="connsiteY19" fmla="*/ 911275 h 1308050"/>
                <a:gd name="connsiteX20" fmla="*/ 0 w 4481173"/>
                <a:gd name="connsiteY20" fmla="*/ 501419 h 1308050"/>
                <a:gd name="connsiteX21" fmla="*/ 0 w 4481173"/>
                <a:gd name="connsiteY21" fmla="*/ 0 h 130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81173" h="1308050"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86849" y="223688"/>
                    <a:pt x="4444500" y="356428"/>
                    <a:pt x="4481173" y="462178"/>
                  </a:cubicBezTo>
                  <a:cubicBezTo>
                    <a:pt x="4517846" y="567928"/>
                    <a:pt x="4477925" y="740133"/>
                    <a:pt x="4481173" y="872033"/>
                  </a:cubicBezTo>
                  <a:cubicBezTo>
                    <a:pt x="4484421" y="1003934"/>
                    <a:pt x="4460709" y="1112285"/>
                    <a:pt x="4481173" y="1308050"/>
                  </a:cubicBezTo>
                  <a:cubicBezTo>
                    <a:pt x="4285168" y="1311900"/>
                    <a:pt x="4013901" y="1253894"/>
                    <a:pt x="3876215" y="1308050"/>
                  </a:cubicBezTo>
                  <a:cubicBezTo>
                    <a:pt x="3738529" y="1362206"/>
                    <a:pt x="3388397" y="1257008"/>
                    <a:pt x="3226445" y="1308050"/>
                  </a:cubicBezTo>
                  <a:cubicBezTo>
                    <a:pt x="3064493" y="1359092"/>
                    <a:pt x="2804992" y="1249615"/>
                    <a:pt x="2576674" y="1308050"/>
                  </a:cubicBezTo>
                  <a:cubicBezTo>
                    <a:pt x="2348356" y="1366485"/>
                    <a:pt x="2227702" y="1297283"/>
                    <a:pt x="2106151" y="1308050"/>
                  </a:cubicBezTo>
                  <a:cubicBezTo>
                    <a:pt x="1984600" y="1318817"/>
                    <a:pt x="1709624" y="1306878"/>
                    <a:pt x="1546005" y="1308050"/>
                  </a:cubicBezTo>
                  <a:cubicBezTo>
                    <a:pt x="1382386" y="1309222"/>
                    <a:pt x="1038352" y="1235378"/>
                    <a:pt x="896235" y="1308050"/>
                  </a:cubicBezTo>
                  <a:cubicBezTo>
                    <a:pt x="754118" y="1380722"/>
                    <a:pt x="390742" y="1206710"/>
                    <a:pt x="0" y="1308050"/>
                  </a:cubicBezTo>
                  <a:cubicBezTo>
                    <a:pt x="-26219" y="1213706"/>
                    <a:pt x="10633" y="1010049"/>
                    <a:pt x="0" y="911275"/>
                  </a:cubicBezTo>
                  <a:cubicBezTo>
                    <a:pt x="-10633" y="812501"/>
                    <a:pt x="13142" y="628703"/>
                    <a:pt x="0" y="501419"/>
                  </a:cubicBezTo>
                  <a:cubicBezTo>
                    <a:pt x="-13142" y="374135"/>
                    <a:pt x="12226" y="218689"/>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What about “proof”??</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Brainstorm how we could prove that general relativity is right</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HINT: think about what this theory implies will happen to rays of light. How could we use this to observe astronomical phenomena confirming general relativity to apply?</a:t>
              </a:r>
            </a:p>
          </p:txBody>
        </p:sp>
        <p:pic>
          <p:nvPicPr>
            <p:cNvPr id="32" name="图片 31">
              <a:extLst>
                <a:ext uri="{FF2B5EF4-FFF2-40B4-BE49-F238E27FC236}">
                  <a16:creationId xmlns:a16="http://schemas.microsoft.com/office/drawing/2014/main" id="{BF0EDEB4-5C2A-A541-9E6E-7E356A481BE7}"/>
                </a:ext>
              </a:extLst>
            </p:cNvPr>
            <p:cNvPicPr>
              <a:picLocks noChangeAspect="1"/>
            </p:cNvPicPr>
            <p:nvPr/>
          </p:nvPicPr>
          <p:blipFill>
            <a:blip r:embed="rId5"/>
            <a:stretch>
              <a:fillRect/>
            </a:stretch>
          </p:blipFill>
          <p:spPr>
            <a:xfrm>
              <a:off x="6347138" y="4359302"/>
              <a:ext cx="528168" cy="528168"/>
            </a:xfrm>
            <a:prstGeom prst="rect">
              <a:avLst/>
            </a:prstGeom>
          </p:spPr>
        </p:pic>
      </p:grpSp>
    </p:spTree>
    <p:extLst>
      <p:ext uri="{BB962C8B-B14F-4D97-AF65-F5344CB8AC3E}">
        <p14:creationId xmlns:p14="http://schemas.microsoft.com/office/powerpoint/2010/main" val="103110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5CBD74CC-9431-7E44-9CA9-F8522CE07B57}"/>
              </a:ext>
            </a:extLst>
          </p:cNvPr>
          <p:cNvSpPr/>
          <p:nvPr/>
        </p:nvSpPr>
        <p:spPr>
          <a:xfrm>
            <a:off x="0" y="573058"/>
            <a:ext cx="1481027" cy="9332933"/>
          </a:xfrm>
          <a:prstGeom prst="rect">
            <a:avLst/>
          </a:prstGeom>
          <a:solidFill>
            <a:srgbClr val="EAE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en-US" altLang="zh-CN" sz="1100" b="1" dirty="0">
                <a:solidFill>
                  <a:schemeClr val="tx1"/>
                </a:solidFill>
              </a:rPr>
              <a:t>Singularity</a:t>
            </a:r>
          </a:p>
          <a:p>
            <a:pPr algn="l"/>
            <a:r>
              <a:rPr kumimoji="1" lang="zh-CN" altLang="en-US" sz="1100" b="1" dirty="0">
                <a:solidFill>
                  <a:schemeClr val="tx1"/>
                </a:solidFill>
              </a:rPr>
              <a:t>奇点</a:t>
            </a:r>
            <a:endParaRPr kumimoji="1" lang="en-US" altLang="zh-CN" sz="1100" b="1" dirty="0">
              <a:solidFill>
                <a:schemeClr val="tx1"/>
              </a:solidFill>
            </a:endParaRPr>
          </a:p>
          <a:p>
            <a:pPr algn="l"/>
            <a:r>
              <a:rPr kumimoji="1" lang="en-US" altLang="zh-CN" sz="1100" dirty="0">
                <a:solidFill>
                  <a:schemeClr val="tx1"/>
                </a:solidFill>
              </a:rPr>
              <a:t>A</a:t>
            </a:r>
            <a:r>
              <a:rPr kumimoji="1" lang="zh-CN" altLang="en-US" sz="1100" dirty="0">
                <a:solidFill>
                  <a:schemeClr val="tx1"/>
                </a:solidFill>
              </a:rPr>
              <a:t> </a:t>
            </a:r>
            <a:r>
              <a:rPr kumimoji="1" lang="en-US" altLang="zh-CN" sz="1100" dirty="0">
                <a:solidFill>
                  <a:schemeClr val="tx1"/>
                </a:solidFill>
              </a:rPr>
              <a:t>point (of zero radius) with infinite mass and infinite density.</a:t>
            </a:r>
          </a:p>
          <a:p>
            <a:pPr algn="l"/>
            <a:endParaRPr kumimoji="1" lang="en-US" altLang="zh-CN" sz="1100" dirty="0">
              <a:solidFill>
                <a:schemeClr val="tx1"/>
              </a:solidFill>
            </a:endParaRPr>
          </a:p>
          <a:p>
            <a:r>
              <a:rPr kumimoji="1" lang="en-US" altLang="zh-CN" sz="1100" b="1" dirty="0">
                <a:solidFill>
                  <a:schemeClr val="tx1"/>
                </a:solidFill>
              </a:rPr>
              <a:t>Black Hole</a:t>
            </a:r>
          </a:p>
          <a:p>
            <a:r>
              <a:rPr kumimoji="1" lang="zh-CN" altLang="en-US" sz="1100" b="1" dirty="0">
                <a:solidFill>
                  <a:schemeClr val="tx1"/>
                </a:solidFill>
              </a:rPr>
              <a:t>黑洞</a:t>
            </a:r>
            <a:endParaRPr kumimoji="1" lang="en-US" altLang="zh-CN" sz="1100" b="1" dirty="0">
              <a:solidFill>
                <a:schemeClr val="tx1"/>
              </a:solidFill>
            </a:endParaRPr>
          </a:p>
          <a:p>
            <a:r>
              <a:rPr kumimoji="1" lang="en-US" altLang="zh-CN" sz="1100" dirty="0">
                <a:solidFill>
                  <a:schemeClr val="tx1"/>
                </a:solidFill>
              </a:rPr>
              <a:t>A singularity in space that can emerge when a big enough star collapses onto itself. It has very small radius and effectively infinite density, so its gravitational pull cis very strong close to it,</a:t>
            </a:r>
          </a:p>
          <a:p>
            <a:endParaRPr kumimoji="1" lang="en-US" altLang="zh-CN" sz="1100" dirty="0">
              <a:solidFill>
                <a:schemeClr val="tx1"/>
              </a:solidFill>
            </a:endParaRPr>
          </a:p>
          <a:p>
            <a:r>
              <a:rPr kumimoji="1" lang="en-US" altLang="zh-CN" sz="1100" dirty="0">
                <a:solidFill>
                  <a:schemeClr val="tx1"/>
                </a:solidFill>
              </a:rPr>
              <a:t>Black Holes have been confirmed to exist experimentally, and we also hope to be able to create very small black holes in the Large Hadron Collider some day.</a:t>
            </a:r>
          </a:p>
          <a:p>
            <a:endParaRPr kumimoji="1" lang="en-US" altLang="zh-CN" sz="1100" b="1" dirty="0">
              <a:solidFill>
                <a:schemeClr val="tx1"/>
              </a:solidFill>
            </a:endParaRPr>
          </a:p>
          <a:p>
            <a:r>
              <a:rPr kumimoji="1" lang="en-US" altLang="zh-CN" sz="1100" b="1" dirty="0">
                <a:solidFill>
                  <a:schemeClr val="tx1"/>
                </a:solidFill>
              </a:rPr>
              <a:t>Quantum Mechanics</a:t>
            </a:r>
          </a:p>
          <a:p>
            <a:r>
              <a:rPr kumimoji="1" lang="zh-CN" altLang="en-US" sz="1100" b="1" dirty="0">
                <a:solidFill>
                  <a:schemeClr val="tx1"/>
                </a:solidFill>
              </a:rPr>
              <a:t>两字力学</a:t>
            </a:r>
            <a:endParaRPr kumimoji="1" lang="en-US" altLang="zh-CN" sz="1100" b="1" dirty="0">
              <a:solidFill>
                <a:schemeClr val="tx1"/>
              </a:solidFill>
            </a:endParaRPr>
          </a:p>
          <a:p>
            <a:r>
              <a:rPr kumimoji="1" lang="en-US" altLang="zh-CN" sz="1100" dirty="0">
                <a:solidFill>
                  <a:schemeClr val="tx1"/>
                </a:solidFill>
              </a:rPr>
              <a:t>Theory explaining phenomena happening at the quantum scale: behavior and interactions of very, very small particles such as electrons (and smaller!)</a:t>
            </a:r>
          </a:p>
        </p:txBody>
      </p: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4</a:t>
            </a:fld>
            <a:endParaRPr kumimoji="1" lang="zh-CN" altLang="en-US"/>
          </a:p>
        </p:txBody>
      </p:sp>
      <p:grpSp>
        <p:nvGrpSpPr>
          <p:cNvPr id="17" name="组合 16">
            <a:extLst>
              <a:ext uri="{FF2B5EF4-FFF2-40B4-BE49-F238E27FC236}">
                <a16:creationId xmlns:a16="http://schemas.microsoft.com/office/drawing/2014/main" id="{6CFC783B-36F7-B848-ADDF-FC6D49C09027}"/>
              </a:ext>
            </a:extLst>
          </p:cNvPr>
          <p:cNvGrpSpPr/>
          <p:nvPr/>
        </p:nvGrpSpPr>
        <p:grpSpPr>
          <a:xfrm>
            <a:off x="1531148" y="666995"/>
            <a:ext cx="5029274" cy="3194685"/>
            <a:chOff x="198939" y="7156565"/>
            <a:chExt cx="6306362" cy="3194685"/>
          </a:xfrm>
        </p:grpSpPr>
        <p:sp>
          <p:nvSpPr>
            <p:cNvPr id="18" name="矩形 17">
              <a:extLst>
                <a:ext uri="{FF2B5EF4-FFF2-40B4-BE49-F238E27FC236}">
                  <a16:creationId xmlns:a16="http://schemas.microsoft.com/office/drawing/2014/main" id="{9B448268-03E3-5A4D-A00B-EAAF09390D58}"/>
                </a:ext>
              </a:extLst>
            </p:cNvPr>
            <p:cNvSpPr/>
            <p:nvPr userDrawn="1"/>
          </p:nvSpPr>
          <p:spPr>
            <a:xfrm>
              <a:off x="240630" y="7156565"/>
              <a:ext cx="6264671"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When General Relativity fails</a:t>
              </a:r>
              <a:endParaRPr kumimoji="1" lang="zh-CN" altLang="en-US" sz="1400" dirty="0">
                <a:solidFill>
                  <a:schemeClr val="bg1"/>
                </a:solidFill>
                <a:latin typeface="Comic Sans MS" panose="030F0902030302020204" pitchFamily="66" charset="0"/>
              </a:endParaRPr>
            </a:p>
          </p:txBody>
        </p:sp>
        <p:sp>
          <p:nvSpPr>
            <p:cNvPr id="19" name="文本框 18">
              <a:extLst>
                <a:ext uri="{FF2B5EF4-FFF2-40B4-BE49-F238E27FC236}">
                  <a16:creationId xmlns:a16="http://schemas.microsoft.com/office/drawing/2014/main" id="{22F2C3B1-9AB6-5D47-81EB-27633ED2E999}"/>
                </a:ext>
              </a:extLst>
            </p:cNvPr>
            <p:cNvSpPr txBox="1"/>
            <p:nvPr userDrawn="1"/>
          </p:nvSpPr>
          <p:spPr>
            <a:xfrm>
              <a:off x="198939" y="7488928"/>
              <a:ext cx="6264671" cy="2862322"/>
            </a:xfrm>
            <a:prstGeom prst="rect">
              <a:avLst/>
            </a:prstGeom>
            <a:noFill/>
          </p:spPr>
          <p:txBody>
            <a:bodyPr wrap="square" rtlCol="0">
              <a:spAutoFit/>
            </a:bodyPr>
            <a:lstStyle/>
            <a:p>
              <a:r>
                <a:rPr kumimoji="1" lang="en-US" altLang="zh-CN" sz="1200" dirty="0"/>
                <a:t>General Relativity explains a whole lot about gravity, but unfortunately, it still seems incomplete.</a:t>
              </a:r>
            </a:p>
            <a:p>
              <a:endParaRPr kumimoji="1" lang="en-US" altLang="zh-CN" sz="1200" dirty="0"/>
            </a:p>
            <a:p>
              <a:r>
                <a:rPr kumimoji="1" lang="en-US" altLang="zh-CN" sz="1200" b="1" dirty="0"/>
                <a:t>ISSUE 1:</a:t>
              </a:r>
            </a:p>
            <a:p>
              <a:r>
                <a:rPr kumimoji="1" lang="en-US" altLang="zh-CN" sz="1200" b="1" dirty="0"/>
                <a:t>Black Holes</a:t>
              </a:r>
            </a:p>
            <a:p>
              <a:r>
                <a:rPr kumimoji="1" lang="en-US" altLang="zh-CN" sz="1200" dirty="0"/>
                <a:t>General Relativity breaks in presence of black holes</a:t>
              </a:r>
            </a:p>
            <a:p>
              <a:endParaRPr kumimoji="1" lang="en-US" altLang="zh-CN" sz="1200" dirty="0"/>
            </a:p>
            <a:p>
              <a:r>
                <a:rPr kumimoji="1" lang="en-US" altLang="zh-CN" sz="1200" b="1" dirty="0"/>
                <a:t>ISSUE 2:</a:t>
              </a:r>
            </a:p>
            <a:p>
              <a:r>
                <a:rPr kumimoji="1" lang="en-US" altLang="zh-CN" sz="1200" b="1" dirty="0"/>
                <a:t>Big Bang</a:t>
              </a:r>
            </a:p>
            <a:p>
              <a:r>
                <a:rPr kumimoji="1" lang="en-US" altLang="zh-CN" sz="1200" dirty="0"/>
                <a:t>General Relativity does not work at singularities such as the singularity existing when our Universe was created in the Big Bang</a:t>
              </a:r>
            </a:p>
            <a:p>
              <a:endParaRPr kumimoji="1" lang="en-US" altLang="zh-CN" sz="1200" dirty="0"/>
            </a:p>
            <a:p>
              <a:r>
                <a:rPr kumimoji="1" lang="en-US" altLang="zh-CN" sz="1200" b="1" dirty="0"/>
                <a:t>ISSUE 3:</a:t>
              </a:r>
            </a:p>
            <a:p>
              <a:r>
                <a:rPr kumimoji="1" lang="en-US" altLang="zh-CN" sz="1200" b="1" dirty="0"/>
                <a:t>Quantum World</a:t>
              </a:r>
            </a:p>
            <a:p>
              <a:r>
                <a:rPr kumimoji="1" lang="en-US" altLang="zh-CN" sz="1200" dirty="0"/>
                <a:t>General Relativity does not make much sense at very small scales.</a:t>
              </a:r>
            </a:p>
          </p:txBody>
        </p:sp>
      </p:grpSp>
      <p:sp>
        <p:nvSpPr>
          <p:cNvPr id="25" name="椭圆 24">
            <a:extLst>
              <a:ext uri="{FF2B5EF4-FFF2-40B4-BE49-F238E27FC236}">
                <a16:creationId xmlns:a16="http://schemas.microsoft.com/office/drawing/2014/main" id="{3D373010-6DE3-A042-BCBA-98C5A77AD574}"/>
              </a:ext>
            </a:extLst>
          </p:cNvPr>
          <p:cNvSpPr/>
          <p:nvPr/>
        </p:nvSpPr>
        <p:spPr>
          <a:xfrm>
            <a:off x="8254207" y="3630784"/>
            <a:ext cx="365028" cy="351877"/>
          </a:xfrm>
          <a:prstGeom prst="ellipse">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nvGrpSpPr>
          <p:cNvPr id="23" name="组合 22">
            <a:extLst>
              <a:ext uri="{FF2B5EF4-FFF2-40B4-BE49-F238E27FC236}">
                <a16:creationId xmlns:a16="http://schemas.microsoft.com/office/drawing/2014/main" id="{819F727E-C98C-7B4F-9777-7B2CCA5E290C}"/>
              </a:ext>
            </a:extLst>
          </p:cNvPr>
          <p:cNvGrpSpPr/>
          <p:nvPr/>
        </p:nvGrpSpPr>
        <p:grpSpPr>
          <a:xfrm>
            <a:off x="1591050" y="4136386"/>
            <a:ext cx="5060141" cy="1815882"/>
            <a:chOff x="1815165" y="4329153"/>
            <a:chExt cx="5060141" cy="1815882"/>
          </a:xfrm>
        </p:grpSpPr>
        <p:sp>
          <p:nvSpPr>
            <p:cNvPr id="24" name="文本框 23">
              <a:extLst>
                <a:ext uri="{FF2B5EF4-FFF2-40B4-BE49-F238E27FC236}">
                  <a16:creationId xmlns:a16="http://schemas.microsoft.com/office/drawing/2014/main" id="{AA995EFC-F65B-8B40-BAF4-E28FDB8F5818}"/>
                </a:ext>
              </a:extLst>
            </p:cNvPr>
            <p:cNvSpPr txBox="1"/>
            <p:nvPr/>
          </p:nvSpPr>
          <p:spPr>
            <a:xfrm>
              <a:off x="1815165" y="4329153"/>
              <a:ext cx="4481173" cy="1815882"/>
            </a:xfrm>
            <a:custGeom>
              <a:avLst/>
              <a:gdLst>
                <a:gd name="connsiteX0" fmla="*/ 0 w 4481173"/>
                <a:gd name="connsiteY0" fmla="*/ 0 h 1815882"/>
                <a:gd name="connsiteX1" fmla="*/ 515335 w 4481173"/>
                <a:gd name="connsiteY1" fmla="*/ 0 h 1815882"/>
                <a:gd name="connsiteX2" fmla="*/ 941046 w 4481173"/>
                <a:gd name="connsiteY2" fmla="*/ 0 h 1815882"/>
                <a:gd name="connsiteX3" fmla="*/ 1590816 w 4481173"/>
                <a:gd name="connsiteY3" fmla="*/ 0 h 1815882"/>
                <a:gd name="connsiteX4" fmla="*/ 2106151 w 4481173"/>
                <a:gd name="connsiteY4" fmla="*/ 0 h 1815882"/>
                <a:gd name="connsiteX5" fmla="*/ 2621486 w 4481173"/>
                <a:gd name="connsiteY5" fmla="*/ 0 h 1815882"/>
                <a:gd name="connsiteX6" fmla="*/ 3271256 w 4481173"/>
                <a:gd name="connsiteY6" fmla="*/ 0 h 1815882"/>
                <a:gd name="connsiteX7" fmla="*/ 3741779 w 4481173"/>
                <a:gd name="connsiteY7" fmla="*/ 0 h 1815882"/>
                <a:gd name="connsiteX8" fmla="*/ 4481173 w 4481173"/>
                <a:gd name="connsiteY8" fmla="*/ 0 h 1815882"/>
                <a:gd name="connsiteX9" fmla="*/ 4481173 w 4481173"/>
                <a:gd name="connsiteY9" fmla="*/ 490288 h 1815882"/>
                <a:gd name="connsiteX10" fmla="*/ 4481173 w 4481173"/>
                <a:gd name="connsiteY10" fmla="*/ 907941 h 1815882"/>
                <a:gd name="connsiteX11" fmla="*/ 4481173 w 4481173"/>
                <a:gd name="connsiteY11" fmla="*/ 1361912 h 1815882"/>
                <a:gd name="connsiteX12" fmla="*/ 4481173 w 4481173"/>
                <a:gd name="connsiteY12" fmla="*/ 1815882 h 1815882"/>
                <a:gd name="connsiteX13" fmla="*/ 4055462 w 4481173"/>
                <a:gd name="connsiteY13" fmla="*/ 1815882 h 1815882"/>
                <a:gd name="connsiteX14" fmla="*/ 3405691 w 4481173"/>
                <a:gd name="connsiteY14" fmla="*/ 1815882 h 1815882"/>
                <a:gd name="connsiteX15" fmla="*/ 2935168 w 4481173"/>
                <a:gd name="connsiteY15" fmla="*/ 1815882 h 1815882"/>
                <a:gd name="connsiteX16" fmla="*/ 2375022 w 4481173"/>
                <a:gd name="connsiteY16" fmla="*/ 1815882 h 1815882"/>
                <a:gd name="connsiteX17" fmla="*/ 1725252 w 4481173"/>
                <a:gd name="connsiteY17" fmla="*/ 1815882 h 1815882"/>
                <a:gd name="connsiteX18" fmla="*/ 1165105 w 4481173"/>
                <a:gd name="connsiteY18" fmla="*/ 1815882 h 1815882"/>
                <a:gd name="connsiteX19" fmla="*/ 739394 w 4481173"/>
                <a:gd name="connsiteY19" fmla="*/ 1815882 h 1815882"/>
                <a:gd name="connsiteX20" fmla="*/ 0 w 4481173"/>
                <a:gd name="connsiteY20" fmla="*/ 1815882 h 1815882"/>
                <a:gd name="connsiteX21" fmla="*/ 0 w 4481173"/>
                <a:gd name="connsiteY21" fmla="*/ 1325594 h 1815882"/>
                <a:gd name="connsiteX22" fmla="*/ 0 w 4481173"/>
                <a:gd name="connsiteY22" fmla="*/ 835306 h 1815882"/>
                <a:gd name="connsiteX23" fmla="*/ 0 w 4481173"/>
                <a:gd name="connsiteY23"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481173" h="1815882" extrusionOk="0">
                  <a:moveTo>
                    <a:pt x="0" y="0"/>
                  </a:moveTo>
                  <a:cubicBezTo>
                    <a:pt x="217607" y="-39196"/>
                    <a:pt x="389779" y="14882"/>
                    <a:pt x="515335" y="0"/>
                  </a:cubicBezTo>
                  <a:cubicBezTo>
                    <a:pt x="640891" y="-14882"/>
                    <a:pt x="815947" y="25535"/>
                    <a:pt x="941046" y="0"/>
                  </a:cubicBezTo>
                  <a:cubicBezTo>
                    <a:pt x="1066145" y="-25535"/>
                    <a:pt x="1375267" y="42125"/>
                    <a:pt x="1590816" y="0"/>
                  </a:cubicBezTo>
                  <a:cubicBezTo>
                    <a:pt x="1806365" y="-42125"/>
                    <a:pt x="1901956" y="53299"/>
                    <a:pt x="2106151" y="0"/>
                  </a:cubicBezTo>
                  <a:cubicBezTo>
                    <a:pt x="2310347" y="-53299"/>
                    <a:pt x="2443830" y="55222"/>
                    <a:pt x="2621486" y="0"/>
                  </a:cubicBezTo>
                  <a:cubicBezTo>
                    <a:pt x="2799143" y="-55222"/>
                    <a:pt x="3061371" y="3461"/>
                    <a:pt x="3271256" y="0"/>
                  </a:cubicBezTo>
                  <a:cubicBezTo>
                    <a:pt x="3481141" y="-3461"/>
                    <a:pt x="3593240" y="21862"/>
                    <a:pt x="3741779" y="0"/>
                  </a:cubicBezTo>
                  <a:cubicBezTo>
                    <a:pt x="3890318" y="-21862"/>
                    <a:pt x="4303127" y="12773"/>
                    <a:pt x="4481173" y="0"/>
                  </a:cubicBezTo>
                  <a:cubicBezTo>
                    <a:pt x="4493793" y="240984"/>
                    <a:pt x="4459302" y="350961"/>
                    <a:pt x="4481173" y="490288"/>
                  </a:cubicBezTo>
                  <a:cubicBezTo>
                    <a:pt x="4503044" y="629615"/>
                    <a:pt x="4478847" y="763610"/>
                    <a:pt x="4481173" y="907941"/>
                  </a:cubicBezTo>
                  <a:cubicBezTo>
                    <a:pt x="4483499" y="1052272"/>
                    <a:pt x="4450658" y="1202662"/>
                    <a:pt x="4481173" y="1361912"/>
                  </a:cubicBezTo>
                  <a:cubicBezTo>
                    <a:pt x="4511688" y="1521162"/>
                    <a:pt x="4451010" y="1672339"/>
                    <a:pt x="4481173" y="1815882"/>
                  </a:cubicBezTo>
                  <a:cubicBezTo>
                    <a:pt x="4378175" y="1833434"/>
                    <a:pt x="4182177" y="1804085"/>
                    <a:pt x="4055462" y="1815882"/>
                  </a:cubicBezTo>
                  <a:cubicBezTo>
                    <a:pt x="3928747" y="1827679"/>
                    <a:pt x="3634009" y="1757447"/>
                    <a:pt x="3405691" y="1815882"/>
                  </a:cubicBezTo>
                  <a:cubicBezTo>
                    <a:pt x="3177373" y="1874317"/>
                    <a:pt x="3056719" y="1805115"/>
                    <a:pt x="2935168" y="1815882"/>
                  </a:cubicBezTo>
                  <a:cubicBezTo>
                    <a:pt x="2813617" y="1826649"/>
                    <a:pt x="2538641" y="1814710"/>
                    <a:pt x="2375022" y="1815882"/>
                  </a:cubicBezTo>
                  <a:cubicBezTo>
                    <a:pt x="2211403" y="1817054"/>
                    <a:pt x="1867369" y="1743210"/>
                    <a:pt x="1725252" y="1815882"/>
                  </a:cubicBezTo>
                  <a:cubicBezTo>
                    <a:pt x="1583135" y="1888554"/>
                    <a:pt x="1293438" y="1782003"/>
                    <a:pt x="1165105" y="1815882"/>
                  </a:cubicBezTo>
                  <a:cubicBezTo>
                    <a:pt x="1036772" y="1849761"/>
                    <a:pt x="892864" y="1789087"/>
                    <a:pt x="739394" y="1815882"/>
                  </a:cubicBezTo>
                  <a:cubicBezTo>
                    <a:pt x="585924" y="1842677"/>
                    <a:pt x="188013" y="1765116"/>
                    <a:pt x="0" y="1815882"/>
                  </a:cubicBezTo>
                  <a:cubicBezTo>
                    <a:pt x="-20620" y="1639653"/>
                    <a:pt x="5294" y="1540770"/>
                    <a:pt x="0" y="1325594"/>
                  </a:cubicBezTo>
                  <a:cubicBezTo>
                    <a:pt x="-5294" y="1110418"/>
                    <a:pt x="24286" y="937319"/>
                    <a:pt x="0" y="835306"/>
                  </a:cubicBezTo>
                  <a:cubicBezTo>
                    <a:pt x="-24286" y="733293"/>
                    <a:pt x="47521" y="279368"/>
                    <a:pt x="0" y="0"/>
                  </a:cubicBezTo>
                  <a:close/>
                </a:path>
              </a:pathLst>
            </a:custGeom>
            <a:noFill/>
            <a:ln>
              <a:solidFill>
                <a:srgbClr val="B92DC0"/>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kumimoji="1" lang="en-US" altLang="zh-CN" sz="1200" dirty="0">
                  <a:latin typeface="Comic Sans MS" panose="030F0902030302020204" pitchFamily="66" charset="0"/>
                </a:rPr>
                <a:t>Quantum Mechanics vs. General Relativity</a:t>
              </a:r>
            </a:p>
            <a:p>
              <a:endParaRPr kumimoji="1" lang="en-US" altLang="zh-CN" sz="1200" dirty="0">
                <a:latin typeface="Comic Sans MS" panose="030F0902030302020204" pitchFamily="66" charset="0"/>
              </a:endParaRPr>
            </a:p>
            <a:p>
              <a:r>
                <a:rPr kumimoji="1" lang="en-US" altLang="zh-CN" sz="1100" dirty="0">
                  <a:latin typeface="Trebuchet MS" panose="020B0703020202090204" pitchFamily="34" charset="0"/>
                </a:rPr>
                <a:t>For very small scales, general relativity does not apply.</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But quantum mechanics does not really explain gravity.</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What are we missing?</a:t>
              </a:r>
            </a:p>
            <a:p>
              <a:endParaRPr kumimoji="1" lang="en-US" altLang="zh-CN" sz="1100" dirty="0">
                <a:latin typeface="Trebuchet MS" panose="020B0703020202090204" pitchFamily="34" charset="0"/>
              </a:endParaRPr>
            </a:p>
            <a:p>
              <a:r>
                <a:rPr kumimoji="1" lang="en-US" altLang="zh-CN" sz="1100" dirty="0">
                  <a:latin typeface="Trebuchet MS" panose="020B0703020202090204" pitchFamily="34" charset="0"/>
                </a:rPr>
                <a:t>Why do scientists insist that we only have 1 theory to explain everything: small and big? </a:t>
              </a:r>
            </a:p>
          </p:txBody>
        </p:sp>
        <p:pic>
          <p:nvPicPr>
            <p:cNvPr id="26" name="图片 25">
              <a:extLst>
                <a:ext uri="{FF2B5EF4-FFF2-40B4-BE49-F238E27FC236}">
                  <a16:creationId xmlns:a16="http://schemas.microsoft.com/office/drawing/2014/main" id="{DA64C7E2-5C42-EA46-ABDA-5E0FA3DC3BBA}"/>
                </a:ext>
              </a:extLst>
            </p:cNvPr>
            <p:cNvPicPr>
              <a:picLocks noChangeAspect="1"/>
            </p:cNvPicPr>
            <p:nvPr/>
          </p:nvPicPr>
          <p:blipFill>
            <a:blip r:embed="rId4"/>
            <a:stretch>
              <a:fillRect/>
            </a:stretch>
          </p:blipFill>
          <p:spPr>
            <a:xfrm>
              <a:off x="6347138" y="4359302"/>
              <a:ext cx="528168" cy="528168"/>
            </a:xfrm>
            <a:prstGeom prst="rect">
              <a:avLst/>
            </a:prstGeom>
          </p:spPr>
        </p:pic>
      </p:grpSp>
    </p:spTree>
    <p:extLst>
      <p:ext uri="{BB962C8B-B14F-4D97-AF65-F5344CB8AC3E}">
        <p14:creationId xmlns:p14="http://schemas.microsoft.com/office/powerpoint/2010/main" val="419199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DF7979CE-3D15-044E-B403-17FDEE83D3A6}"/>
              </a:ext>
            </a:extLst>
          </p:cNvPr>
          <p:cNvGrpSpPr/>
          <p:nvPr/>
        </p:nvGrpSpPr>
        <p:grpSpPr>
          <a:xfrm>
            <a:off x="5170164" y="9378595"/>
            <a:ext cx="1687836" cy="449653"/>
            <a:chOff x="5262429" y="8673181"/>
            <a:chExt cx="1687836" cy="449653"/>
          </a:xfrm>
        </p:grpSpPr>
        <p:sp>
          <p:nvSpPr>
            <p:cNvPr id="6" name="文本框 5">
              <a:extLst>
                <a:ext uri="{FF2B5EF4-FFF2-40B4-BE49-F238E27FC236}">
                  <a16:creationId xmlns:a16="http://schemas.microsoft.com/office/drawing/2014/main" id="{D7F6E5E4-E6FF-6349-91C5-E406BD7D41E1}"/>
                </a:ext>
              </a:extLst>
            </p:cNvPr>
            <p:cNvSpPr txBox="1"/>
            <p:nvPr/>
          </p:nvSpPr>
          <p:spPr>
            <a:xfrm>
              <a:off x="5777551" y="8922779"/>
              <a:ext cx="1172714" cy="200055"/>
            </a:xfrm>
            <a:prstGeom prst="rect">
              <a:avLst/>
            </a:prstGeom>
            <a:noFill/>
          </p:spPr>
          <p:txBody>
            <a:bodyPr wrap="square" rtlCol="0">
              <a:spAutoFit/>
            </a:bodyPr>
            <a:lstStyle/>
            <a:p>
              <a:r>
                <a:rPr lang="en-US"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J</a:t>
              </a:r>
              <a:r>
                <a:rPr lang="en-US" altLang="zh-CN" sz="700" b="1" dirty="0" err="1">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inJin</a:t>
              </a:r>
              <a:r>
                <a:rPr lang="en-US" altLang="zh-CN"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rPr>
                <a:t> STEM Academy</a:t>
              </a:r>
              <a:endParaRPr lang="en-US" sz="700" b="1" dirty="0">
                <a:solidFill>
                  <a:srgbClr val="B41DBB">
                    <a:alpha val="82000"/>
                  </a:srgbClr>
                </a:solidFill>
                <a:latin typeface="Trebuchet MS" panose="020B0603020202020204" pitchFamily="34" charset="0"/>
                <a:ea typeface="Cambria" panose="02040503050406030204" pitchFamily="18" charset="0"/>
                <a:cs typeface="Myanmar Text" panose="020B0502040204020203" pitchFamily="34" charset="0"/>
              </a:endParaRPr>
            </a:p>
          </p:txBody>
        </p:sp>
        <p:grpSp>
          <p:nvGrpSpPr>
            <p:cNvPr id="7" name="组合 6">
              <a:extLst>
                <a:ext uri="{FF2B5EF4-FFF2-40B4-BE49-F238E27FC236}">
                  <a16:creationId xmlns:a16="http://schemas.microsoft.com/office/drawing/2014/main" id="{FF1CE5D7-00EE-AE41-97B3-C5A22D4B9448}"/>
                </a:ext>
              </a:extLst>
            </p:cNvPr>
            <p:cNvGrpSpPr/>
            <p:nvPr/>
          </p:nvGrpSpPr>
          <p:grpSpPr>
            <a:xfrm>
              <a:off x="5262429" y="8673181"/>
              <a:ext cx="1481027" cy="227602"/>
              <a:chOff x="3653443" y="9025090"/>
              <a:chExt cx="2448413" cy="441232"/>
            </a:xfrm>
          </p:grpSpPr>
          <p:pic>
            <p:nvPicPr>
              <p:cNvPr id="8" name="图片 7">
                <a:extLst>
                  <a:ext uri="{FF2B5EF4-FFF2-40B4-BE49-F238E27FC236}">
                    <a16:creationId xmlns:a16="http://schemas.microsoft.com/office/drawing/2014/main" id="{ADA62671-5F6A-DB44-B18F-F7A8B6430B54}"/>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27953" t="9638" r="46911" b="503"/>
              <a:stretch/>
            </p:blipFill>
            <p:spPr>
              <a:xfrm>
                <a:off x="4380885" y="9066227"/>
                <a:ext cx="514215" cy="384233"/>
              </a:xfrm>
              <a:prstGeom prst="rect">
                <a:avLst/>
              </a:prstGeom>
            </p:spPr>
          </p:pic>
          <p:pic>
            <p:nvPicPr>
              <p:cNvPr id="9" name="图片 8">
                <a:extLst>
                  <a:ext uri="{FF2B5EF4-FFF2-40B4-BE49-F238E27FC236}">
                    <a16:creationId xmlns:a16="http://schemas.microsoft.com/office/drawing/2014/main" id="{CFAB5AF5-AA3F-8A46-97FD-3FF3C641720D}"/>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r="74864"/>
              <a:stretch/>
            </p:blipFill>
            <p:spPr>
              <a:xfrm>
                <a:off x="3653443" y="9025090"/>
                <a:ext cx="514215" cy="427593"/>
              </a:xfrm>
              <a:prstGeom prst="rect">
                <a:avLst/>
              </a:prstGeom>
            </p:spPr>
          </p:pic>
          <p:pic>
            <p:nvPicPr>
              <p:cNvPr id="10" name="图片 9">
                <a:extLst>
                  <a:ext uri="{FF2B5EF4-FFF2-40B4-BE49-F238E27FC236}">
                    <a16:creationId xmlns:a16="http://schemas.microsoft.com/office/drawing/2014/main" id="{047847FC-93F0-784E-8C01-96998C3EE058}"/>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49437" r="25427" b="10140"/>
              <a:stretch/>
            </p:blipFill>
            <p:spPr>
              <a:xfrm>
                <a:off x="4960178" y="9038729"/>
                <a:ext cx="514216" cy="384233"/>
              </a:xfrm>
              <a:prstGeom prst="rect">
                <a:avLst/>
              </a:prstGeom>
            </p:spPr>
          </p:pic>
          <p:pic>
            <p:nvPicPr>
              <p:cNvPr id="11" name="图片 10">
                <a:extLst>
                  <a:ext uri="{FF2B5EF4-FFF2-40B4-BE49-F238E27FC236}">
                    <a16:creationId xmlns:a16="http://schemas.microsoft.com/office/drawing/2014/main" id="{5EB4273C-B941-774F-874C-E23D045652F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9957" b="89899" l="9981" r="95745">
                            <a14:foregroundMark x1="15822" y1="27128" x2="15822" y2="27128"/>
                            <a14:foregroundMark x1="10251" y1="23810" x2="10251" y2="23810"/>
                            <a14:foregroundMark x1="35126" y1="23521" x2="35126" y2="23521"/>
                            <a14:foregroundMark x1="59342" y1="31169" x2="59342" y2="31169"/>
                            <a14:foregroundMark x1="67853" y1="18615" x2="67853" y2="18615"/>
                            <a14:foregroundMark x1="84449" y1="43290" x2="84449" y2="43290"/>
                            <a14:foregroundMark x1="84952" y1="30447" x2="84952" y2="30447"/>
                            <a14:foregroundMark x1="91412" y1="25397" x2="91412" y2="25397"/>
                            <a14:foregroundMark x1="95745" y1="31169" x2="95745" y2="31169"/>
                            <a14:foregroundMark x1="44952" y1="33766" x2="44952" y2="33766"/>
                            <a14:backgroundMark x1="42089" y1="36075" x2="42089" y2="36075"/>
                            <a14:backgroundMark x1="64681" y1="71861" x2="64681" y2="71861"/>
                            <a14:backgroundMark x1="65416" y1="26840" x2="65416" y2="26840"/>
                          </a14:backgroundRemoval>
                        </a14:imgEffect>
                      </a14:imgLayer>
                    </a14:imgProps>
                  </a:ext>
                </a:extLst>
              </a:blip>
              <a:srcRect l="74864"/>
              <a:stretch/>
            </p:blipFill>
            <p:spPr>
              <a:xfrm>
                <a:off x="5587641" y="9038729"/>
                <a:ext cx="514215" cy="427593"/>
              </a:xfrm>
              <a:prstGeom prst="rect">
                <a:avLst/>
              </a:prstGeom>
            </p:spPr>
          </p:pic>
        </p:grpSp>
      </p:grpSp>
      <p:sp>
        <p:nvSpPr>
          <p:cNvPr id="12" name="标题 1">
            <a:extLst>
              <a:ext uri="{FF2B5EF4-FFF2-40B4-BE49-F238E27FC236}">
                <a16:creationId xmlns:a16="http://schemas.microsoft.com/office/drawing/2014/main" id="{FC85E6D8-9952-2F46-A034-F38976AB8C4A}"/>
              </a:ext>
            </a:extLst>
          </p:cNvPr>
          <p:cNvSpPr txBox="1">
            <a:spLocks/>
          </p:cNvSpPr>
          <p:nvPr/>
        </p:nvSpPr>
        <p:spPr>
          <a:xfrm>
            <a:off x="0" y="96373"/>
            <a:ext cx="4119928" cy="38488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kumimoji="1" lang="zh-CN" altLang="en-US" sz="1800" dirty="0">
                <a:solidFill>
                  <a:srgbClr val="6526C2"/>
                </a:solidFill>
                <a:latin typeface="Kaiti SC" panose="02010600040101010101" pitchFamily="2" charset="-122"/>
                <a:ea typeface="Kaiti SC" panose="02010600040101010101" pitchFamily="2" charset="-122"/>
              </a:rPr>
              <a:t>解密神奇的宇宙</a:t>
            </a:r>
            <a:r>
              <a:rPr kumimoji="1" lang="en-US" altLang="zh-CN" sz="1800" dirty="0">
                <a:solidFill>
                  <a:srgbClr val="6526C2"/>
                </a:solidFill>
                <a:latin typeface="Kaiti SC" panose="02010600040101010101" pitchFamily="2" charset="-122"/>
                <a:ea typeface="Kaiti SC" panose="02010600040101010101" pitchFamily="2" charset="-122"/>
              </a:rPr>
              <a:t> </a:t>
            </a:r>
            <a:r>
              <a:rPr kumimoji="1" lang="en-US" altLang="zh-CN" sz="1100" dirty="0">
                <a:solidFill>
                  <a:srgbClr val="A451A4"/>
                </a:solidFill>
                <a:latin typeface="Kaiti SC" panose="02010600040101010101" pitchFamily="2" charset="-122"/>
                <a:ea typeface="Kaiti SC" panose="02010600040101010101" pitchFamily="2" charset="-122"/>
              </a:rPr>
              <a:t>Unlocking the Secrets of the Universe</a:t>
            </a:r>
            <a:endParaRPr kumimoji="1" lang="zh-CN" altLang="en-US" sz="2800" dirty="0">
              <a:solidFill>
                <a:srgbClr val="A451A4"/>
              </a:solidFill>
              <a:latin typeface="Kaiti SC" panose="02010600040101010101" pitchFamily="2" charset="-122"/>
              <a:ea typeface="Kaiti SC" panose="02010600040101010101" pitchFamily="2" charset="-122"/>
            </a:endParaRPr>
          </a:p>
        </p:txBody>
      </p:sp>
      <p:cxnSp>
        <p:nvCxnSpPr>
          <p:cNvPr id="13" name="直线连接符 12">
            <a:extLst>
              <a:ext uri="{FF2B5EF4-FFF2-40B4-BE49-F238E27FC236}">
                <a16:creationId xmlns:a16="http://schemas.microsoft.com/office/drawing/2014/main" id="{B6DC9DFC-7826-AA46-A314-F09415727DF7}"/>
              </a:ext>
            </a:extLst>
          </p:cNvPr>
          <p:cNvCxnSpPr>
            <a:cxnSpLocks/>
          </p:cNvCxnSpPr>
          <p:nvPr/>
        </p:nvCxnSpPr>
        <p:spPr>
          <a:xfrm flipV="1">
            <a:off x="240632" y="481259"/>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16" name="Slide Number Placeholder 5">
            <a:extLst>
              <a:ext uri="{FF2B5EF4-FFF2-40B4-BE49-F238E27FC236}">
                <a16:creationId xmlns:a16="http://schemas.microsoft.com/office/drawing/2014/main" id="{DEEAC749-D76C-EC47-AB22-A6E4FDD0A7B3}"/>
              </a:ext>
            </a:extLst>
          </p:cNvPr>
          <p:cNvSpPr>
            <a:spLocks noGrp="1"/>
          </p:cNvSpPr>
          <p:nvPr>
            <p:ph type="sldNum" sz="quarter" idx="12"/>
          </p:nvPr>
        </p:nvSpPr>
        <p:spPr>
          <a:xfrm>
            <a:off x="89114" y="9307684"/>
            <a:ext cx="1543050" cy="527403"/>
          </a:xfrm>
        </p:spPr>
        <p:txBody>
          <a:bodyPr/>
          <a:lstStyle>
            <a:lvl1pPr algn="l">
              <a:defRPr sz="1200"/>
            </a:lvl1pPr>
          </a:lstStyle>
          <a:p>
            <a:fld id="{99BCC2B7-A947-2E40-B774-81D6CE8CEB88}" type="slidenum">
              <a:rPr kumimoji="1" lang="zh-CN" altLang="en-US" smtClean="0"/>
              <a:pPr/>
              <a:t>5</a:t>
            </a:fld>
            <a:endParaRPr kumimoji="1" lang="zh-CN" altLang="en-US"/>
          </a:p>
        </p:txBody>
      </p:sp>
      <p:sp>
        <p:nvSpPr>
          <p:cNvPr id="20" name="矩形 19">
            <a:extLst>
              <a:ext uri="{FF2B5EF4-FFF2-40B4-BE49-F238E27FC236}">
                <a16:creationId xmlns:a16="http://schemas.microsoft.com/office/drawing/2014/main" id="{82282350-4FAE-E342-98B9-81BF79F86D6D}"/>
              </a:ext>
            </a:extLst>
          </p:cNvPr>
          <p:cNvSpPr/>
          <p:nvPr/>
        </p:nvSpPr>
        <p:spPr>
          <a:xfrm>
            <a:off x="240632" y="573058"/>
            <a:ext cx="6410559" cy="288000"/>
          </a:xfrm>
          <a:prstGeom prst="rect">
            <a:avLst/>
          </a:prstGeom>
          <a:solidFill>
            <a:srgbClr val="682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Time travel</a:t>
            </a:r>
            <a:endParaRPr kumimoji="1" lang="zh-CN" altLang="en-US" sz="1400" dirty="0">
              <a:solidFill>
                <a:schemeClr val="bg1"/>
              </a:solidFill>
              <a:latin typeface="Comic Sans MS" panose="030F0902030302020204" pitchFamily="66" charset="0"/>
            </a:endParaRPr>
          </a:p>
        </p:txBody>
      </p:sp>
      <p:sp>
        <p:nvSpPr>
          <p:cNvPr id="21" name="文本框 20">
            <a:extLst>
              <a:ext uri="{FF2B5EF4-FFF2-40B4-BE49-F238E27FC236}">
                <a16:creationId xmlns:a16="http://schemas.microsoft.com/office/drawing/2014/main" id="{7C0A4C6E-D6A8-394A-A8C1-378FD47970FA}"/>
              </a:ext>
            </a:extLst>
          </p:cNvPr>
          <p:cNvSpPr txBox="1"/>
          <p:nvPr/>
        </p:nvSpPr>
        <p:spPr>
          <a:xfrm>
            <a:off x="240632" y="944288"/>
            <a:ext cx="6410559" cy="1754326"/>
          </a:xfrm>
          <a:prstGeom prst="rect">
            <a:avLst/>
          </a:prstGeom>
          <a:noFill/>
        </p:spPr>
        <p:txBody>
          <a:bodyPr wrap="square" rtlCol="0">
            <a:spAutoFit/>
          </a:bodyPr>
          <a:lstStyle/>
          <a:p>
            <a:r>
              <a:rPr kumimoji="1" lang="en-US" altLang="zh-CN" sz="1200" dirty="0"/>
              <a:t>We already know about 2 phenomena affecting time:</a:t>
            </a:r>
          </a:p>
          <a:p>
            <a:pPr marL="171450" indent="-171450">
              <a:buFont typeface="Arial" panose="020B0604020202020204" pitchFamily="34" charset="0"/>
              <a:buChar char="•"/>
            </a:pPr>
            <a:r>
              <a:rPr kumimoji="1" lang="en-US" altLang="zh-CN" sz="1200" dirty="0"/>
              <a:t>time dilation, as a consequence of special relativity</a:t>
            </a:r>
          </a:p>
          <a:p>
            <a:pPr marL="171450" indent="-171450">
              <a:buFont typeface="Arial" panose="020B0604020202020204" pitchFamily="34" charset="0"/>
              <a:buChar char="•"/>
            </a:pPr>
            <a:r>
              <a:rPr kumimoji="1" lang="en-US" altLang="zh-CN" sz="1200" dirty="0"/>
              <a:t>mass affecting time as consequence of general relativity</a:t>
            </a:r>
          </a:p>
          <a:p>
            <a:pPr marL="171450" indent="-171450">
              <a:buFont typeface="Arial" panose="020B0604020202020204" pitchFamily="34" charset="0"/>
              <a:buChar char="•"/>
            </a:pPr>
            <a:endParaRPr kumimoji="1" lang="en-US" altLang="zh-CN" sz="1200" dirty="0"/>
          </a:p>
          <a:p>
            <a:r>
              <a:rPr kumimoji="1" lang="en-US" altLang="zh-CN" sz="1200" dirty="0"/>
              <a:t>How could we use these principles to “travel in time”?</a:t>
            </a:r>
          </a:p>
          <a:p>
            <a:endParaRPr kumimoji="1" lang="en-US" altLang="zh-CN" sz="1200" dirty="0"/>
          </a:p>
          <a:p>
            <a:r>
              <a:rPr kumimoji="1" lang="en-US" altLang="zh-CN" sz="1200" dirty="0"/>
              <a:t>What would be limitations of such travel?</a:t>
            </a:r>
          </a:p>
          <a:p>
            <a:endParaRPr kumimoji="1" lang="en-US" altLang="zh-CN" sz="1200" dirty="0"/>
          </a:p>
          <a:p>
            <a:r>
              <a:rPr kumimoji="1" lang="en-US" altLang="zh-CN" sz="1200" dirty="0"/>
              <a:t>Could we overcome these limitations somehow?</a:t>
            </a:r>
          </a:p>
        </p:txBody>
      </p:sp>
      <p:cxnSp>
        <p:nvCxnSpPr>
          <p:cNvPr id="24" name="直线连接符 23">
            <a:extLst>
              <a:ext uri="{FF2B5EF4-FFF2-40B4-BE49-F238E27FC236}">
                <a16:creationId xmlns:a16="http://schemas.microsoft.com/office/drawing/2014/main" id="{C30E048B-62A0-CB40-950C-111B95D5041B}"/>
              </a:ext>
            </a:extLst>
          </p:cNvPr>
          <p:cNvCxnSpPr>
            <a:cxnSpLocks/>
          </p:cNvCxnSpPr>
          <p:nvPr/>
        </p:nvCxnSpPr>
        <p:spPr>
          <a:xfrm flipV="1">
            <a:off x="240632" y="2760171"/>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F87D2451-43ED-574B-8AB4-83E4BEA28D76}"/>
              </a:ext>
            </a:extLst>
          </p:cNvPr>
          <p:cNvSpPr/>
          <p:nvPr/>
        </p:nvSpPr>
        <p:spPr>
          <a:xfrm>
            <a:off x="240632" y="2851970"/>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Session Summary</a:t>
            </a:r>
            <a:endParaRPr kumimoji="1" lang="zh-CN" altLang="en-US" sz="1400" dirty="0">
              <a:solidFill>
                <a:schemeClr val="bg1"/>
              </a:solidFill>
              <a:latin typeface="Comic Sans MS" panose="030F0902030302020204" pitchFamily="66" charset="0"/>
            </a:endParaRPr>
          </a:p>
        </p:txBody>
      </p:sp>
      <p:cxnSp>
        <p:nvCxnSpPr>
          <p:cNvPr id="29" name="直线连接符 28">
            <a:extLst>
              <a:ext uri="{FF2B5EF4-FFF2-40B4-BE49-F238E27FC236}">
                <a16:creationId xmlns:a16="http://schemas.microsoft.com/office/drawing/2014/main" id="{494BEFBD-2FBC-884F-9356-D50B6D3AEE3F}"/>
              </a:ext>
            </a:extLst>
          </p:cNvPr>
          <p:cNvCxnSpPr>
            <a:cxnSpLocks/>
          </p:cNvCxnSpPr>
          <p:nvPr/>
        </p:nvCxnSpPr>
        <p:spPr>
          <a:xfrm flipV="1">
            <a:off x="240632" y="2668372"/>
            <a:ext cx="6410559" cy="3"/>
          </a:xfrm>
          <a:prstGeom prst="line">
            <a:avLst/>
          </a:prstGeom>
          <a:ln>
            <a:solidFill>
              <a:srgbClr val="6825BB"/>
            </a:solidFill>
          </a:ln>
        </p:spPr>
        <p:style>
          <a:lnRef idx="1">
            <a:schemeClr val="accent1"/>
          </a:lnRef>
          <a:fillRef idx="0">
            <a:schemeClr val="accent1"/>
          </a:fillRef>
          <a:effectRef idx="0">
            <a:schemeClr val="accent1"/>
          </a:effectRef>
          <a:fontRef idx="minor">
            <a:schemeClr val="tx1"/>
          </a:fontRef>
        </p:style>
      </p:cxnSp>
      <p:sp>
        <p:nvSpPr>
          <p:cNvPr id="30" name="圆角矩形 29">
            <a:extLst>
              <a:ext uri="{FF2B5EF4-FFF2-40B4-BE49-F238E27FC236}">
                <a16:creationId xmlns:a16="http://schemas.microsoft.com/office/drawing/2014/main" id="{9E5AB3A1-D5C5-4744-A314-B624891ADE47}"/>
              </a:ext>
            </a:extLst>
          </p:cNvPr>
          <p:cNvSpPr/>
          <p:nvPr/>
        </p:nvSpPr>
        <p:spPr>
          <a:xfrm>
            <a:off x="240632" y="3199939"/>
            <a:ext cx="6410559" cy="2223760"/>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Equivalence Principle tells us that accelerating is equivalent to being pulled by a massive body with its gravitational pull</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General Relativity tells us that gravity “is” the curvature of space-time</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General Relativity also implies that time flows different for observers in space and on planets</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General Relativity still has some holes in it: it does not really work for black holes, and does not work at quantum scales.</a:t>
            </a:r>
          </a:p>
        </p:txBody>
      </p:sp>
      <p:sp>
        <p:nvSpPr>
          <p:cNvPr id="31" name="矩形 30">
            <a:extLst>
              <a:ext uri="{FF2B5EF4-FFF2-40B4-BE49-F238E27FC236}">
                <a16:creationId xmlns:a16="http://schemas.microsoft.com/office/drawing/2014/main" id="{0956CE7C-4425-8842-A9D5-80ADD2A29B17}"/>
              </a:ext>
            </a:extLst>
          </p:cNvPr>
          <p:cNvSpPr/>
          <p:nvPr/>
        </p:nvSpPr>
        <p:spPr>
          <a:xfrm>
            <a:off x="240632" y="6264361"/>
            <a:ext cx="6410559" cy="288000"/>
          </a:xfrm>
          <a:prstGeom prst="rect">
            <a:avLst/>
          </a:prstGeom>
          <a:solidFill>
            <a:srgbClr val="B92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bg1"/>
                </a:solidFill>
                <a:latin typeface="Comic Sans MS" panose="030F0902030302020204" pitchFamily="66" charset="0"/>
              </a:rPr>
              <a:t>Ponder before next class</a:t>
            </a:r>
            <a:endParaRPr kumimoji="1" lang="zh-CN" altLang="en-US" sz="1400" dirty="0">
              <a:solidFill>
                <a:schemeClr val="bg1"/>
              </a:solidFill>
              <a:latin typeface="Comic Sans MS" panose="030F0902030302020204" pitchFamily="66" charset="0"/>
            </a:endParaRPr>
          </a:p>
        </p:txBody>
      </p:sp>
      <p:sp>
        <p:nvSpPr>
          <p:cNvPr id="32" name="圆角矩形 31">
            <a:extLst>
              <a:ext uri="{FF2B5EF4-FFF2-40B4-BE49-F238E27FC236}">
                <a16:creationId xmlns:a16="http://schemas.microsoft.com/office/drawing/2014/main" id="{AA398DC2-019C-B34B-BF45-B9FC50F3B97A}"/>
              </a:ext>
            </a:extLst>
          </p:cNvPr>
          <p:cNvSpPr/>
          <p:nvPr/>
        </p:nvSpPr>
        <p:spPr>
          <a:xfrm>
            <a:off x="240632" y="6612330"/>
            <a:ext cx="6410559" cy="2650992"/>
          </a:xfrm>
          <a:prstGeom prst="roundRect">
            <a:avLst/>
          </a:prstGeom>
          <a:solidFill>
            <a:srgbClr val="E9EBF5"/>
          </a:solidFill>
          <a:ln>
            <a:solidFill>
              <a:srgbClr val="6825BB"/>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lgn="l">
              <a:buAutoNum type="arabicPeriod"/>
            </a:pPr>
            <a:r>
              <a:rPr kumimoji="1" lang="en-US" altLang="zh-CN" sz="1200" dirty="0">
                <a:solidFill>
                  <a:schemeClr val="tx1"/>
                </a:solidFill>
                <a:latin typeface="Trebuchet MS" panose="020B0703020202090204" pitchFamily="34" charset="0"/>
              </a:rPr>
              <a:t>Could we use general relativity to travel “faster than light”? Would we actually “travel faster than light”?</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Imagine you have a twin sister and you decide to stay on Earth doing some particle physics research, while she travels to a very massive planet, say 10 times larger than the Earth. When she comes back, who will be older, and why?</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Is Newton’s principle that “light always travels along the shortest route from A to B” contradicted by general relativity?</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r>
              <a:rPr kumimoji="1" lang="en-US" altLang="zh-CN" sz="1200" dirty="0">
                <a:solidFill>
                  <a:schemeClr val="tx1"/>
                </a:solidFill>
                <a:latin typeface="Trebuchet MS" panose="020B0703020202090204" pitchFamily="34" charset="0"/>
              </a:rPr>
              <a:t>Quantum Mechanics explains the world of the tiny particles. Quantum Gravity explains gravity acting on large objects. What happens “on the border” between the “big” and “small” scales? Which rules apply?</a:t>
            </a:r>
          </a:p>
          <a:p>
            <a:pPr marL="228600" indent="-228600" algn="l">
              <a:buAutoNum type="arabicPeriod"/>
            </a:pPr>
            <a:endParaRPr kumimoji="1" lang="en-US" altLang="zh-CN" sz="1200" dirty="0">
              <a:solidFill>
                <a:schemeClr val="tx1"/>
              </a:solidFill>
              <a:latin typeface="Trebuchet MS" panose="020B0703020202090204" pitchFamily="34" charset="0"/>
            </a:endParaRPr>
          </a:p>
          <a:p>
            <a:pPr marL="228600" indent="-228600" algn="l">
              <a:buAutoNum type="arabicPeriod"/>
            </a:pPr>
            <a:endParaRPr kumimoji="1" lang="en-US" altLang="zh-CN" sz="1200" dirty="0">
              <a:solidFill>
                <a:schemeClr val="tx1"/>
              </a:solidFill>
              <a:latin typeface="Trebuchet MS" panose="020B0703020202090204" pitchFamily="34" charset="0"/>
            </a:endParaRPr>
          </a:p>
        </p:txBody>
      </p:sp>
    </p:spTree>
    <p:extLst>
      <p:ext uri="{BB962C8B-B14F-4D97-AF65-F5344CB8AC3E}">
        <p14:creationId xmlns:p14="http://schemas.microsoft.com/office/powerpoint/2010/main" val="4635393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1686</TotalTime>
  <Words>1351</Words>
  <Application>Microsoft Macintosh PowerPoint</Application>
  <PresentationFormat>A4 纸张(210x297 毫米)</PresentationFormat>
  <Paragraphs>161</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Kaiti SC</vt:lpstr>
      <vt:lpstr>Arial</vt:lpstr>
      <vt:lpstr>Calibri</vt:lpstr>
      <vt:lpstr>Calibri Light</vt:lpstr>
      <vt:lpstr>Comic Sans MS</vt:lpstr>
      <vt:lpstr>Trebuchet MS</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Kurowski Lawrence</cp:lastModifiedBy>
  <cp:revision>51</cp:revision>
  <dcterms:created xsi:type="dcterms:W3CDTF">2021-02-07T05:10:33Z</dcterms:created>
  <dcterms:modified xsi:type="dcterms:W3CDTF">2021-02-10T07:24:42Z</dcterms:modified>
</cp:coreProperties>
</file>