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6" r:id="rId3"/>
    <p:sldId id="263" r:id="rId4"/>
    <p:sldId id="264" r:id="rId5"/>
    <p:sldId id="258" r:id="rId6"/>
    <p:sldId id="265" r:id="rId7"/>
    <p:sldId id="266"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BF5"/>
    <a:srgbClr val="E9DDF5"/>
    <a:srgbClr val="B92DC0"/>
    <a:srgbClr val="6825BB"/>
    <a:srgbClr val="E7DE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56"/>
    <p:restoredTop sz="96327"/>
  </p:normalViewPr>
  <p:slideViewPr>
    <p:cSldViewPr snapToGrid="0" snapToObjects="1">
      <p:cViewPr varScale="1">
        <p:scale>
          <a:sx n="86" d="100"/>
          <a:sy n="86" d="100"/>
        </p:scale>
        <p:origin x="255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3591526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942723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2839476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223255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1205801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9C8B7CC-ACBD-5B46-BCDC-69781413121D}" type="datetimeFigureOut">
              <a:rPr kumimoji="1" lang="zh-CN" altLang="en-US" smtClean="0"/>
              <a:t>2021/2/12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1181059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72381" y="3618442"/>
            <a:ext cx="2901255"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3471863" y="3618442"/>
            <a:ext cx="2915543"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9C8B7CC-ACBD-5B46-BCDC-69781413121D}" type="datetimeFigureOut">
              <a:rPr kumimoji="1" lang="zh-CN" altLang="en-US" smtClean="0"/>
              <a:t>2021/2/12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402223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9C8B7CC-ACBD-5B46-BCDC-69781413121D}" type="datetimeFigureOut">
              <a:rPr kumimoji="1" lang="zh-CN" altLang="en-US" smtClean="0"/>
              <a:t>2021/2/12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3112226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C8B7CC-ACBD-5B46-BCDC-69781413121D}" type="datetimeFigureOut">
              <a:rPr kumimoji="1" lang="zh-CN" altLang="en-US" smtClean="0"/>
              <a:t>2021/2/12</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3640384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9C8B7CC-ACBD-5B46-BCDC-69781413121D}" type="datetimeFigureOut">
              <a:rPr kumimoji="1" lang="zh-CN" altLang="en-US" smtClean="0"/>
              <a:t>2021/2/12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2789851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9C8B7CC-ACBD-5B46-BCDC-69781413121D}" type="datetimeFigureOut">
              <a:rPr kumimoji="1" lang="zh-CN" altLang="en-US" smtClean="0"/>
              <a:t>2021/2/12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4025123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9C8B7CC-ACBD-5B46-BCDC-69781413121D}" type="datetimeFigureOut">
              <a:rPr kumimoji="1" lang="zh-CN" altLang="en-US" smtClean="0"/>
              <a:t>2021/2/12</a:t>
            </a:fld>
            <a:endParaRPr kumimoji="1" lang="zh-CN"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1918831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7.tiff"/><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7.tiff"/></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tiff"/></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C94CD6E6-3AA4-CC40-9A71-4E27F6B6C122}"/>
              </a:ext>
            </a:extLst>
          </p:cNvPr>
          <p:cNvGrpSpPr/>
          <p:nvPr/>
        </p:nvGrpSpPr>
        <p:grpSpPr>
          <a:xfrm>
            <a:off x="0" y="197200"/>
            <a:ext cx="6602669" cy="2175924"/>
            <a:chOff x="0" y="197200"/>
            <a:chExt cx="6602669" cy="2175924"/>
          </a:xfrm>
        </p:grpSpPr>
        <p:sp>
          <p:nvSpPr>
            <p:cNvPr id="5" name="矩形 4">
              <a:extLst>
                <a:ext uri="{FF2B5EF4-FFF2-40B4-BE49-F238E27FC236}">
                  <a16:creationId xmlns:a16="http://schemas.microsoft.com/office/drawing/2014/main" id="{BFFE0FAE-930E-1848-AA61-0305986C72BC}"/>
                </a:ext>
              </a:extLst>
            </p:cNvPr>
            <p:cNvSpPr/>
            <p:nvPr userDrawn="1"/>
          </p:nvSpPr>
          <p:spPr>
            <a:xfrm>
              <a:off x="2087819" y="197200"/>
              <a:ext cx="4514850" cy="2175924"/>
            </a:xfrm>
            <a:prstGeom prst="rect">
              <a:avLst/>
            </a:prstGeom>
            <a:solidFill>
              <a:srgbClr val="B92DC0"/>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标题 1">
              <a:extLst>
                <a:ext uri="{FF2B5EF4-FFF2-40B4-BE49-F238E27FC236}">
                  <a16:creationId xmlns:a16="http://schemas.microsoft.com/office/drawing/2014/main" id="{EF9DC51F-7949-7F4D-8945-009AECA9DD10}"/>
                </a:ext>
              </a:extLst>
            </p:cNvPr>
            <p:cNvSpPr txBox="1">
              <a:spLocks/>
            </p:cNvSpPr>
            <p:nvPr userDrawn="1"/>
          </p:nvSpPr>
          <p:spPr>
            <a:xfrm>
              <a:off x="2377439" y="513834"/>
              <a:ext cx="3813643" cy="1837170"/>
            </a:xfrm>
            <a:prstGeom prst="rect">
              <a:avLst/>
            </a:prstGeom>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r"/>
              <a:r>
                <a:rPr kumimoji="1" lang="zh-CN" altLang="en-US" sz="3200" dirty="0">
                  <a:solidFill>
                    <a:schemeClr val="bg1"/>
                  </a:solidFill>
                  <a:latin typeface="Kaiti SC" panose="02010600040101010101" pitchFamily="2" charset="-122"/>
                  <a:ea typeface="Kaiti SC" panose="02010600040101010101" pitchFamily="2" charset="-122"/>
                </a:rPr>
                <a:t>解密神奇的宇宙</a:t>
              </a:r>
              <a:br>
                <a:rPr kumimoji="1" lang="en-US" altLang="zh-CN" dirty="0">
                  <a:solidFill>
                    <a:schemeClr val="bg1"/>
                  </a:solidFill>
                  <a:latin typeface="Kaiti SC" panose="02010600040101010101" pitchFamily="2" charset="-122"/>
                  <a:ea typeface="Kaiti SC" panose="02010600040101010101" pitchFamily="2" charset="-122"/>
                </a:rPr>
              </a:br>
              <a:r>
                <a:rPr kumimoji="1" lang="en-US" altLang="zh-CN" sz="1800" dirty="0">
                  <a:solidFill>
                    <a:schemeClr val="bg1"/>
                  </a:solidFill>
                  <a:latin typeface="Kaiti SC" panose="02010600040101010101" pitchFamily="2" charset="-122"/>
                  <a:ea typeface="Kaiti SC" panose="02010600040101010101" pitchFamily="2" charset="-122"/>
                </a:rPr>
                <a:t>Unlocking the secrets of the Universe</a:t>
              </a:r>
              <a:br>
                <a:rPr kumimoji="1" lang="en-US" altLang="zh-CN" sz="1800" dirty="0">
                  <a:solidFill>
                    <a:schemeClr val="bg1"/>
                  </a:solidFill>
                  <a:latin typeface="Kaiti SC" panose="02010600040101010101" pitchFamily="2" charset="-122"/>
                  <a:ea typeface="Kaiti SC" panose="02010600040101010101" pitchFamily="2" charset="-122"/>
                </a:rPr>
              </a:br>
              <a:endParaRPr kumimoji="1" lang="en-US" altLang="zh-CN" sz="1800" dirty="0">
                <a:solidFill>
                  <a:schemeClr val="bg1"/>
                </a:solidFill>
                <a:latin typeface="Kaiti SC" panose="02010600040101010101" pitchFamily="2" charset="-122"/>
                <a:ea typeface="Kaiti SC" panose="02010600040101010101" pitchFamily="2" charset="-122"/>
              </a:endParaRPr>
            </a:p>
          </p:txBody>
        </p:sp>
        <p:pic>
          <p:nvPicPr>
            <p:cNvPr id="7" name="图片 6" descr="图片包含 图标&#10;&#10;描述已自动生成">
              <a:extLst>
                <a:ext uri="{FF2B5EF4-FFF2-40B4-BE49-F238E27FC236}">
                  <a16:creationId xmlns:a16="http://schemas.microsoft.com/office/drawing/2014/main" id="{D6F28847-18D3-E048-AEE5-6890912205A5}"/>
                </a:ext>
              </a:extLst>
            </p:cNvPr>
            <p:cNvPicPr>
              <a:picLocks noChangeAspect="1"/>
            </p:cNvPicPr>
            <p:nvPr userDrawn="1"/>
          </p:nvPicPr>
          <p:blipFill rotWithShape="1">
            <a:blip r:embed="rId2"/>
            <a:srcRect b="5334"/>
            <a:stretch/>
          </p:blipFill>
          <p:spPr>
            <a:xfrm>
              <a:off x="0" y="197200"/>
              <a:ext cx="2172622" cy="1959740"/>
            </a:xfrm>
            <a:prstGeom prst="rect">
              <a:avLst/>
            </a:prstGeom>
            <a:solidFill>
              <a:srgbClr val="A451A4"/>
            </a:solidFill>
          </p:spPr>
        </p:pic>
      </p:grpSp>
      <p:sp>
        <p:nvSpPr>
          <p:cNvPr id="8" name="Slide Number Placeholder 5">
            <a:extLst>
              <a:ext uri="{FF2B5EF4-FFF2-40B4-BE49-F238E27FC236}">
                <a16:creationId xmlns:a16="http://schemas.microsoft.com/office/drawing/2014/main" id="{51F7BC1C-E480-764F-8C20-94B8E65F05A3}"/>
              </a:ext>
            </a:extLst>
          </p:cNvPr>
          <p:cNvSpPr>
            <a:spLocks noGrp="1"/>
          </p:cNvSpPr>
          <p:nvPr>
            <p:ph type="sldNum" sz="quarter" idx="12"/>
          </p:nvPr>
        </p:nvSpPr>
        <p:spPr>
          <a:xfrm>
            <a:off x="471488" y="9253023"/>
            <a:ext cx="1543050" cy="527403"/>
          </a:xfrm>
        </p:spPr>
        <p:txBody>
          <a:bodyPr/>
          <a:lstStyle>
            <a:lvl1pPr algn="l">
              <a:defRPr sz="1200"/>
            </a:lvl1pPr>
          </a:lstStyle>
          <a:p>
            <a:fld id="{99BCC2B7-A947-2E40-B774-81D6CE8CEB88}" type="slidenum">
              <a:rPr kumimoji="1" lang="zh-CN" altLang="en-US" smtClean="0"/>
              <a:pPr/>
              <a:t>1</a:t>
            </a:fld>
            <a:endParaRPr kumimoji="1" lang="zh-CN" altLang="en-US"/>
          </a:p>
        </p:txBody>
      </p:sp>
      <p:grpSp>
        <p:nvGrpSpPr>
          <p:cNvPr id="9" name="组合 8">
            <a:extLst>
              <a:ext uri="{FF2B5EF4-FFF2-40B4-BE49-F238E27FC236}">
                <a16:creationId xmlns:a16="http://schemas.microsoft.com/office/drawing/2014/main" id="{7346DB97-D250-2C48-991D-D0B9EE23D4BC}"/>
              </a:ext>
            </a:extLst>
          </p:cNvPr>
          <p:cNvGrpSpPr/>
          <p:nvPr/>
        </p:nvGrpSpPr>
        <p:grpSpPr>
          <a:xfrm>
            <a:off x="240626" y="2785198"/>
            <a:ext cx="6264676" cy="2660957"/>
            <a:chOff x="240626" y="2785198"/>
            <a:chExt cx="6264676" cy="2660957"/>
          </a:xfrm>
        </p:grpSpPr>
        <p:sp>
          <p:nvSpPr>
            <p:cNvPr id="10" name="矩形 9">
              <a:extLst>
                <a:ext uri="{FF2B5EF4-FFF2-40B4-BE49-F238E27FC236}">
                  <a16:creationId xmlns:a16="http://schemas.microsoft.com/office/drawing/2014/main" id="{7D59B5B7-4982-3849-AF98-AFCF70C034F8}"/>
                </a:ext>
              </a:extLst>
            </p:cNvPr>
            <p:cNvSpPr/>
            <p:nvPr userDrawn="1"/>
          </p:nvSpPr>
          <p:spPr>
            <a:xfrm>
              <a:off x="240631" y="2785198"/>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What stuff is made of</a:t>
              </a:r>
              <a:endParaRPr kumimoji="1" lang="zh-CN" altLang="en-US" sz="1400" dirty="0">
                <a:solidFill>
                  <a:schemeClr val="bg1"/>
                </a:solidFill>
                <a:latin typeface="Comic Sans MS" panose="030F0902030302020204" pitchFamily="66" charset="0"/>
              </a:endParaRPr>
            </a:p>
          </p:txBody>
        </p:sp>
        <p:sp>
          <p:nvSpPr>
            <p:cNvPr id="11" name="文本框 10">
              <a:extLst>
                <a:ext uri="{FF2B5EF4-FFF2-40B4-BE49-F238E27FC236}">
                  <a16:creationId xmlns:a16="http://schemas.microsoft.com/office/drawing/2014/main" id="{04B18A0F-F797-B94C-82E0-55C6EE57D3F8}"/>
                </a:ext>
              </a:extLst>
            </p:cNvPr>
            <p:cNvSpPr txBox="1"/>
            <p:nvPr userDrawn="1"/>
          </p:nvSpPr>
          <p:spPr>
            <a:xfrm>
              <a:off x="240626" y="3137831"/>
              <a:ext cx="6264671" cy="2308324"/>
            </a:xfrm>
            <a:prstGeom prst="rect">
              <a:avLst/>
            </a:prstGeom>
            <a:noFill/>
          </p:spPr>
          <p:txBody>
            <a:bodyPr wrap="square" rtlCol="0">
              <a:spAutoFit/>
            </a:bodyPr>
            <a:lstStyle/>
            <a:p>
              <a:r>
                <a:rPr kumimoji="1" lang="en-US" altLang="zh-CN" sz="1200" dirty="0"/>
                <a:t>The Universe is a very big place. However, everything in the Universe is made up of very small things: atoms, which in turn are made up of hadrons, which in turn are made up of quarks, which – perhaps – are made up of even smaller things. </a:t>
              </a:r>
            </a:p>
            <a:p>
              <a:endParaRPr kumimoji="1" lang="en-US" altLang="zh-CN" sz="1200" dirty="0"/>
            </a:p>
            <a:p>
              <a:r>
                <a:rPr kumimoji="1" lang="en-US" altLang="zh-CN" sz="1200" dirty="0"/>
                <a:t>This “particle zoo” is organized and standardized in the Standard Model, which is the key paradigm in modern physics. </a:t>
              </a:r>
            </a:p>
            <a:p>
              <a:endParaRPr kumimoji="1" lang="en-US" altLang="zh-CN" sz="1200" dirty="0"/>
            </a:p>
            <a:p>
              <a:r>
                <a:rPr kumimoji="1" lang="en-US" altLang="zh-CN" sz="1200" dirty="0"/>
                <a:t>Scientists have constructed powerful machines to smash particles together at very high speeds and see what happens. Usually, this way we can see what makes up particles.</a:t>
              </a:r>
            </a:p>
            <a:p>
              <a:endParaRPr kumimoji="1" lang="en-US" altLang="zh-CN" sz="1200" dirty="0"/>
            </a:p>
            <a:p>
              <a:r>
                <a:rPr kumimoji="1" lang="en-US" altLang="zh-CN" sz="1200" dirty="0"/>
                <a:t>The Standard Model explains </a:t>
              </a:r>
              <a:r>
                <a:rPr kumimoji="1" lang="en-US" altLang="zh-CN" sz="1200" i="1" dirty="0"/>
                <a:t>almost</a:t>
              </a:r>
              <a:r>
                <a:rPr kumimoji="1" lang="en-US" altLang="zh-CN" sz="1200" dirty="0"/>
                <a:t> everything in our Universe. Unfortunately, it fails to account for one very important force we all experience every day: namely the gravity.</a:t>
              </a:r>
            </a:p>
          </p:txBody>
        </p:sp>
      </p:grpSp>
      <p:grpSp>
        <p:nvGrpSpPr>
          <p:cNvPr id="18" name="组合 17">
            <a:extLst>
              <a:ext uri="{FF2B5EF4-FFF2-40B4-BE49-F238E27FC236}">
                <a16:creationId xmlns:a16="http://schemas.microsoft.com/office/drawing/2014/main" id="{5665BB8B-8A2C-8C47-AB8C-3D36741F1C03}"/>
              </a:ext>
            </a:extLst>
          </p:cNvPr>
          <p:cNvGrpSpPr/>
          <p:nvPr/>
        </p:nvGrpSpPr>
        <p:grpSpPr>
          <a:xfrm>
            <a:off x="296664" y="5431756"/>
            <a:ext cx="6264671" cy="1126716"/>
            <a:chOff x="240626" y="5109381"/>
            <a:chExt cx="6264676" cy="1126716"/>
          </a:xfrm>
        </p:grpSpPr>
        <p:sp>
          <p:nvSpPr>
            <p:cNvPr id="12" name="矩形 11">
              <a:extLst>
                <a:ext uri="{FF2B5EF4-FFF2-40B4-BE49-F238E27FC236}">
                  <a16:creationId xmlns:a16="http://schemas.microsoft.com/office/drawing/2014/main" id="{CE267DB4-6932-A140-A877-3DE0B9B30189}"/>
                </a:ext>
              </a:extLst>
            </p:cNvPr>
            <p:cNvSpPr/>
            <p:nvPr/>
          </p:nvSpPr>
          <p:spPr>
            <a:xfrm>
              <a:off x="240631" y="5109381"/>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Session objectives</a:t>
              </a:r>
              <a:endParaRPr kumimoji="1" lang="zh-CN" altLang="en-US" sz="1400" dirty="0">
                <a:solidFill>
                  <a:schemeClr val="bg1"/>
                </a:solidFill>
                <a:latin typeface="Comic Sans MS" panose="030F0902030302020204" pitchFamily="66" charset="0"/>
              </a:endParaRPr>
            </a:p>
          </p:txBody>
        </p:sp>
        <p:sp>
          <p:nvSpPr>
            <p:cNvPr id="13" name="文本框 12">
              <a:extLst>
                <a:ext uri="{FF2B5EF4-FFF2-40B4-BE49-F238E27FC236}">
                  <a16:creationId xmlns:a16="http://schemas.microsoft.com/office/drawing/2014/main" id="{7F101733-CF5D-694A-9D2C-C9C175E8CC47}"/>
                </a:ext>
              </a:extLst>
            </p:cNvPr>
            <p:cNvSpPr txBox="1"/>
            <p:nvPr/>
          </p:nvSpPr>
          <p:spPr>
            <a:xfrm>
              <a:off x="240626" y="5435878"/>
              <a:ext cx="6264671" cy="800219"/>
            </a:xfrm>
            <a:prstGeom prst="rect">
              <a:avLst/>
            </a:prstGeom>
            <a:noFill/>
          </p:spPr>
          <p:txBody>
            <a:bodyPr wrap="square" rtlCol="0">
              <a:spAutoFit/>
            </a:bodyPr>
            <a:lstStyle/>
            <a:p>
              <a:pPr marL="171450" indent="-171450">
                <a:spcBef>
                  <a:spcPts val="600"/>
                </a:spcBef>
                <a:buFont typeface="Arial" panose="020B0604020202020204" pitchFamily="34" charset="0"/>
                <a:buChar char="•"/>
              </a:pPr>
              <a:r>
                <a:rPr kumimoji="1" lang="en-US" altLang="zh-CN" sz="1200" dirty="0"/>
                <a:t>Learn about the two key Elementary Particle types: fermions and bosons</a:t>
              </a:r>
            </a:p>
            <a:p>
              <a:pPr marL="171450" indent="-171450">
                <a:spcBef>
                  <a:spcPts val="600"/>
                </a:spcBef>
                <a:buFont typeface="Arial" panose="020B0604020202020204" pitchFamily="34" charset="0"/>
                <a:buChar char="•"/>
              </a:pPr>
              <a:r>
                <a:rPr kumimoji="1" lang="en-US" altLang="zh-CN" sz="1200" dirty="0"/>
                <a:t>Understand how hadron colliders work</a:t>
              </a:r>
            </a:p>
            <a:p>
              <a:pPr marL="171450" indent="-171450">
                <a:spcBef>
                  <a:spcPts val="600"/>
                </a:spcBef>
                <a:buFont typeface="Arial" panose="020B0604020202020204" pitchFamily="34" charset="0"/>
                <a:buChar char="•"/>
              </a:pPr>
              <a:r>
                <a:rPr kumimoji="1" lang="en-US" altLang="zh-CN" sz="1200" dirty="0"/>
                <a:t>Ponder the shortcomings of the Standard Model theory</a:t>
              </a:r>
            </a:p>
          </p:txBody>
        </p:sp>
      </p:grpSp>
      <p:grpSp>
        <p:nvGrpSpPr>
          <p:cNvPr id="14" name="组合 13">
            <a:extLst>
              <a:ext uri="{FF2B5EF4-FFF2-40B4-BE49-F238E27FC236}">
                <a16:creationId xmlns:a16="http://schemas.microsoft.com/office/drawing/2014/main" id="{CE33AA89-E33F-FC4B-87B5-450707BA315A}"/>
              </a:ext>
            </a:extLst>
          </p:cNvPr>
          <p:cNvGrpSpPr/>
          <p:nvPr/>
        </p:nvGrpSpPr>
        <p:grpSpPr>
          <a:xfrm>
            <a:off x="240626" y="7156565"/>
            <a:ext cx="6264665" cy="777161"/>
            <a:chOff x="240626" y="7156565"/>
            <a:chExt cx="6264675" cy="777161"/>
          </a:xfrm>
        </p:grpSpPr>
        <p:sp>
          <p:nvSpPr>
            <p:cNvPr id="15" name="矩形 14">
              <a:extLst>
                <a:ext uri="{FF2B5EF4-FFF2-40B4-BE49-F238E27FC236}">
                  <a16:creationId xmlns:a16="http://schemas.microsoft.com/office/drawing/2014/main" id="{B2051046-F577-784B-818E-051DB351144C}"/>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Key terms</a:t>
              </a:r>
              <a:endParaRPr kumimoji="1" lang="zh-CN" altLang="en-US" sz="1400" dirty="0">
                <a:solidFill>
                  <a:schemeClr val="bg1"/>
                </a:solidFill>
                <a:latin typeface="Comic Sans MS" panose="030F0902030302020204" pitchFamily="66" charset="0"/>
              </a:endParaRPr>
            </a:p>
          </p:txBody>
        </p:sp>
        <p:sp>
          <p:nvSpPr>
            <p:cNvPr id="16" name="文本框 15">
              <a:extLst>
                <a:ext uri="{FF2B5EF4-FFF2-40B4-BE49-F238E27FC236}">
                  <a16:creationId xmlns:a16="http://schemas.microsoft.com/office/drawing/2014/main" id="{8BDB2C3E-56A1-A04B-977B-273A12AF76A2}"/>
                </a:ext>
              </a:extLst>
            </p:cNvPr>
            <p:cNvSpPr txBox="1"/>
            <p:nvPr userDrawn="1"/>
          </p:nvSpPr>
          <p:spPr>
            <a:xfrm>
              <a:off x="240626" y="7472061"/>
              <a:ext cx="6264671" cy="461665"/>
            </a:xfrm>
            <a:prstGeom prst="rect">
              <a:avLst/>
            </a:prstGeom>
            <a:noFill/>
          </p:spPr>
          <p:txBody>
            <a:bodyPr wrap="square" rtlCol="0">
              <a:spAutoFit/>
            </a:bodyPr>
            <a:lstStyle/>
            <a:p>
              <a:endParaRPr kumimoji="1" lang="en-US" altLang="zh-CN" sz="1200" dirty="0"/>
            </a:p>
            <a:p>
              <a:endParaRPr kumimoji="1" lang="zh-CN" altLang="en-US" sz="1200" dirty="0"/>
            </a:p>
          </p:txBody>
        </p:sp>
      </p:grpSp>
      <p:sp>
        <p:nvSpPr>
          <p:cNvPr id="17" name="圆角矩形 16">
            <a:extLst>
              <a:ext uri="{FF2B5EF4-FFF2-40B4-BE49-F238E27FC236}">
                <a16:creationId xmlns:a16="http://schemas.microsoft.com/office/drawing/2014/main" id="{28D82D00-0728-D646-8665-FA7C6BBA84BC}"/>
              </a:ext>
            </a:extLst>
          </p:cNvPr>
          <p:cNvSpPr/>
          <p:nvPr/>
        </p:nvSpPr>
        <p:spPr>
          <a:xfrm>
            <a:off x="240626" y="2248037"/>
            <a:ext cx="6156250" cy="44606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zh-CN" sz="1600" dirty="0">
                <a:solidFill>
                  <a:schemeClr val="tx1"/>
                </a:solidFill>
              </a:rPr>
              <a:t>Session 3.1: from atoms to strings</a:t>
            </a:r>
            <a:endParaRPr kumimoji="1" lang="zh-CN" altLang="en-US" sz="1600" dirty="0">
              <a:solidFill>
                <a:schemeClr val="tx1"/>
              </a:solidFill>
            </a:endParaRPr>
          </a:p>
        </p:txBody>
      </p:sp>
      <p:pic>
        <p:nvPicPr>
          <p:cNvPr id="1026" name="Picture 2" descr="“isaac newton”的图片搜索结果">
            <a:extLst>
              <a:ext uri="{FF2B5EF4-FFF2-40B4-BE49-F238E27FC236}">
                <a16:creationId xmlns:a16="http://schemas.microsoft.com/office/drawing/2014/main" id="{F07933D6-E62C-AB49-ABAF-771C300A0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197" y="3137831"/>
            <a:ext cx="1701134" cy="17011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pace rocket”的图片搜索结果">
            <a:extLst>
              <a:ext uri="{FF2B5EF4-FFF2-40B4-BE49-F238E27FC236}">
                <a16:creationId xmlns:a16="http://schemas.microsoft.com/office/drawing/2014/main" id="{1CCA86A8-501B-7048-A777-DF308FB3BA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9921" y="2112953"/>
            <a:ext cx="1701134" cy="17011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oon”的图片搜索结果">
            <a:extLst>
              <a:ext uri="{FF2B5EF4-FFF2-40B4-BE49-F238E27FC236}">
                <a16:creationId xmlns:a16="http://schemas.microsoft.com/office/drawing/2014/main" id="{4E07AB76-8E91-CA4A-8EFA-807D05C6FC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6230" y="4685066"/>
            <a:ext cx="1901954" cy="1424630"/>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组合 22">
            <a:extLst>
              <a:ext uri="{FF2B5EF4-FFF2-40B4-BE49-F238E27FC236}">
                <a16:creationId xmlns:a16="http://schemas.microsoft.com/office/drawing/2014/main" id="{D18985DD-098C-7A4D-9C9F-F1C5A27BC4E9}"/>
              </a:ext>
            </a:extLst>
          </p:cNvPr>
          <p:cNvGrpSpPr/>
          <p:nvPr/>
        </p:nvGrpSpPr>
        <p:grpSpPr>
          <a:xfrm>
            <a:off x="9737036" y="2812828"/>
            <a:ext cx="3076295" cy="811242"/>
            <a:chOff x="240631" y="5109381"/>
            <a:chExt cx="6264671" cy="811242"/>
          </a:xfrm>
        </p:grpSpPr>
        <p:sp>
          <p:nvSpPr>
            <p:cNvPr id="24" name="矩形 23">
              <a:extLst>
                <a:ext uri="{FF2B5EF4-FFF2-40B4-BE49-F238E27FC236}">
                  <a16:creationId xmlns:a16="http://schemas.microsoft.com/office/drawing/2014/main" id="{90ACC75E-55AB-464D-AC7E-2C81224ADE7D}"/>
                </a:ext>
              </a:extLst>
            </p:cNvPr>
            <p:cNvSpPr/>
            <p:nvPr/>
          </p:nvSpPr>
          <p:spPr>
            <a:xfrm>
              <a:off x="240631" y="5109381"/>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Today’s VIP guest list</a:t>
              </a:r>
              <a:endParaRPr kumimoji="1" lang="zh-CN" altLang="en-US" sz="1400" dirty="0">
                <a:solidFill>
                  <a:schemeClr val="bg1"/>
                </a:solidFill>
                <a:latin typeface="Comic Sans MS" panose="030F0902030302020204" pitchFamily="66" charset="0"/>
              </a:endParaRPr>
            </a:p>
          </p:txBody>
        </p:sp>
        <p:sp>
          <p:nvSpPr>
            <p:cNvPr id="25" name="文本框 24">
              <a:extLst>
                <a:ext uri="{FF2B5EF4-FFF2-40B4-BE49-F238E27FC236}">
                  <a16:creationId xmlns:a16="http://schemas.microsoft.com/office/drawing/2014/main" id="{507B912F-8625-D84E-92A7-CE3E1CC92CF3}"/>
                </a:ext>
              </a:extLst>
            </p:cNvPr>
            <p:cNvSpPr txBox="1"/>
            <p:nvPr/>
          </p:nvSpPr>
          <p:spPr>
            <a:xfrm>
              <a:off x="3152175" y="5458958"/>
              <a:ext cx="3353127" cy="461665"/>
            </a:xfrm>
            <a:prstGeom prst="rect">
              <a:avLst/>
            </a:prstGeom>
            <a:noFill/>
          </p:spPr>
          <p:txBody>
            <a:bodyPr wrap="square" rtlCol="0">
              <a:spAutoFit/>
            </a:bodyPr>
            <a:lstStyle/>
            <a:p>
              <a:r>
                <a:rPr kumimoji="1" lang="en-US" altLang="zh-CN" sz="1200" dirty="0"/>
                <a:t>Isaac Newton</a:t>
              </a:r>
            </a:p>
            <a:p>
              <a:endParaRPr kumimoji="1" lang="zh-CN" altLang="en-US" sz="1200" b="1" dirty="0"/>
            </a:p>
          </p:txBody>
        </p:sp>
      </p:grpSp>
      <p:pic>
        <p:nvPicPr>
          <p:cNvPr id="1032" name="Picture 8" descr="“copernicus”的图片搜索结果">
            <a:extLst>
              <a:ext uri="{FF2B5EF4-FFF2-40B4-BE49-F238E27FC236}">
                <a16:creationId xmlns:a16="http://schemas.microsoft.com/office/drawing/2014/main" id="{41AB4804-2AA4-2A4E-80DD-F7C28D9769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37430" y="5098273"/>
            <a:ext cx="1167481" cy="1141766"/>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a:extLst>
              <a:ext uri="{FF2B5EF4-FFF2-40B4-BE49-F238E27FC236}">
                <a16:creationId xmlns:a16="http://schemas.microsoft.com/office/drawing/2014/main" id="{E0500DE1-275A-544D-A7E2-81D6E66CFDD7}"/>
              </a:ext>
            </a:extLst>
          </p:cNvPr>
          <p:cNvSpPr/>
          <p:nvPr/>
        </p:nvSpPr>
        <p:spPr>
          <a:xfrm>
            <a:off x="104369" y="7388790"/>
            <a:ext cx="2277287" cy="865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Standard Model</a:t>
            </a:r>
          </a:p>
          <a:p>
            <a:pPr algn="ctr"/>
            <a:r>
              <a:rPr kumimoji="1" lang="zh-CN" altLang="en-US" sz="1400" dirty="0">
                <a:solidFill>
                  <a:srgbClr val="B92DC0"/>
                </a:solidFill>
              </a:rPr>
              <a:t>标准模型</a:t>
            </a:r>
            <a:endParaRPr kumimoji="1" lang="en-US" altLang="zh-CN" sz="1400" dirty="0">
              <a:solidFill>
                <a:srgbClr val="B92DC0"/>
              </a:solidFill>
            </a:endParaRPr>
          </a:p>
        </p:txBody>
      </p:sp>
      <p:sp>
        <p:nvSpPr>
          <p:cNvPr id="30" name="矩形 29">
            <a:extLst>
              <a:ext uri="{FF2B5EF4-FFF2-40B4-BE49-F238E27FC236}">
                <a16:creationId xmlns:a16="http://schemas.microsoft.com/office/drawing/2014/main" id="{A51076DA-D7C8-5E4F-AABA-C21954B36303}"/>
              </a:ext>
            </a:extLst>
          </p:cNvPr>
          <p:cNvSpPr/>
          <p:nvPr/>
        </p:nvSpPr>
        <p:spPr>
          <a:xfrm>
            <a:off x="3236180" y="7253104"/>
            <a:ext cx="2096160" cy="997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Elementary Particles</a:t>
            </a:r>
          </a:p>
          <a:p>
            <a:pPr algn="ctr"/>
            <a:r>
              <a:rPr kumimoji="1" lang="zh-CN" altLang="en-US" sz="1400" dirty="0">
                <a:solidFill>
                  <a:srgbClr val="B92DC0"/>
                </a:solidFill>
              </a:rPr>
              <a:t>基本粒子</a:t>
            </a:r>
            <a:endParaRPr kumimoji="1" lang="en-US" altLang="zh-CN" sz="1400" dirty="0">
              <a:solidFill>
                <a:srgbClr val="B92DC0"/>
              </a:solidFill>
            </a:endParaRPr>
          </a:p>
        </p:txBody>
      </p:sp>
      <p:sp>
        <p:nvSpPr>
          <p:cNvPr id="31" name="矩形 30">
            <a:extLst>
              <a:ext uri="{FF2B5EF4-FFF2-40B4-BE49-F238E27FC236}">
                <a16:creationId xmlns:a16="http://schemas.microsoft.com/office/drawing/2014/main" id="{AE8B05BD-EDA3-0E44-80A9-1AB8C230FD30}"/>
              </a:ext>
            </a:extLst>
          </p:cNvPr>
          <p:cNvSpPr/>
          <p:nvPr/>
        </p:nvSpPr>
        <p:spPr>
          <a:xfrm>
            <a:off x="1513539" y="8112245"/>
            <a:ext cx="2144332" cy="7507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Elementary Interactions</a:t>
            </a:r>
          </a:p>
          <a:p>
            <a:pPr algn="ctr"/>
            <a:r>
              <a:rPr kumimoji="1" lang="zh-CN" altLang="en-US" sz="1400" dirty="0">
                <a:solidFill>
                  <a:srgbClr val="B92DC0"/>
                </a:solidFill>
              </a:rPr>
              <a:t>基本互动</a:t>
            </a:r>
            <a:endParaRPr kumimoji="1" lang="en-US" altLang="zh-CN" sz="1400" dirty="0">
              <a:solidFill>
                <a:srgbClr val="B92DC0"/>
              </a:solidFill>
            </a:endParaRPr>
          </a:p>
        </p:txBody>
      </p:sp>
      <p:sp>
        <p:nvSpPr>
          <p:cNvPr id="32" name="矩形 31">
            <a:extLst>
              <a:ext uri="{FF2B5EF4-FFF2-40B4-BE49-F238E27FC236}">
                <a16:creationId xmlns:a16="http://schemas.microsoft.com/office/drawing/2014/main" id="{39B98091-E3E6-174C-A3DA-E7F7D7531BC3}"/>
              </a:ext>
            </a:extLst>
          </p:cNvPr>
          <p:cNvSpPr/>
          <p:nvPr/>
        </p:nvSpPr>
        <p:spPr>
          <a:xfrm>
            <a:off x="3873656" y="7806859"/>
            <a:ext cx="2963753" cy="997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hadron collider / particle accelerator</a:t>
            </a:r>
          </a:p>
          <a:p>
            <a:pPr algn="ctr"/>
            <a:r>
              <a:rPr kumimoji="1" lang="zh-CN" altLang="en-US" sz="1400" dirty="0">
                <a:solidFill>
                  <a:srgbClr val="B92DC0"/>
                </a:solidFill>
              </a:rPr>
              <a:t>粒子加速器</a:t>
            </a:r>
            <a:endParaRPr kumimoji="1" lang="en-US" altLang="zh-CN" sz="1400" dirty="0">
              <a:solidFill>
                <a:srgbClr val="B92DC0"/>
              </a:solidFill>
            </a:endParaRPr>
          </a:p>
        </p:txBody>
      </p:sp>
      <p:sp>
        <p:nvSpPr>
          <p:cNvPr id="33" name="矩形 32">
            <a:extLst>
              <a:ext uri="{FF2B5EF4-FFF2-40B4-BE49-F238E27FC236}">
                <a16:creationId xmlns:a16="http://schemas.microsoft.com/office/drawing/2014/main" id="{5CEBD0D0-57B5-464D-B016-06B75D0D5E8D}"/>
              </a:ext>
            </a:extLst>
          </p:cNvPr>
          <p:cNvSpPr/>
          <p:nvPr/>
        </p:nvSpPr>
        <p:spPr>
          <a:xfrm>
            <a:off x="4115887" y="8502300"/>
            <a:ext cx="1942770" cy="7507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bosons</a:t>
            </a:r>
          </a:p>
          <a:p>
            <a:pPr algn="ctr"/>
            <a:r>
              <a:rPr kumimoji="1" lang="zh-CN" altLang="en-US" sz="1400" dirty="0">
                <a:solidFill>
                  <a:srgbClr val="B92DC0"/>
                </a:solidFill>
              </a:rPr>
              <a:t>玻色子</a:t>
            </a:r>
            <a:endParaRPr kumimoji="1" lang="en-US" altLang="zh-CN" sz="1400" dirty="0">
              <a:solidFill>
                <a:srgbClr val="B92DC0"/>
              </a:solidFill>
            </a:endParaRPr>
          </a:p>
        </p:txBody>
      </p:sp>
      <p:sp>
        <p:nvSpPr>
          <p:cNvPr id="34" name="矩形 33">
            <a:extLst>
              <a:ext uri="{FF2B5EF4-FFF2-40B4-BE49-F238E27FC236}">
                <a16:creationId xmlns:a16="http://schemas.microsoft.com/office/drawing/2014/main" id="{09C2AD80-3812-C34D-9F9D-0394D8BDF1C9}"/>
              </a:ext>
            </a:extLst>
          </p:cNvPr>
          <p:cNvSpPr/>
          <p:nvPr/>
        </p:nvSpPr>
        <p:spPr>
          <a:xfrm>
            <a:off x="769618" y="8687114"/>
            <a:ext cx="1942770" cy="7507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fermions</a:t>
            </a:r>
          </a:p>
          <a:p>
            <a:pPr algn="ctr"/>
            <a:r>
              <a:rPr kumimoji="1" lang="zh-CN" altLang="en-US" sz="1400" dirty="0">
                <a:solidFill>
                  <a:srgbClr val="B92DC0"/>
                </a:solidFill>
              </a:rPr>
              <a:t>费米子</a:t>
            </a:r>
            <a:endParaRPr kumimoji="1" lang="en-US" altLang="zh-CN" sz="1400" dirty="0">
              <a:solidFill>
                <a:srgbClr val="B92DC0"/>
              </a:solidFill>
            </a:endParaRPr>
          </a:p>
        </p:txBody>
      </p:sp>
    </p:spTree>
    <p:extLst>
      <p:ext uri="{BB962C8B-B14F-4D97-AF65-F5344CB8AC3E}">
        <p14:creationId xmlns:p14="http://schemas.microsoft.com/office/powerpoint/2010/main" val="425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4" name="圆角矩形 13">
            <a:extLst>
              <a:ext uri="{FF2B5EF4-FFF2-40B4-BE49-F238E27FC236}">
                <a16:creationId xmlns:a16="http://schemas.microsoft.com/office/drawing/2014/main" id="{912C1AA3-0C96-A749-AA70-33144AE1D130}"/>
              </a:ext>
            </a:extLst>
          </p:cNvPr>
          <p:cNvSpPr/>
          <p:nvPr/>
        </p:nvSpPr>
        <p:spPr>
          <a:xfrm>
            <a:off x="1621913" y="642249"/>
            <a:ext cx="4996029" cy="1560189"/>
          </a:xfrm>
          <a:prstGeom prst="roundRect">
            <a:avLst/>
          </a:prstGeom>
          <a:solidFill>
            <a:srgbClr val="E7DEF8"/>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200" dirty="0">
                <a:solidFill>
                  <a:schemeClr val="tx1"/>
                </a:solidFill>
                <a:latin typeface="Comic Sans MS" panose="030F0902030302020204" pitchFamily="66" charset="0"/>
              </a:rPr>
              <a:t>Electricity = magnetism?</a:t>
            </a:r>
          </a:p>
          <a:p>
            <a:r>
              <a:rPr kumimoji="1" lang="en-US" altLang="zh-CN" sz="1100" dirty="0">
                <a:solidFill>
                  <a:schemeClr val="tx1"/>
                </a:solidFill>
              </a:rPr>
              <a:t>One of the most important unification theories in history of physics was realization that magnetism and electricity can actually be described as two manifestations of a single force: electromagnetism</a:t>
            </a:r>
          </a:p>
          <a:p>
            <a:endParaRPr kumimoji="1" lang="en-US" altLang="zh-CN" sz="1100" dirty="0">
              <a:solidFill>
                <a:schemeClr val="tx1"/>
              </a:solidFill>
            </a:endParaRPr>
          </a:p>
          <a:p>
            <a:r>
              <a:rPr kumimoji="1" lang="en-US" altLang="zh-CN" sz="1100" dirty="0">
                <a:solidFill>
                  <a:schemeClr val="tx1"/>
                </a:solidFill>
              </a:rPr>
              <a:t>Electromagnetism was unified by James Clark Maxwell in 19</a:t>
            </a:r>
            <a:r>
              <a:rPr kumimoji="1" lang="en-US" altLang="zh-CN" sz="1100" baseline="30000" dirty="0">
                <a:solidFill>
                  <a:schemeClr val="tx1"/>
                </a:solidFill>
              </a:rPr>
              <a:t>th</a:t>
            </a:r>
            <a:r>
              <a:rPr kumimoji="1" lang="en-US" altLang="zh-CN" sz="1100" dirty="0">
                <a:solidFill>
                  <a:schemeClr val="tx1"/>
                </a:solidFill>
              </a:rPr>
              <a:t> c., and together with Newton’s gravity it was thought to explain basically everything in the world. That is, until relativity and later quantum theory popped up in 20</a:t>
            </a:r>
            <a:r>
              <a:rPr kumimoji="1" lang="en-US" altLang="zh-CN" sz="1100" baseline="30000" dirty="0">
                <a:solidFill>
                  <a:schemeClr val="tx1"/>
                </a:solidFill>
              </a:rPr>
              <a:t>th</a:t>
            </a:r>
            <a:r>
              <a:rPr kumimoji="1" lang="en-US" altLang="zh-CN" sz="1100" dirty="0">
                <a:solidFill>
                  <a:schemeClr val="tx1"/>
                </a:solidFill>
              </a:rPr>
              <a:t> c.</a:t>
            </a:r>
          </a:p>
        </p:txBody>
      </p:sp>
      <p:sp>
        <p:nvSpPr>
          <p:cNvPr id="15" name="矩形 14">
            <a:extLst>
              <a:ext uri="{FF2B5EF4-FFF2-40B4-BE49-F238E27FC236}">
                <a16:creationId xmlns:a16="http://schemas.microsoft.com/office/drawing/2014/main" id="{5CBD74CC-9431-7E44-9CA9-F8522CE07B57}"/>
              </a:ext>
            </a:extLst>
          </p:cNvPr>
          <p:cNvSpPr/>
          <p:nvPr/>
        </p:nvSpPr>
        <p:spPr>
          <a:xfrm>
            <a:off x="0" y="573058"/>
            <a:ext cx="1481027" cy="9332933"/>
          </a:xfrm>
          <a:prstGeom prst="rect">
            <a:avLst/>
          </a:prstGeom>
          <a:solidFill>
            <a:srgbClr val="EAE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sz="1100" b="1" dirty="0">
                <a:solidFill>
                  <a:schemeClr val="tx1"/>
                </a:solidFill>
              </a:rPr>
              <a:t>Elementary particles</a:t>
            </a:r>
          </a:p>
          <a:p>
            <a:r>
              <a:rPr kumimoji="1" lang="zh-CN" altLang="en-US" sz="1100" b="1" dirty="0">
                <a:solidFill>
                  <a:schemeClr val="tx1"/>
                </a:solidFill>
              </a:rPr>
              <a:t>基本粒子</a:t>
            </a:r>
            <a:endParaRPr kumimoji="1" lang="en-US" altLang="zh-CN" sz="1100" b="1" dirty="0">
              <a:solidFill>
                <a:schemeClr val="tx1"/>
              </a:solidFill>
            </a:endParaRPr>
          </a:p>
          <a:p>
            <a:r>
              <a:rPr kumimoji="1" lang="en-US" altLang="zh-CN" sz="1100" dirty="0">
                <a:solidFill>
                  <a:schemeClr val="tx1"/>
                </a:solidFill>
              </a:rPr>
              <a:t>Particles that (as far as we know!) are the most basic building blocks of matter. In other words, elementary particles can’t be further broken down into smaller building blocks.</a:t>
            </a:r>
          </a:p>
          <a:p>
            <a:endParaRPr kumimoji="1" lang="en-US" altLang="zh-CN" sz="1100" b="1" dirty="0">
              <a:solidFill>
                <a:schemeClr val="tx1"/>
              </a:solidFill>
            </a:endParaRPr>
          </a:p>
          <a:p>
            <a:pPr algn="l"/>
            <a:r>
              <a:rPr kumimoji="1" lang="en-US" altLang="zh-CN" sz="1100" b="1" dirty="0">
                <a:solidFill>
                  <a:schemeClr val="tx1"/>
                </a:solidFill>
              </a:rPr>
              <a:t>Bosons</a:t>
            </a:r>
          </a:p>
          <a:p>
            <a:pPr algn="l"/>
            <a:r>
              <a:rPr kumimoji="1" lang="zh-CN" altLang="en-US" sz="1100" b="1" dirty="0">
                <a:solidFill>
                  <a:schemeClr val="tx1"/>
                </a:solidFill>
              </a:rPr>
              <a:t>玻色子</a:t>
            </a:r>
            <a:endParaRPr kumimoji="1" lang="en-US" altLang="zh-CN" sz="1100" b="1" dirty="0">
              <a:solidFill>
                <a:schemeClr val="tx1"/>
              </a:solidFill>
            </a:endParaRPr>
          </a:p>
          <a:p>
            <a:pPr algn="l"/>
            <a:r>
              <a:rPr kumimoji="1" lang="en-US" altLang="zh-CN" sz="1100" dirty="0">
                <a:solidFill>
                  <a:schemeClr val="tx1"/>
                </a:solidFill>
              </a:rPr>
              <a:t>Particles that mediate interactions</a:t>
            </a:r>
            <a:r>
              <a:rPr kumimoji="1" lang="zh-CN" altLang="en-US" sz="1100" dirty="0">
                <a:solidFill>
                  <a:schemeClr val="tx1"/>
                </a:solidFill>
              </a:rPr>
              <a:t> </a:t>
            </a:r>
            <a:r>
              <a:rPr kumimoji="1" lang="en-US" altLang="zh-CN" sz="1100" dirty="0">
                <a:solidFill>
                  <a:schemeClr val="tx1"/>
                </a:solidFill>
              </a:rPr>
              <a:t>between particles. You can imagine that it works like a “messenger” – it tells particle B that particle A ”is close!” and the two should interact.</a:t>
            </a:r>
          </a:p>
          <a:p>
            <a:pPr algn="l"/>
            <a:endParaRPr kumimoji="1" lang="en-US" altLang="zh-CN" sz="1100" dirty="0">
              <a:solidFill>
                <a:schemeClr val="tx1"/>
              </a:solidFill>
            </a:endParaRPr>
          </a:p>
          <a:p>
            <a:r>
              <a:rPr kumimoji="1" lang="en-US" altLang="zh-CN" sz="1100" b="1" dirty="0">
                <a:solidFill>
                  <a:schemeClr val="tx1"/>
                </a:solidFill>
              </a:rPr>
              <a:t>Forces of nature</a:t>
            </a:r>
          </a:p>
          <a:p>
            <a:r>
              <a:rPr kumimoji="1" lang="en-US" altLang="zh-CN" sz="1100" dirty="0">
                <a:solidFill>
                  <a:schemeClr val="tx1"/>
                </a:solidFill>
              </a:rPr>
              <a:t>Also known as elementary interactions. They are the four different types of interactions that happen between elementary particles, according to the Standard Model of particle physics.</a:t>
            </a:r>
          </a:p>
          <a:p>
            <a:pPr algn="l"/>
            <a:endParaRPr kumimoji="1" lang="en-US" altLang="zh-CN" sz="1100" dirty="0">
              <a:solidFill>
                <a:schemeClr val="tx1"/>
              </a:solidFill>
            </a:endParaRPr>
          </a:p>
          <a:p>
            <a:endParaRPr kumimoji="1" lang="zh-CN" altLang="en-US" sz="1100" dirty="0">
              <a:solidFill>
                <a:schemeClr val="tx1"/>
              </a:solidFill>
            </a:endParaRPr>
          </a:p>
        </p:txBody>
      </p: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2</a:t>
            </a:fld>
            <a:endParaRPr kumimoji="1" lang="zh-CN" altLang="en-US"/>
          </a:p>
        </p:txBody>
      </p:sp>
      <p:grpSp>
        <p:nvGrpSpPr>
          <p:cNvPr id="17" name="组合 16">
            <a:extLst>
              <a:ext uri="{FF2B5EF4-FFF2-40B4-BE49-F238E27FC236}">
                <a16:creationId xmlns:a16="http://schemas.microsoft.com/office/drawing/2014/main" id="{6CFC783B-36F7-B848-ADDF-FC6D49C09027}"/>
              </a:ext>
            </a:extLst>
          </p:cNvPr>
          <p:cNvGrpSpPr/>
          <p:nvPr/>
        </p:nvGrpSpPr>
        <p:grpSpPr>
          <a:xfrm>
            <a:off x="1605290" y="2389486"/>
            <a:ext cx="5029274" cy="1717358"/>
            <a:chOff x="198939" y="7156565"/>
            <a:chExt cx="6306362" cy="1717358"/>
          </a:xfrm>
        </p:grpSpPr>
        <p:sp>
          <p:nvSpPr>
            <p:cNvPr id="18" name="矩形 17">
              <a:extLst>
                <a:ext uri="{FF2B5EF4-FFF2-40B4-BE49-F238E27FC236}">
                  <a16:creationId xmlns:a16="http://schemas.microsoft.com/office/drawing/2014/main" id="{9B448268-03E3-5A4D-A00B-EAAF09390D58}"/>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The</a:t>
              </a:r>
              <a:r>
                <a:rPr kumimoji="1" lang="zh-CN" altLang="en-US" sz="1400" dirty="0">
                  <a:solidFill>
                    <a:schemeClr val="bg1"/>
                  </a:solidFill>
                  <a:latin typeface="Comic Sans MS" panose="030F0902030302020204" pitchFamily="66" charset="0"/>
                </a:rPr>
                <a:t> </a:t>
              </a:r>
              <a:r>
                <a:rPr kumimoji="1" lang="en-US" altLang="zh-CN" sz="1400" dirty="0">
                  <a:solidFill>
                    <a:schemeClr val="bg1"/>
                  </a:solidFill>
                  <a:latin typeface="Comic Sans MS" panose="030F0902030302020204" pitchFamily="66" charset="0"/>
                </a:rPr>
                <a:t>four “forces of nature”</a:t>
              </a:r>
              <a:endParaRPr kumimoji="1" lang="zh-CN" altLang="en-US" sz="1400" dirty="0">
                <a:solidFill>
                  <a:schemeClr val="bg1"/>
                </a:solidFill>
                <a:latin typeface="Comic Sans MS" panose="030F0902030302020204" pitchFamily="66" charset="0"/>
              </a:endParaRPr>
            </a:p>
          </p:txBody>
        </p:sp>
        <p:sp>
          <p:nvSpPr>
            <p:cNvPr id="19" name="文本框 18">
              <a:extLst>
                <a:ext uri="{FF2B5EF4-FFF2-40B4-BE49-F238E27FC236}">
                  <a16:creationId xmlns:a16="http://schemas.microsoft.com/office/drawing/2014/main" id="{22F2C3B1-9AB6-5D47-81EB-27633ED2E999}"/>
                </a:ext>
              </a:extLst>
            </p:cNvPr>
            <p:cNvSpPr txBox="1"/>
            <p:nvPr userDrawn="1"/>
          </p:nvSpPr>
          <p:spPr>
            <a:xfrm>
              <a:off x="198939" y="7488928"/>
              <a:ext cx="6264671" cy="1384995"/>
            </a:xfrm>
            <a:prstGeom prst="rect">
              <a:avLst/>
            </a:prstGeom>
            <a:noFill/>
          </p:spPr>
          <p:txBody>
            <a:bodyPr wrap="square" rtlCol="0">
              <a:spAutoFit/>
            </a:bodyPr>
            <a:lstStyle/>
            <a:p>
              <a:r>
                <a:rPr kumimoji="1" lang="en-US" altLang="zh-CN" sz="1200" dirty="0"/>
                <a:t>According to the Standard Model theory, all interactions between particles of matter can be summarized using 4 “forces” or “interactions:</a:t>
              </a:r>
            </a:p>
            <a:p>
              <a:pPr marL="171450" indent="-171450">
                <a:buFont typeface="Arial" panose="020B0604020202020204" pitchFamily="34" charset="0"/>
                <a:buChar char="•"/>
              </a:pPr>
              <a:r>
                <a:rPr kumimoji="1" lang="en-US" altLang="zh-CN" sz="1200" dirty="0"/>
                <a:t>Our old friend gravity</a:t>
              </a:r>
            </a:p>
            <a:p>
              <a:pPr marL="171450" indent="-171450">
                <a:buFont typeface="Arial" panose="020B0604020202020204" pitchFamily="34" charset="0"/>
                <a:buChar char="•"/>
              </a:pPr>
              <a:r>
                <a:rPr kumimoji="1" lang="en-US" altLang="zh-CN" sz="1200" dirty="0"/>
                <a:t>Electromagnetism</a:t>
              </a:r>
            </a:p>
            <a:p>
              <a:pPr marL="171450" indent="-171450">
                <a:buFont typeface="Arial" panose="020B0604020202020204" pitchFamily="34" charset="0"/>
                <a:buChar char="•"/>
              </a:pPr>
              <a:r>
                <a:rPr kumimoji="1" lang="en-US" altLang="zh-CN" sz="1200" dirty="0"/>
                <a:t>Strong interaction, which holds particles together</a:t>
              </a:r>
            </a:p>
            <a:p>
              <a:pPr marL="171450" indent="-171450">
                <a:buFont typeface="Arial" panose="020B0604020202020204" pitchFamily="34" charset="0"/>
                <a:buChar char="•"/>
              </a:pPr>
              <a:r>
                <a:rPr kumimoji="1" lang="en-US" altLang="zh-CN" sz="1200" dirty="0"/>
                <a:t>Weak interaction, which is responsible for radioactive decay</a:t>
              </a:r>
            </a:p>
            <a:p>
              <a:pPr marL="171450" indent="-171450">
                <a:buFont typeface="Arial" panose="020B0604020202020204" pitchFamily="34" charset="0"/>
                <a:buChar char="•"/>
              </a:pPr>
              <a:endParaRPr kumimoji="1" lang="zh-CN" altLang="en-US" sz="1200" dirty="0"/>
            </a:p>
          </p:txBody>
        </p:sp>
      </p:grpSp>
      <p:grpSp>
        <p:nvGrpSpPr>
          <p:cNvPr id="3" name="组合 2">
            <a:extLst>
              <a:ext uri="{FF2B5EF4-FFF2-40B4-BE49-F238E27FC236}">
                <a16:creationId xmlns:a16="http://schemas.microsoft.com/office/drawing/2014/main" id="{8E718136-EFDD-BE40-9ED8-41E21166CBD9}"/>
              </a:ext>
            </a:extLst>
          </p:cNvPr>
          <p:cNvGrpSpPr/>
          <p:nvPr/>
        </p:nvGrpSpPr>
        <p:grpSpPr>
          <a:xfrm>
            <a:off x="1689647" y="4075353"/>
            <a:ext cx="5035932" cy="676079"/>
            <a:chOff x="1788574" y="4468252"/>
            <a:chExt cx="5035932" cy="676079"/>
          </a:xfrm>
        </p:grpSpPr>
        <p:sp>
          <p:nvSpPr>
            <p:cNvPr id="22" name="文本框 21">
              <a:extLst>
                <a:ext uri="{FF2B5EF4-FFF2-40B4-BE49-F238E27FC236}">
                  <a16:creationId xmlns:a16="http://schemas.microsoft.com/office/drawing/2014/main" id="{31CAFBB3-F52C-1E44-9064-E5532A928DEB}"/>
                </a:ext>
              </a:extLst>
            </p:cNvPr>
            <p:cNvSpPr txBox="1"/>
            <p:nvPr/>
          </p:nvSpPr>
          <p:spPr>
            <a:xfrm>
              <a:off x="1788574" y="4468252"/>
              <a:ext cx="4481173" cy="630942"/>
            </a:xfrm>
            <a:custGeom>
              <a:avLst/>
              <a:gdLst>
                <a:gd name="connsiteX0" fmla="*/ 0 w 4481173"/>
                <a:gd name="connsiteY0" fmla="*/ 0 h 630942"/>
                <a:gd name="connsiteX1" fmla="*/ 515335 w 4481173"/>
                <a:gd name="connsiteY1" fmla="*/ 0 h 630942"/>
                <a:gd name="connsiteX2" fmla="*/ 941046 w 4481173"/>
                <a:gd name="connsiteY2" fmla="*/ 0 h 630942"/>
                <a:gd name="connsiteX3" fmla="*/ 1590816 w 4481173"/>
                <a:gd name="connsiteY3" fmla="*/ 0 h 630942"/>
                <a:gd name="connsiteX4" fmla="*/ 2106151 w 4481173"/>
                <a:gd name="connsiteY4" fmla="*/ 0 h 630942"/>
                <a:gd name="connsiteX5" fmla="*/ 2621486 w 4481173"/>
                <a:gd name="connsiteY5" fmla="*/ 0 h 630942"/>
                <a:gd name="connsiteX6" fmla="*/ 3271256 w 4481173"/>
                <a:gd name="connsiteY6" fmla="*/ 0 h 630942"/>
                <a:gd name="connsiteX7" fmla="*/ 3741779 w 4481173"/>
                <a:gd name="connsiteY7" fmla="*/ 0 h 630942"/>
                <a:gd name="connsiteX8" fmla="*/ 4481173 w 4481173"/>
                <a:gd name="connsiteY8" fmla="*/ 0 h 630942"/>
                <a:gd name="connsiteX9" fmla="*/ 4481173 w 4481173"/>
                <a:gd name="connsiteY9" fmla="*/ 328090 h 630942"/>
                <a:gd name="connsiteX10" fmla="*/ 4481173 w 4481173"/>
                <a:gd name="connsiteY10" fmla="*/ 630942 h 630942"/>
                <a:gd name="connsiteX11" fmla="*/ 3921026 w 4481173"/>
                <a:gd name="connsiteY11" fmla="*/ 630942 h 630942"/>
                <a:gd name="connsiteX12" fmla="*/ 3405691 w 4481173"/>
                <a:gd name="connsiteY12" fmla="*/ 630942 h 630942"/>
                <a:gd name="connsiteX13" fmla="*/ 2755921 w 4481173"/>
                <a:gd name="connsiteY13" fmla="*/ 630942 h 630942"/>
                <a:gd name="connsiteX14" fmla="*/ 2106151 w 4481173"/>
                <a:gd name="connsiteY14" fmla="*/ 630942 h 630942"/>
                <a:gd name="connsiteX15" fmla="*/ 1635628 w 4481173"/>
                <a:gd name="connsiteY15" fmla="*/ 630942 h 630942"/>
                <a:gd name="connsiteX16" fmla="*/ 1075482 w 4481173"/>
                <a:gd name="connsiteY16" fmla="*/ 630942 h 630942"/>
                <a:gd name="connsiteX17" fmla="*/ 0 w 4481173"/>
                <a:gd name="connsiteY17" fmla="*/ 630942 h 630942"/>
                <a:gd name="connsiteX18" fmla="*/ 0 w 4481173"/>
                <a:gd name="connsiteY18" fmla="*/ 315471 h 630942"/>
                <a:gd name="connsiteX19" fmla="*/ 0 w 4481173"/>
                <a:gd name="connsiteY19" fmla="*/ 0 h 630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1173" h="630942" extrusionOk="0">
                  <a:moveTo>
                    <a:pt x="0" y="0"/>
                  </a:moveTo>
                  <a:cubicBezTo>
                    <a:pt x="217607" y="-39196"/>
                    <a:pt x="389779" y="14882"/>
                    <a:pt x="515335" y="0"/>
                  </a:cubicBezTo>
                  <a:cubicBezTo>
                    <a:pt x="640891" y="-14882"/>
                    <a:pt x="815947" y="25535"/>
                    <a:pt x="941046" y="0"/>
                  </a:cubicBezTo>
                  <a:cubicBezTo>
                    <a:pt x="1066145" y="-25535"/>
                    <a:pt x="1375267" y="42125"/>
                    <a:pt x="1590816" y="0"/>
                  </a:cubicBezTo>
                  <a:cubicBezTo>
                    <a:pt x="1806365" y="-42125"/>
                    <a:pt x="1901956" y="53299"/>
                    <a:pt x="2106151" y="0"/>
                  </a:cubicBezTo>
                  <a:cubicBezTo>
                    <a:pt x="2310347" y="-53299"/>
                    <a:pt x="2443830" y="55222"/>
                    <a:pt x="2621486" y="0"/>
                  </a:cubicBezTo>
                  <a:cubicBezTo>
                    <a:pt x="2799143" y="-55222"/>
                    <a:pt x="3061371" y="3461"/>
                    <a:pt x="3271256" y="0"/>
                  </a:cubicBezTo>
                  <a:cubicBezTo>
                    <a:pt x="3481141" y="-3461"/>
                    <a:pt x="3593240" y="21862"/>
                    <a:pt x="3741779" y="0"/>
                  </a:cubicBezTo>
                  <a:cubicBezTo>
                    <a:pt x="3890318" y="-21862"/>
                    <a:pt x="4303127" y="12773"/>
                    <a:pt x="4481173" y="0"/>
                  </a:cubicBezTo>
                  <a:cubicBezTo>
                    <a:pt x="4485130" y="120943"/>
                    <a:pt x="4472967" y="215208"/>
                    <a:pt x="4481173" y="328090"/>
                  </a:cubicBezTo>
                  <a:cubicBezTo>
                    <a:pt x="4489379" y="440972"/>
                    <a:pt x="4455813" y="539660"/>
                    <a:pt x="4481173" y="630942"/>
                  </a:cubicBezTo>
                  <a:cubicBezTo>
                    <a:pt x="4357471" y="649792"/>
                    <a:pt x="4143411" y="589379"/>
                    <a:pt x="3921026" y="630942"/>
                  </a:cubicBezTo>
                  <a:cubicBezTo>
                    <a:pt x="3698641" y="672505"/>
                    <a:pt x="3575427" y="616584"/>
                    <a:pt x="3405691" y="630942"/>
                  </a:cubicBezTo>
                  <a:cubicBezTo>
                    <a:pt x="3235956" y="645300"/>
                    <a:pt x="2917873" y="579900"/>
                    <a:pt x="2755921" y="630942"/>
                  </a:cubicBezTo>
                  <a:cubicBezTo>
                    <a:pt x="2593969" y="681984"/>
                    <a:pt x="2328197" y="571615"/>
                    <a:pt x="2106151" y="630942"/>
                  </a:cubicBezTo>
                  <a:cubicBezTo>
                    <a:pt x="1884105" y="690269"/>
                    <a:pt x="1757179" y="620175"/>
                    <a:pt x="1635628" y="630942"/>
                  </a:cubicBezTo>
                  <a:cubicBezTo>
                    <a:pt x="1514077" y="641709"/>
                    <a:pt x="1239101" y="629770"/>
                    <a:pt x="1075482" y="630942"/>
                  </a:cubicBezTo>
                  <a:cubicBezTo>
                    <a:pt x="911863" y="632114"/>
                    <a:pt x="427201" y="626275"/>
                    <a:pt x="0" y="630942"/>
                  </a:cubicBezTo>
                  <a:cubicBezTo>
                    <a:pt x="-28610" y="559833"/>
                    <a:pt x="10604" y="383217"/>
                    <a:pt x="0" y="315471"/>
                  </a:cubicBezTo>
                  <a:cubicBezTo>
                    <a:pt x="-10604" y="247725"/>
                    <a:pt x="23006" y="125872"/>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200" dirty="0">
                  <a:latin typeface="Comic Sans MS" panose="030F0902030302020204" pitchFamily="66" charset="0"/>
                </a:rPr>
                <a:t>Why four…?</a:t>
              </a:r>
            </a:p>
            <a:p>
              <a:endParaRPr kumimoji="1" lang="en-US" altLang="zh-CN" sz="1200" dirty="0">
                <a:latin typeface="Comic Sans MS" panose="030F0902030302020204" pitchFamily="66" charset="0"/>
              </a:endParaRPr>
            </a:p>
            <a:p>
              <a:r>
                <a:rPr kumimoji="1" lang="en-US" altLang="zh-CN" sz="1100" dirty="0">
                  <a:latin typeface="Trebuchet MS" panose="020B0703020202090204" pitchFamily="34" charset="0"/>
                </a:rPr>
                <a:t>Why do we have 4 forces in the Standard Model theory?</a:t>
              </a:r>
            </a:p>
          </p:txBody>
        </p:sp>
        <p:pic>
          <p:nvPicPr>
            <p:cNvPr id="23" name="图片 22">
              <a:extLst>
                <a:ext uri="{FF2B5EF4-FFF2-40B4-BE49-F238E27FC236}">
                  <a16:creationId xmlns:a16="http://schemas.microsoft.com/office/drawing/2014/main" id="{A514DF04-E580-5540-BF73-0695C21830A1}"/>
                </a:ext>
              </a:extLst>
            </p:cNvPr>
            <p:cNvPicPr>
              <a:picLocks noChangeAspect="1"/>
            </p:cNvPicPr>
            <p:nvPr/>
          </p:nvPicPr>
          <p:blipFill>
            <a:blip r:embed="rId4"/>
            <a:stretch>
              <a:fillRect/>
            </a:stretch>
          </p:blipFill>
          <p:spPr>
            <a:xfrm>
              <a:off x="6296338" y="4616163"/>
              <a:ext cx="528168" cy="528168"/>
            </a:xfrm>
            <a:prstGeom prst="rect">
              <a:avLst/>
            </a:prstGeom>
          </p:spPr>
        </p:pic>
      </p:grpSp>
      <p:sp>
        <p:nvSpPr>
          <p:cNvPr id="26" name="圆角矩形 25">
            <a:extLst>
              <a:ext uri="{FF2B5EF4-FFF2-40B4-BE49-F238E27FC236}">
                <a16:creationId xmlns:a16="http://schemas.microsoft.com/office/drawing/2014/main" id="{0181CF09-8B1C-BD4F-B091-BDDE0D970B10}"/>
              </a:ext>
            </a:extLst>
          </p:cNvPr>
          <p:cNvSpPr/>
          <p:nvPr/>
        </p:nvSpPr>
        <p:spPr>
          <a:xfrm>
            <a:off x="1649262" y="5412706"/>
            <a:ext cx="4996026" cy="2462940"/>
          </a:xfrm>
          <a:prstGeom prst="roundRect">
            <a:avLst/>
          </a:prstGeom>
          <a:no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400" b="1" dirty="0">
                <a:solidFill>
                  <a:schemeClr val="tx1"/>
                </a:solidFill>
                <a:latin typeface="Comic Sans MS" panose="030F0902030302020204" pitchFamily="66" charset="0"/>
              </a:rPr>
              <a:t>Why do electrons repel?</a:t>
            </a:r>
          </a:p>
          <a:p>
            <a:pPr algn="l"/>
            <a:endParaRPr kumimoji="1" lang="en-US" altLang="zh-CN" sz="1400" b="1" dirty="0">
              <a:solidFill>
                <a:schemeClr val="tx1"/>
              </a:solidFill>
              <a:latin typeface="Comic Sans MS" panose="030F0902030302020204" pitchFamily="66" charset="0"/>
            </a:endParaRPr>
          </a:p>
          <a:p>
            <a:pPr algn="l"/>
            <a:r>
              <a:rPr kumimoji="1" lang="en-US" altLang="zh-CN" sz="1400" dirty="0">
                <a:solidFill>
                  <a:schemeClr val="tx1"/>
                </a:solidFill>
                <a:latin typeface="Comic Sans MS" panose="030F0902030302020204" pitchFamily="66" charset="0"/>
              </a:rPr>
              <a:t>Standard Model explains electron repulsion using bosons.</a:t>
            </a:r>
          </a:p>
          <a:p>
            <a:pPr algn="l"/>
            <a:endParaRPr kumimoji="1" lang="en-US" altLang="zh-CN" sz="1400" dirty="0">
              <a:solidFill>
                <a:schemeClr val="tx1"/>
              </a:solidFill>
              <a:latin typeface="Comic Sans MS" panose="030F0902030302020204" pitchFamily="66" charset="0"/>
            </a:endParaRPr>
          </a:p>
          <a:p>
            <a:pPr algn="l"/>
            <a:r>
              <a:rPr kumimoji="1" lang="en-US" altLang="zh-CN" sz="1200" dirty="0">
                <a:solidFill>
                  <a:schemeClr val="tx1"/>
                </a:solidFill>
                <a:latin typeface="Comic Sans MS" panose="030F0902030302020204" pitchFamily="66" charset="0"/>
              </a:rPr>
              <a:t>When 2 electrons are close to each other, one of them emits a photon, which changes the electron’s trajectory (direction of motion), due to conservation of momentum.</a:t>
            </a:r>
          </a:p>
          <a:p>
            <a:pPr algn="l"/>
            <a:endParaRPr kumimoji="1" lang="en-US" altLang="zh-CN" sz="1200" dirty="0">
              <a:solidFill>
                <a:schemeClr val="tx1"/>
              </a:solidFill>
              <a:latin typeface="Comic Sans MS" panose="030F0902030302020204" pitchFamily="66" charset="0"/>
            </a:endParaRPr>
          </a:p>
          <a:p>
            <a:pPr algn="l"/>
            <a:r>
              <a:rPr kumimoji="1" lang="en-US" altLang="zh-CN" sz="1200" dirty="0">
                <a:solidFill>
                  <a:schemeClr val="tx1"/>
                </a:solidFill>
                <a:latin typeface="Comic Sans MS" panose="030F0902030302020204" pitchFamily="66" charset="0"/>
              </a:rPr>
              <a:t>The other electron receives the photon, which also changes its trajectory, according to the same principle.</a:t>
            </a:r>
          </a:p>
          <a:p>
            <a:pPr algn="l"/>
            <a:endParaRPr kumimoji="1" lang="zh-CN" altLang="en-US" sz="1200" dirty="0">
              <a:solidFill>
                <a:schemeClr val="tx1"/>
              </a:solidFill>
              <a:latin typeface="Comic Sans MS" panose="030F0902030302020204" pitchFamily="66" charset="0"/>
            </a:endParaRPr>
          </a:p>
        </p:txBody>
      </p:sp>
      <p:sp>
        <p:nvSpPr>
          <p:cNvPr id="24" name="标题 1">
            <a:extLst>
              <a:ext uri="{FF2B5EF4-FFF2-40B4-BE49-F238E27FC236}">
                <a16:creationId xmlns:a16="http://schemas.microsoft.com/office/drawing/2014/main" id="{9F5A15C1-590B-E040-B8C2-2E93C51F7199}"/>
              </a:ext>
            </a:extLst>
          </p:cNvPr>
          <p:cNvSpPr txBox="1">
            <a:spLocks/>
          </p:cNvSpPr>
          <p:nvPr/>
        </p:nvSpPr>
        <p:spPr>
          <a:xfrm>
            <a:off x="136940" y="113670"/>
            <a:ext cx="6617942" cy="35882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sp>
        <p:nvSpPr>
          <p:cNvPr id="27" name="文本框 26">
            <a:extLst>
              <a:ext uri="{FF2B5EF4-FFF2-40B4-BE49-F238E27FC236}">
                <a16:creationId xmlns:a16="http://schemas.microsoft.com/office/drawing/2014/main" id="{6CC45512-E9BF-044F-9F00-8951F9D94731}"/>
              </a:ext>
            </a:extLst>
          </p:cNvPr>
          <p:cNvSpPr txBox="1"/>
          <p:nvPr/>
        </p:nvSpPr>
        <p:spPr>
          <a:xfrm>
            <a:off x="1605290" y="4890191"/>
            <a:ext cx="4996026" cy="461665"/>
          </a:xfrm>
          <a:prstGeom prst="rect">
            <a:avLst/>
          </a:prstGeom>
          <a:noFill/>
        </p:spPr>
        <p:txBody>
          <a:bodyPr wrap="square" rtlCol="0">
            <a:spAutoFit/>
          </a:bodyPr>
          <a:lstStyle/>
          <a:p>
            <a:r>
              <a:rPr kumimoji="1" lang="en-US" altLang="zh-CN" sz="1200" dirty="0"/>
              <a:t>Standard Model assumes that 2 particles “know about each other” and can interact via a messenger particle, also known as “boson”</a:t>
            </a:r>
            <a:endParaRPr kumimoji="1" lang="zh-CN" altLang="en-US" sz="1200" dirty="0"/>
          </a:p>
        </p:txBody>
      </p:sp>
      <p:grpSp>
        <p:nvGrpSpPr>
          <p:cNvPr id="28" name="组合 27">
            <a:extLst>
              <a:ext uri="{FF2B5EF4-FFF2-40B4-BE49-F238E27FC236}">
                <a16:creationId xmlns:a16="http://schemas.microsoft.com/office/drawing/2014/main" id="{2BF161CE-A3AA-D749-94C9-D6B9105FDCB5}"/>
              </a:ext>
            </a:extLst>
          </p:cNvPr>
          <p:cNvGrpSpPr/>
          <p:nvPr/>
        </p:nvGrpSpPr>
        <p:grpSpPr>
          <a:xfrm>
            <a:off x="1664621" y="8082582"/>
            <a:ext cx="5095131" cy="938719"/>
            <a:chOff x="1796641" y="4229778"/>
            <a:chExt cx="5095131" cy="938719"/>
          </a:xfrm>
        </p:grpSpPr>
        <p:sp>
          <p:nvSpPr>
            <p:cNvPr id="29" name="文本框 28">
              <a:extLst>
                <a:ext uri="{FF2B5EF4-FFF2-40B4-BE49-F238E27FC236}">
                  <a16:creationId xmlns:a16="http://schemas.microsoft.com/office/drawing/2014/main" id="{FFAC3C6E-5282-8544-858F-3E46E942BEBD}"/>
                </a:ext>
              </a:extLst>
            </p:cNvPr>
            <p:cNvSpPr txBox="1"/>
            <p:nvPr/>
          </p:nvSpPr>
          <p:spPr>
            <a:xfrm>
              <a:off x="1796641" y="4229778"/>
              <a:ext cx="4481173" cy="938719"/>
            </a:xfrm>
            <a:custGeom>
              <a:avLst/>
              <a:gdLst>
                <a:gd name="connsiteX0" fmla="*/ 0 w 4481173"/>
                <a:gd name="connsiteY0" fmla="*/ 0 h 938719"/>
                <a:gd name="connsiteX1" fmla="*/ 515335 w 4481173"/>
                <a:gd name="connsiteY1" fmla="*/ 0 h 938719"/>
                <a:gd name="connsiteX2" fmla="*/ 941046 w 4481173"/>
                <a:gd name="connsiteY2" fmla="*/ 0 h 938719"/>
                <a:gd name="connsiteX3" fmla="*/ 1590816 w 4481173"/>
                <a:gd name="connsiteY3" fmla="*/ 0 h 938719"/>
                <a:gd name="connsiteX4" fmla="*/ 2106151 w 4481173"/>
                <a:gd name="connsiteY4" fmla="*/ 0 h 938719"/>
                <a:gd name="connsiteX5" fmla="*/ 2621486 w 4481173"/>
                <a:gd name="connsiteY5" fmla="*/ 0 h 938719"/>
                <a:gd name="connsiteX6" fmla="*/ 3271256 w 4481173"/>
                <a:gd name="connsiteY6" fmla="*/ 0 h 938719"/>
                <a:gd name="connsiteX7" fmla="*/ 3741779 w 4481173"/>
                <a:gd name="connsiteY7" fmla="*/ 0 h 938719"/>
                <a:gd name="connsiteX8" fmla="*/ 4481173 w 4481173"/>
                <a:gd name="connsiteY8" fmla="*/ 0 h 938719"/>
                <a:gd name="connsiteX9" fmla="*/ 4481173 w 4481173"/>
                <a:gd name="connsiteY9" fmla="*/ 488134 h 938719"/>
                <a:gd name="connsiteX10" fmla="*/ 4481173 w 4481173"/>
                <a:gd name="connsiteY10" fmla="*/ 938719 h 938719"/>
                <a:gd name="connsiteX11" fmla="*/ 3921026 w 4481173"/>
                <a:gd name="connsiteY11" fmla="*/ 938719 h 938719"/>
                <a:gd name="connsiteX12" fmla="*/ 3405691 w 4481173"/>
                <a:gd name="connsiteY12" fmla="*/ 938719 h 938719"/>
                <a:gd name="connsiteX13" fmla="*/ 2755921 w 4481173"/>
                <a:gd name="connsiteY13" fmla="*/ 938719 h 938719"/>
                <a:gd name="connsiteX14" fmla="*/ 2106151 w 4481173"/>
                <a:gd name="connsiteY14" fmla="*/ 938719 h 938719"/>
                <a:gd name="connsiteX15" fmla="*/ 1635628 w 4481173"/>
                <a:gd name="connsiteY15" fmla="*/ 938719 h 938719"/>
                <a:gd name="connsiteX16" fmla="*/ 1075482 w 4481173"/>
                <a:gd name="connsiteY16" fmla="*/ 938719 h 938719"/>
                <a:gd name="connsiteX17" fmla="*/ 0 w 4481173"/>
                <a:gd name="connsiteY17" fmla="*/ 938719 h 938719"/>
                <a:gd name="connsiteX18" fmla="*/ 0 w 4481173"/>
                <a:gd name="connsiteY18" fmla="*/ 469360 h 938719"/>
                <a:gd name="connsiteX19" fmla="*/ 0 w 4481173"/>
                <a:gd name="connsiteY19" fmla="*/ 0 h 93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1173" h="938719" extrusionOk="0">
                  <a:moveTo>
                    <a:pt x="0" y="0"/>
                  </a:moveTo>
                  <a:cubicBezTo>
                    <a:pt x="217607" y="-39196"/>
                    <a:pt x="389779" y="14882"/>
                    <a:pt x="515335" y="0"/>
                  </a:cubicBezTo>
                  <a:cubicBezTo>
                    <a:pt x="640891" y="-14882"/>
                    <a:pt x="815947" y="25535"/>
                    <a:pt x="941046" y="0"/>
                  </a:cubicBezTo>
                  <a:cubicBezTo>
                    <a:pt x="1066145" y="-25535"/>
                    <a:pt x="1375267" y="42125"/>
                    <a:pt x="1590816" y="0"/>
                  </a:cubicBezTo>
                  <a:cubicBezTo>
                    <a:pt x="1806365" y="-42125"/>
                    <a:pt x="1901956" y="53299"/>
                    <a:pt x="2106151" y="0"/>
                  </a:cubicBezTo>
                  <a:cubicBezTo>
                    <a:pt x="2310347" y="-53299"/>
                    <a:pt x="2443830" y="55222"/>
                    <a:pt x="2621486" y="0"/>
                  </a:cubicBezTo>
                  <a:cubicBezTo>
                    <a:pt x="2799143" y="-55222"/>
                    <a:pt x="3061371" y="3461"/>
                    <a:pt x="3271256" y="0"/>
                  </a:cubicBezTo>
                  <a:cubicBezTo>
                    <a:pt x="3481141" y="-3461"/>
                    <a:pt x="3593240" y="21862"/>
                    <a:pt x="3741779" y="0"/>
                  </a:cubicBezTo>
                  <a:cubicBezTo>
                    <a:pt x="3890318" y="-21862"/>
                    <a:pt x="4303127" y="12773"/>
                    <a:pt x="4481173" y="0"/>
                  </a:cubicBezTo>
                  <a:cubicBezTo>
                    <a:pt x="4508340" y="161872"/>
                    <a:pt x="4459064" y="366009"/>
                    <a:pt x="4481173" y="488134"/>
                  </a:cubicBezTo>
                  <a:cubicBezTo>
                    <a:pt x="4503282" y="610259"/>
                    <a:pt x="4447870" y="827391"/>
                    <a:pt x="4481173" y="938719"/>
                  </a:cubicBezTo>
                  <a:cubicBezTo>
                    <a:pt x="4357471" y="957569"/>
                    <a:pt x="4143411" y="897156"/>
                    <a:pt x="3921026" y="938719"/>
                  </a:cubicBezTo>
                  <a:cubicBezTo>
                    <a:pt x="3698641" y="980282"/>
                    <a:pt x="3575427" y="924361"/>
                    <a:pt x="3405691" y="938719"/>
                  </a:cubicBezTo>
                  <a:cubicBezTo>
                    <a:pt x="3235956" y="953077"/>
                    <a:pt x="2917873" y="887677"/>
                    <a:pt x="2755921" y="938719"/>
                  </a:cubicBezTo>
                  <a:cubicBezTo>
                    <a:pt x="2593969" y="989761"/>
                    <a:pt x="2328197" y="879392"/>
                    <a:pt x="2106151" y="938719"/>
                  </a:cubicBezTo>
                  <a:cubicBezTo>
                    <a:pt x="1884105" y="998046"/>
                    <a:pt x="1757179" y="927952"/>
                    <a:pt x="1635628" y="938719"/>
                  </a:cubicBezTo>
                  <a:cubicBezTo>
                    <a:pt x="1514077" y="949486"/>
                    <a:pt x="1239101" y="937547"/>
                    <a:pt x="1075482" y="938719"/>
                  </a:cubicBezTo>
                  <a:cubicBezTo>
                    <a:pt x="911863" y="939891"/>
                    <a:pt x="427201" y="934052"/>
                    <a:pt x="0" y="938719"/>
                  </a:cubicBezTo>
                  <a:cubicBezTo>
                    <a:pt x="-51013" y="826070"/>
                    <a:pt x="10394" y="593248"/>
                    <a:pt x="0" y="469360"/>
                  </a:cubicBezTo>
                  <a:cubicBezTo>
                    <a:pt x="-10394" y="345472"/>
                    <a:pt x="8795" y="163091"/>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100" dirty="0">
                  <a:latin typeface="Trebuchet MS" panose="020B0703020202090204" pitchFamily="34" charset="0"/>
                </a:rPr>
                <a:t>Imagine you and your friend are both standing on top of skateboards. You are holding a basketball and throw it to your friend.</a:t>
              </a:r>
            </a:p>
            <a:p>
              <a:endParaRPr kumimoji="1" lang="en-US" altLang="zh-CN" sz="1100" dirty="0">
                <a:latin typeface="Trebuchet MS" panose="020B0703020202090204" pitchFamily="34" charset="0"/>
              </a:endParaRPr>
            </a:p>
            <a:p>
              <a:r>
                <a:rPr kumimoji="1" lang="en-US" altLang="zh-CN" sz="1100" dirty="0">
                  <a:latin typeface="Trebuchet MS" panose="020B0703020202090204" pitchFamily="34" charset="0"/>
                </a:rPr>
                <a:t>What will happen to you and your friend?</a:t>
              </a:r>
            </a:p>
          </p:txBody>
        </p:sp>
        <p:pic>
          <p:nvPicPr>
            <p:cNvPr id="30" name="图片 29">
              <a:extLst>
                <a:ext uri="{FF2B5EF4-FFF2-40B4-BE49-F238E27FC236}">
                  <a16:creationId xmlns:a16="http://schemas.microsoft.com/office/drawing/2014/main" id="{3A003C08-79F9-6B47-ACE1-7700F13D678E}"/>
                </a:ext>
              </a:extLst>
            </p:cNvPr>
            <p:cNvPicPr>
              <a:picLocks noChangeAspect="1"/>
            </p:cNvPicPr>
            <p:nvPr/>
          </p:nvPicPr>
          <p:blipFill>
            <a:blip r:embed="rId4"/>
            <a:stretch>
              <a:fillRect/>
            </a:stretch>
          </p:blipFill>
          <p:spPr>
            <a:xfrm>
              <a:off x="6363604" y="4326288"/>
              <a:ext cx="528168" cy="528168"/>
            </a:xfrm>
            <a:prstGeom prst="rect">
              <a:avLst/>
            </a:prstGeom>
          </p:spPr>
        </p:pic>
      </p:grpSp>
    </p:spTree>
    <p:extLst>
      <p:ext uri="{BB962C8B-B14F-4D97-AF65-F5344CB8AC3E}">
        <p14:creationId xmlns:p14="http://schemas.microsoft.com/office/powerpoint/2010/main" val="773523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3</a:t>
            </a:fld>
            <a:endParaRPr kumimoji="1" lang="zh-CN" altLang="en-US"/>
          </a:p>
        </p:txBody>
      </p:sp>
      <p:grpSp>
        <p:nvGrpSpPr>
          <p:cNvPr id="17" name="组合 16">
            <a:extLst>
              <a:ext uri="{FF2B5EF4-FFF2-40B4-BE49-F238E27FC236}">
                <a16:creationId xmlns:a16="http://schemas.microsoft.com/office/drawing/2014/main" id="{6CFC783B-36F7-B848-ADDF-FC6D49C09027}"/>
              </a:ext>
            </a:extLst>
          </p:cNvPr>
          <p:cNvGrpSpPr/>
          <p:nvPr/>
        </p:nvGrpSpPr>
        <p:grpSpPr>
          <a:xfrm>
            <a:off x="240632" y="666995"/>
            <a:ext cx="6319790" cy="2640687"/>
            <a:chOff x="198939" y="7156565"/>
            <a:chExt cx="6306362" cy="2640687"/>
          </a:xfrm>
        </p:grpSpPr>
        <p:sp>
          <p:nvSpPr>
            <p:cNvPr id="18" name="矩形 17">
              <a:extLst>
                <a:ext uri="{FF2B5EF4-FFF2-40B4-BE49-F238E27FC236}">
                  <a16:creationId xmlns:a16="http://schemas.microsoft.com/office/drawing/2014/main" id="{9B448268-03E3-5A4D-A00B-EAAF09390D58}"/>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The “particle zoo” of the Standard Model</a:t>
              </a:r>
              <a:endParaRPr kumimoji="1" lang="zh-CN" altLang="en-US" sz="1400" dirty="0">
                <a:solidFill>
                  <a:schemeClr val="bg1"/>
                </a:solidFill>
                <a:latin typeface="Comic Sans MS" panose="030F0902030302020204" pitchFamily="66" charset="0"/>
              </a:endParaRPr>
            </a:p>
          </p:txBody>
        </p:sp>
        <p:sp>
          <p:nvSpPr>
            <p:cNvPr id="19" name="文本框 18">
              <a:extLst>
                <a:ext uri="{FF2B5EF4-FFF2-40B4-BE49-F238E27FC236}">
                  <a16:creationId xmlns:a16="http://schemas.microsoft.com/office/drawing/2014/main" id="{22F2C3B1-9AB6-5D47-81EB-27633ED2E999}"/>
                </a:ext>
              </a:extLst>
            </p:cNvPr>
            <p:cNvSpPr txBox="1"/>
            <p:nvPr userDrawn="1"/>
          </p:nvSpPr>
          <p:spPr>
            <a:xfrm>
              <a:off x="198939" y="7488928"/>
              <a:ext cx="6264671" cy="2308324"/>
            </a:xfrm>
            <a:prstGeom prst="rect">
              <a:avLst/>
            </a:prstGeom>
            <a:noFill/>
          </p:spPr>
          <p:txBody>
            <a:bodyPr wrap="square" rtlCol="0">
              <a:spAutoFit/>
            </a:bodyPr>
            <a:lstStyle/>
            <a:p>
              <a:r>
                <a:rPr kumimoji="1" lang="en-US" altLang="zh-CN" sz="1200" dirty="0"/>
                <a:t>When scientists first started conducting particle collision experiments to discover new particles, initially they could not make sense of what they were seeing: hundreds and hundreds of new particles popping out of the experiments! This seemed like a very complicated model that we should not trust due to Ockham's Razor principle.</a:t>
              </a:r>
            </a:p>
            <a:p>
              <a:endParaRPr kumimoji="1" lang="en-US" altLang="zh-CN" sz="1200" dirty="0"/>
            </a:p>
            <a:p>
              <a:r>
                <a:rPr kumimoji="1" lang="en-US" altLang="zh-CN" sz="1200" dirty="0"/>
                <a:t>After years of experiments, scientists managed to summarize all (known) particles into just 2 families:</a:t>
              </a:r>
            </a:p>
            <a:p>
              <a:endParaRPr kumimoji="1" lang="en-US" altLang="zh-CN" sz="1200" dirty="0"/>
            </a:p>
            <a:p>
              <a:pPr marL="171450" indent="-171450">
                <a:buFont typeface="Arial" panose="020B0604020202020204" pitchFamily="34" charset="0"/>
                <a:buChar char="•"/>
              </a:pPr>
              <a:r>
                <a:rPr kumimoji="1" lang="en-US" altLang="zh-CN" sz="1200" dirty="0"/>
                <a:t>Fermions, they make up stuff</a:t>
              </a:r>
            </a:p>
            <a:p>
              <a:pPr marL="171450" indent="-171450">
                <a:buFont typeface="Arial" panose="020B0604020202020204" pitchFamily="34" charset="0"/>
                <a:buChar char="•"/>
              </a:pPr>
              <a:endParaRPr kumimoji="1" lang="en-US" altLang="zh-CN" sz="1200" dirty="0"/>
            </a:p>
            <a:p>
              <a:pPr marL="171450" indent="-171450">
                <a:buFont typeface="Arial" panose="020B0604020202020204" pitchFamily="34" charset="0"/>
                <a:buChar char="•"/>
              </a:pPr>
              <a:r>
                <a:rPr kumimoji="1" lang="en-US" altLang="zh-CN" sz="1200" dirty="0"/>
                <a:t>Boson, the messenger particles</a:t>
              </a:r>
              <a:endParaRPr kumimoji="1" lang="zh-CN" altLang="en-US" sz="1200" dirty="0"/>
            </a:p>
          </p:txBody>
        </p:sp>
      </p:grpSp>
      <p:sp>
        <p:nvSpPr>
          <p:cNvPr id="25" name="椭圆 24">
            <a:extLst>
              <a:ext uri="{FF2B5EF4-FFF2-40B4-BE49-F238E27FC236}">
                <a16:creationId xmlns:a16="http://schemas.microsoft.com/office/drawing/2014/main" id="{3D373010-6DE3-A042-BCBA-98C5A77AD574}"/>
              </a:ext>
            </a:extLst>
          </p:cNvPr>
          <p:cNvSpPr/>
          <p:nvPr/>
        </p:nvSpPr>
        <p:spPr>
          <a:xfrm>
            <a:off x="8254207" y="3630784"/>
            <a:ext cx="365028" cy="351877"/>
          </a:xfrm>
          <a:prstGeom prst="ellipse">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sp>
        <p:nvSpPr>
          <p:cNvPr id="20" name="标题 1">
            <a:extLst>
              <a:ext uri="{FF2B5EF4-FFF2-40B4-BE49-F238E27FC236}">
                <a16:creationId xmlns:a16="http://schemas.microsoft.com/office/drawing/2014/main" id="{D476C5A4-048E-794A-B6F4-A811CFD9E3F6}"/>
              </a:ext>
            </a:extLst>
          </p:cNvPr>
          <p:cNvSpPr txBox="1">
            <a:spLocks/>
          </p:cNvSpPr>
          <p:nvPr/>
        </p:nvSpPr>
        <p:spPr>
          <a:xfrm>
            <a:off x="136940" y="113670"/>
            <a:ext cx="6617942" cy="35882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pic>
        <p:nvPicPr>
          <p:cNvPr id="1026" name="Picture 2">
            <a:extLst>
              <a:ext uri="{FF2B5EF4-FFF2-40B4-BE49-F238E27FC236}">
                <a16:creationId xmlns:a16="http://schemas.microsoft.com/office/drawing/2014/main" id="{F090D3A1-0B3C-5741-9578-5DA13CBD45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36" y="3212720"/>
            <a:ext cx="4968497" cy="4749976"/>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组合 27">
            <a:extLst>
              <a:ext uri="{FF2B5EF4-FFF2-40B4-BE49-F238E27FC236}">
                <a16:creationId xmlns:a16="http://schemas.microsoft.com/office/drawing/2014/main" id="{91DDE96F-312D-8543-BC0D-91A4D56130CB}"/>
              </a:ext>
            </a:extLst>
          </p:cNvPr>
          <p:cNvGrpSpPr/>
          <p:nvPr/>
        </p:nvGrpSpPr>
        <p:grpSpPr>
          <a:xfrm>
            <a:off x="465981" y="8127358"/>
            <a:ext cx="6190122" cy="1015663"/>
            <a:chOff x="3112645" y="4468252"/>
            <a:chExt cx="6190122" cy="1015663"/>
          </a:xfrm>
        </p:grpSpPr>
        <p:sp>
          <p:nvSpPr>
            <p:cNvPr id="29" name="文本框 28">
              <a:extLst>
                <a:ext uri="{FF2B5EF4-FFF2-40B4-BE49-F238E27FC236}">
                  <a16:creationId xmlns:a16="http://schemas.microsoft.com/office/drawing/2014/main" id="{DF9F825A-DEAC-D847-93DC-44C3998B4EEE}"/>
                </a:ext>
              </a:extLst>
            </p:cNvPr>
            <p:cNvSpPr txBox="1"/>
            <p:nvPr/>
          </p:nvSpPr>
          <p:spPr>
            <a:xfrm>
              <a:off x="3112645" y="4468252"/>
              <a:ext cx="5494617" cy="1015663"/>
            </a:xfrm>
            <a:custGeom>
              <a:avLst/>
              <a:gdLst>
                <a:gd name="connsiteX0" fmla="*/ 0 w 5494617"/>
                <a:gd name="connsiteY0" fmla="*/ 0 h 1015663"/>
                <a:gd name="connsiteX1" fmla="*/ 494516 w 5494617"/>
                <a:gd name="connsiteY1" fmla="*/ 0 h 1015663"/>
                <a:gd name="connsiteX2" fmla="*/ 879139 w 5494617"/>
                <a:gd name="connsiteY2" fmla="*/ 0 h 1015663"/>
                <a:gd name="connsiteX3" fmla="*/ 1538493 w 5494617"/>
                <a:gd name="connsiteY3" fmla="*/ 0 h 1015663"/>
                <a:gd name="connsiteX4" fmla="*/ 2033008 w 5494617"/>
                <a:gd name="connsiteY4" fmla="*/ 0 h 1015663"/>
                <a:gd name="connsiteX5" fmla="*/ 2527524 w 5494617"/>
                <a:gd name="connsiteY5" fmla="*/ 0 h 1015663"/>
                <a:gd name="connsiteX6" fmla="*/ 3186878 w 5494617"/>
                <a:gd name="connsiteY6" fmla="*/ 0 h 1015663"/>
                <a:gd name="connsiteX7" fmla="*/ 3626447 w 5494617"/>
                <a:gd name="connsiteY7" fmla="*/ 0 h 1015663"/>
                <a:gd name="connsiteX8" fmla="*/ 4285801 w 5494617"/>
                <a:gd name="connsiteY8" fmla="*/ 0 h 1015663"/>
                <a:gd name="connsiteX9" fmla="*/ 4945155 w 5494617"/>
                <a:gd name="connsiteY9" fmla="*/ 0 h 1015663"/>
                <a:gd name="connsiteX10" fmla="*/ 5494617 w 5494617"/>
                <a:gd name="connsiteY10" fmla="*/ 0 h 1015663"/>
                <a:gd name="connsiteX11" fmla="*/ 5494617 w 5494617"/>
                <a:gd name="connsiteY11" fmla="*/ 528145 h 1015663"/>
                <a:gd name="connsiteX12" fmla="*/ 5494617 w 5494617"/>
                <a:gd name="connsiteY12" fmla="*/ 1015663 h 1015663"/>
                <a:gd name="connsiteX13" fmla="*/ 5109994 w 5494617"/>
                <a:gd name="connsiteY13" fmla="*/ 1015663 h 1015663"/>
                <a:gd name="connsiteX14" fmla="*/ 4450640 w 5494617"/>
                <a:gd name="connsiteY14" fmla="*/ 1015663 h 1015663"/>
                <a:gd name="connsiteX15" fmla="*/ 4011070 w 5494617"/>
                <a:gd name="connsiteY15" fmla="*/ 1015663 h 1015663"/>
                <a:gd name="connsiteX16" fmla="*/ 3461609 w 5494617"/>
                <a:gd name="connsiteY16" fmla="*/ 1015663 h 1015663"/>
                <a:gd name="connsiteX17" fmla="*/ 2802255 w 5494617"/>
                <a:gd name="connsiteY17" fmla="*/ 1015663 h 1015663"/>
                <a:gd name="connsiteX18" fmla="*/ 2252793 w 5494617"/>
                <a:gd name="connsiteY18" fmla="*/ 1015663 h 1015663"/>
                <a:gd name="connsiteX19" fmla="*/ 1868170 w 5494617"/>
                <a:gd name="connsiteY19" fmla="*/ 1015663 h 1015663"/>
                <a:gd name="connsiteX20" fmla="*/ 1428600 w 5494617"/>
                <a:gd name="connsiteY20" fmla="*/ 1015663 h 1015663"/>
                <a:gd name="connsiteX21" fmla="*/ 769246 w 5494617"/>
                <a:gd name="connsiteY21" fmla="*/ 1015663 h 1015663"/>
                <a:gd name="connsiteX22" fmla="*/ 0 w 5494617"/>
                <a:gd name="connsiteY22" fmla="*/ 1015663 h 1015663"/>
                <a:gd name="connsiteX23" fmla="*/ 0 w 5494617"/>
                <a:gd name="connsiteY23" fmla="*/ 528145 h 1015663"/>
                <a:gd name="connsiteX24" fmla="*/ 0 w 5494617"/>
                <a:gd name="connsiteY24"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94617" h="1015663" extrusionOk="0">
                  <a:moveTo>
                    <a:pt x="0" y="0"/>
                  </a:moveTo>
                  <a:cubicBezTo>
                    <a:pt x="175270" y="-50143"/>
                    <a:pt x="328204" y="47622"/>
                    <a:pt x="494516" y="0"/>
                  </a:cubicBezTo>
                  <a:cubicBezTo>
                    <a:pt x="660828" y="-47622"/>
                    <a:pt x="690025" y="22895"/>
                    <a:pt x="879139" y="0"/>
                  </a:cubicBezTo>
                  <a:cubicBezTo>
                    <a:pt x="1068253" y="-22895"/>
                    <a:pt x="1292102" y="52172"/>
                    <a:pt x="1538493" y="0"/>
                  </a:cubicBezTo>
                  <a:cubicBezTo>
                    <a:pt x="1784884" y="-52172"/>
                    <a:pt x="1832578" y="8289"/>
                    <a:pt x="2033008" y="0"/>
                  </a:cubicBezTo>
                  <a:cubicBezTo>
                    <a:pt x="2233438" y="-8289"/>
                    <a:pt x="2376459" y="6846"/>
                    <a:pt x="2527524" y="0"/>
                  </a:cubicBezTo>
                  <a:cubicBezTo>
                    <a:pt x="2678589" y="-6846"/>
                    <a:pt x="2998183" y="23431"/>
                    <a:pt x="3186878" y="0"/>
                  </a:cubicBezTo>
                  <a:cubicBezTo>
                    <a:pt x="3375573" y="-23431"/>
                    <a:pt x="3463167" y="49113"/>
                    <a:pt x="3626447" y="0"/>
                  </a:cubicBezTo>
                  <a:cubicBezTo>
                    <a:pt x="3789727" y="-49113"/>
                    <a:pt x="4150131" y="11543"/>
                    <a:pt x="4285801" y="0"/>
                  </a:cubicBezTo>
                  <a:cubicBezTo>
                    <a:pt x="4421471" y="-11543"/>
                    <a:pt x="4743143" y="48809"/>
                    <a:pt x="4945155" y="0"/>
                  </a:cubicBezTo>
                  <a:cubicBezTo>
                    <a:pt x="5147167" y="-48809"/>
                    <a:pt x="5337228" y="6310"/>
                    <a:pt x="5494617" y="0"/>
                  </a:cubicBezTo>
                  <a:cubicBezTo>
                    <a:pt x="5507552" y="246532"/>
                    <a:pt x="5492750" y="272429"/>
                    <a:pt x="5494617" y="528145"/>
                  </a:cubicBezTo>
                  <a:cubicBezTo>
                    <a:pt x="5496484" y="783862"/>
                    <a:pt x="5439229" y="822010"/>
                    <a:pt x="5494617" y="1015663"/>
                  </a:cubicBezTo>
                  <a:cubicBezTo>
                    <a:pt x="5381691" y="1039750"/>
                    <a:pt x="5297153" y="1007408"/>
                    <a:pt x="5109994" y="1015663"/>
                  </a:cubicBezTo>
                  <a:cubicBezTo>
                    <a:pt x="4922835" y="1023918"/>
                    <a:pt x="4650145" y="961953"/>
                    <a:pt x="4450640" y="1015663"/>
                  </a:cubicBezTo>
                  <a:cubicBezTo>
                    <a:pt x="4251135" y="1069373"/>
                    <a:pt x="4208282" y="972216"/>
                    <a:pt x="4011070" y="1015663"/>
                  </a:cubicBezTo>
                  <a:cubicBezTo>
                    <a:pt x="3813858" y="1059110"/>
                    <a:pt x="3664286" y="958018"/>
                    <a:pt x="3461609" y="1015663"/>
                  </a:cubicBezTo>
                  <a:cubicBezTo>
                    <a:pt x="3258932" y="1073308"/>
                    <a:pt x="3109021" y="961931"/>
                    <a:pt x="2802255" y="1015663"/>
                  </a:cubicBezTo>
                  <a:cubicBezTo>
                    <a:pt x="2495489" y="1069395"/>
                    <a:pt x="2437704" y="993173"/>
                    <a:pt x="2252793" y="1015663"/>
                  </a:cubicBezTo>
                  <a:cubicBezTo>
                    <a:pt x="2067882" y="1038153"/>
                    <a:pt x="2002975" y="985484"/>
                    <a:pt x="1868170" y="1015663"/>
                  </a:cubicBezTo>
                  <a:cubicBezTo>
                    <a:pt x="1733365" y="1045842"/>
                    <a:pt x="1609920" y="993715"/>
                    <a:pt x="1428600" y="1015663"/>
                  </a:cubicBezTo>
                  <a:cubicBezTo>
                    <a:pt x="1247280" y="1037611"/>
                    <a:pt x="1091863" y="963431"/>
                    <a:pt x="769246" y="1015663"/>
                  </a:cubicBezTo>
                  <a:cubicBezTo>
                    <a:pt x="446629" y="1067895"/>
                    <a:pt x="196047" y="999450"/>
                    <a:pt x="0" y="1015663"/>
                  </a:cubicBezTo>
                  <a:cubicBezTo>
                    <a:pt x="-57930" y="798795"/>
                    <a:pt x="4000" y="685731"/>
                    <a:pt x="0" y="528145"/>
                  </a:cubicBezTo>
                  <a:cubicBezTo>
                    <a:pt x="-4000" y="370559"/>
                    <a:pt x="16907" y="230096"/>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200" dirty="0">
                  <a:latin typeface="Comic Sans MS" panose="030F0902030302020204" pitchFamily="66" charset="0"/>
                </a:rPr>
                <a:t>Elementary particles emerged from the “particle zoo” as building blocks of other particles.</a:t>
              </a:r>
            </a:p>
            <a:p>
              <a:endParaRPr kumimoji="1" lang="en-US" altLang="zh-CN" sz="1200" dirty="0">
                <a:latin typeface="Comic Sans MS" panose="030F0902030302020204" pitchFamily="66" charset="0"/>
              </a:endParaRPr>
            </a:p>
            <a:p>
              <a:r>
                <a:rPr kumimoji="1" lang="en-US" altLang="zh-CN" sz="1200" dirty="0">
                  <a:latin typeface="Comic Sans MS" panose="030F0902030302020204" pitchFamily="66" charset="0"/>
                </a:rPr>
                <a:t>How do we know that these particles are “truly elementary” and they have no smaller building blocks?</a:t>
              </a:r>
              <a:endParaRPr kumimoji="1" lang="en-US" altLang="zh-CN" sz="1100" dirty="0">
                <a:latin typeface="Trebuchet MS" panose="020B0703020202090204" pitchFamily="34" charset="0"/>
              </a:endParaRPr>
            </a:p>
          </p:txBody>
        </p:sp>
        <p:pic>
          <p:nvPicPr>
            <p:cNvPr id="30" name="图片 29">
              <a:extLst>
                <a:ext uri="{FF2B5EF4-FFF2-40B4-BE49-F238E27FC236}">
                  <a16:creationId xmlns:a16="http://schemas.microsoft.com/office/drawing/2014/main" id="{F7A9B177-5EA8-D646-9803-1815D6309067}"/>
                </a:ext>
              </a:extLst>
            </p:cNvPr>
            <p:cNvPicPr>
              <a:picLocks noChangeAspect="1"/>
            </p:cNvPicPr>
            <p:nvPr/>
          </p:nvPicPr>
          <p:blipFill>
            <a:blip r:embed="rId5"/>
            <a:stretch>
              <a:fillRect/>
            </a:stretch>
          </p:blipFill>
          <p:spPr>
            <a:xfrm>
              <a:off x="8774599" y="4468252"/>
              <a:ext cx="528168" cy="528168"/>
            </a:xfrm>
            <a:prstGeom prst="rect">
              <a:avLst/>
            </a:prstGeom>
          </p:spPr>
        </p:pic>
      </p:grpSp>
    </p:spTree>
    <p:extLst>
      <p:ext uri="{BB962C8B-B14F-4D97-AF65-F5344CB8AC3E}">
        <p14:creationId xmlns:p14="http://schemas.microsoft.com/office/powerpoint/2010/main" val="1031101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
        <p:nvSpPr>
          <p:cNvPr id="12" name="标题 1">
            <a:extLst>
              <a:ext uri="{FF2B5EF4-FFF2-40B4-BE49-F238E27FC236}">
                <a16:creationId xmlns:a16="http://schemas.microsoft.com/office/drawing/2014/main" id="{FC85E6D8-9952-2F46-A034-F38976AB8C4A}"/>
              </a:ext>
            </a:extLst>
          </p:cNvPr>
          <p:cNvSpPr txBox="1">
            <a:spLocks/>
          </p:cNvSpPr>
          <p:nvPr/>
        </p:nvSpPr>
        <p:spPr>
          <a:xfrm>
            <a:off x="0" y="96373"/>
            <a:ext cx="4119928" cy="384886"/>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4</a:t>
            </a:fld>
            <a:endParaRPr kumimoji="1" lang="zh-CN" altLang="en-US"/>
          </a:p>
        </p:txBody>
      </p:sp>
      <p:grpSp>
        <p:nvGrpSpPr>
          <p:cNvPr id="17" name="组合 16">
            <a:extLst>
              <a:ext uri="{FF2B5EF4-FFF2-40B4-BE49-F238E27FC236}">
                <a16:creationId xmlns:a16="http://schemas.microsoft.com/office/drawing/2014/main" id="{6CFC783B-36F7-B848-ADDF-FC6D49C09027}"/>
              </a:ext>
            </a:extLst>
          </p:cNvPr>
          <p:cNvGrpSpPr/>
          <p:nvPr/>
        </p:nvGrpSpPr>
        <p:grpSpPr>
          <a:xfrm>
            <a:off x="149863" y="666995"/>
            <a:ext cx="6410559" cy="609362"/>
            <a:chOff x="198939" y="7156565"/>
            <a:chExt cx="6306362" cy="609362"/>
          </a:xfrm>
        </p:grpSpPr>
        <p:sp>
          <p:nvSpPr>
            <p:cNvPr id="18" name="矩形 17">
              <a:extLst>
                <a:ext uri="{FF2B5EF4-FFF2-40B4-BE49-F238E27FC236}">
                  <a16:creationId xmlns:a16="http://schemas.microsoft.com/office/drawing/2014/main" id="{9B448268-03E3-5A4D-A00B-EAAF09390D58}"/>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Quarks make up hadrons – you already know hadrons!</a:t>
              </a:r>
              <a:endParaRPr kumimoji="1" lang="zh-CN" altLang="en-US" sz="1400" dirty="0">
                <a:solidFill>
                  <a:schemeClr val="bg1"/>
                </a:solidFill>
                <a:latin typeface="Comic Sans MS" panose="030F0902030302020204" pitchFamily="66" charset="0"/>
              </a:endParaRPr>
            </a:p>
          </p:txBody>
        </p:sp>
        <p:sp>
          <p:nvSpPr>
            <p:cNvPr id="19" name="文本框 18">
              <a:extLst>
                <a:ext uri="{FF2B5EF4-FFF2-40B4-BE49-F238E27FC236}">
                  <a16:creationId xmlns:a16="http://schemas.microsoft.com/office/drawing/2014/main" id="{22F2C3B1-9AB6-5D47-81EB-27633ED2E999}"/>
                </a:ext>
              </a:extLst>
            </p:cNvPr>
            <p:cNvSpPr txBox="1"/>
            <p:nvPr userDrawn="1"/>
          </p:nvSpPr>
          <p:spPr>
            <a:xfrm>
              <a:off x="198939" y="7488928"/>
              <a:ext cx="6264671" cy="276999"/>
            </a:xfrm>
            <a:prstGeom prst="rect">
              <a:avLst/>
            </a:prstGeom>
            <a:noFill/>
          </p:spPr>
          <p:txBody>
            <a:bodyPr wrap="square" rtlCol="0">
              <a:spAutoFit/>
            </a:bodyPr>
            <a:lstStyle/>
            <a:p>
              <a:endParaRPr kumimoji="1" lang="en-US" altLang="zh-CN" sz="1200" dirty="0"/>
            </a:p>
          </p:txBody>
        </p:sp>
      </p:grpSp>
      <p:sp>
        <p:nvSpPr>
          <p:cNvPr id="25" name="椭圆 24">
            <a:extLst>
              <a:ext uri="{FF2B5EF4-FFF2-40B4-BE49-F238E27FC236}">
                <a16:creationId xmlns:a16="http://schemas.microsoft.com/office/drawing/2014/main" id="{3D373010-6DE3-A042-BCBA-98C5A77AD574}"/>
              </a:ext>
            </a:extLst>
          </p:cNvPr>
          <p:cNvSpPr/>
          <p:nvPr/>
        </p:nvSpPr>
        <p:spPr>
          <a:xfrm>
            <a:off x="8254207" y="3630784"/>
            <a:ext cx="365028" cy="351877"/>
          </a:xfrm>
          <a:prstGeom prst="ellipse">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grpSp>
        <p:nvGrpSpPr>
          <p:cNvPr id="23" name="组合 22">
            <a:extLst>
              <a:ext uri="{FF2B5EF4-FFF2-40B4-BE49-F238E27FC236}">
                <a16:creationId xmlns:a16="http://schemas.microsoft.com/office/drawing/2014/main" id="{1B57A10F-3DD8-EB4B-9D04-73E2877D4B71}"/>
              </a:ext>
            </a:extLst>
          </p:cNvPr>
          <p:cNvGrpSpPr/>
          <p:nvPr/>
        </p:nvGrpSpPr>
        <p:grpSpPr>
          <a:xfrm>
            <a:off x="192243" y="5007504"/>
            <a:ext cx="6410559" cy="670917"/>
            <a:chOff x="198939" y="7156565"/>
            <a:chExt cx="6306362" cy="670917"/>
          </a:xfrm>
        </p:grpSpPr>
        <p:sp>
          <p:nvSpPr>
            <p:cNvPr id="24" name="矩形 23">
              <a:extLst>
                <a:ext uri="{FF2B5EF4-FFF2-40B4-BE49-F238E27FC236}">
                  <a16:creationId xmlns:a16="http://schemas.microsoft.com/office/drawing/2014/main" id="{607D20E4-92AD-B94C-8690-8C5D9C8D4BD8}"/>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Leptons are really, really small</a:t>
              </a:r>
              <a:endParaRPr kumimoji="1" lang="zh-CN" altLang="en-US" sz="1400" dirty="0">
                <a:solidFill>
                  <a:schemeClr val="bg1"/>
                </a:solidFill>
                <a:latin typeface="Comic Sans MS" panose="030F0902030302020204" pitchFamily="66" charset="0"/>
              </a:endParaRPr>
            </a:p>
          </p:txBody>
        </p:sp>
        <p:sp>
          <p:nvSpPr>
            <p:cNvPr id="26" name="文本框 25">
              <a:extLst>
                <a:ext uri="{FF2B5EF4-FFF2-40B4-BE49-F238E27FC236}">
                  <a16:creationId xmlns:a16="http://schemas.microsoft.com/office/drawing/2014/main" id="{4FDAB432-4724-514A-ABD8-0ADAC925FDF1}"/>
                </a:ext>
              </a:extLst>
            </p:cNvPr>
            <p:cNvSpPr txBox="1"/>
            <p:nvPr userDrawn="1"/>
          </p:nvSpPr>
          <p:spPr>
            <a:xfrm>
              <a:off x="198939" y="7488928"/>
              <a:ext cx="6264671" cy="338554"/>
            </a:xfrm>
            <a:prstGeom prst="rect">
              <a:avLst/>
            </a:prstGeom>
            <a:noFill/>
          </p:spPr>
          <p:txBody>
            <a:bodyPr wrap="square" rtlCol="0">
              <a:spAutoFit/>
            </a:bodyPr>
            <a:lstStyle/>
            <a:p>
              <a:endParaRPr kumimoji="1" lang="en-US" altLang="zh-CN" sz="1600" dirty="0"/>
            </a:p>
          </p:txBody>
        </p:sp>
      </p:grpSp>
      <p:grpSp>
        <p:nvGrpSpPr>
          <p:cNvPr id="28" name="组合 27">
            <a:extLst>
              <a:ext uri="{FF2B5EF4-FFF2-40B4-BE49-F238E27FC236}">
                <a16:creationId xmlns:a16="http://schemas.microsoft.com/office/drawing/2014/main" id="{00BBEC1D-1A1C-B348-A021-5D77867479BC}"/>
              </a:ext>
            </a:extLst>
          </p:cNvPr>
          <p:cNvGrpSpPr/>
          <p:nvPr/>
        </p:nvGrpSpPr>
        <p:grpSpPr>
          <a:xfrm>
            <a:off x="223721" y="6865677"/>
            <a:ext cx="6410558" cy="1515825"/>
            <a:chOff x="240626" y="7156565"/>
            <a:chExt cx="6264675" cy="1515825"/>
          </a:xfrm>
        </p:grpSpPr>
        <p:sp>
          <p:nvSpPr>
            <p:cNvPr id="29" name="矩形 28">
              <a:extLst>
                <a:ext uri="{FF2B5EF4-FFF2-40B4-BE49-F238E27FC236}">
                  <a16:creationId xmlns:a16="http://schemas.microsoft.com/office/drawing/2014/main" id="{C5F8933F-42C3-C046-839D-D9C040077E2D}"/>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All fermions also have anti-fermions (anti-particles)</a:t>
              </a:r>
              <a:endParaRPr kumimoji="1" lang="zh-CN" altLang="en-US" sz="1400" dirty="0">
                <a:solidFill>
                  <a:schemeClr val="bg1"/>
                </a:solidFill>
                <a:latin typeface="Comic Sans MS" panose="030F0902030302020204" pitchFamily="66" charset="0"/>
              </a:endParaRPr>
            </a:p>
          </p:txBody>
        </p:sp>
        <p:sp>
          <p:nvSpPr>
            <p:cNvPr id="30" name="文本框 29">
              <a:extLst>
                <a:ext uri="{FF2B5EF4-FFF2-40B4-BE49-F238E27FC236}">
                  <a16:creationId xmlns:a16="http://schemas.microsoft.com/office/drawing/2014/main" id="{F21443DB-2DAF-5E42-B979-E2AD388FC260}"/>
                </a:ext>
              </a:extLst>
            </p:cNvPr>
            <p:cNvSpPr txBox="1"/>
            <p:nvPr userDrawn="1"/>
          </p:nvSpPr>
          <p:spPr>
            <a:xfrm>
              <a:off x="240626" y="7472061"/>
              <a:ext cx="6264671" cy="1200329"/>
            </a:xfrm>
            <a:prstGeom prst="rect">
              <a:avLst/>
            </a:prstGeom>
            <a:noFill/>
          </p:spPr>
          <p:txBody>
            <a:bodyPr wrap="square" rtlCol="0">
              <a:spAutoFit/>
            </a:bodyPr>
            <a:lstStyle/>
            <a:p>
              <a:r>
                <a:rPr kumimoji="1" lang="en-US" altLang="zh-CN" sz="1200" dirty="0"/>
                <a:t>Anti-particles are known as anti-matter</a:t>
              </a:r>
            </a:p>
            <a:p>
              <a:endParaRPr kumimoji="1" lang="en-US" altLang="zh-CN" sz="1200" dirty="0"/>
            </a:p>
            <a:p>
              <a:r>
                <a:rPr kumimoji="1" lang="en-US" altLang="zh-CN" sz="1200" dirty="0"/>
                <a:t>If anti-matter meets matter, they usually collide and </a:t>
              </a:r>
              <a:r>
                <a:rPr kumimoji="1" lang="en-US" altLang="zh-CN" sz="1200" b="1" dirty="0"/>
                <a:t>annihilate</a:t>
              </a:r>
              <a:r>
                <a:rPr kumimoji="1" lang="en-US" altLang="zh-CN" sz="1200" dirty="0"/>
                <a:t> (destroy) each other, emitting energy as photons.</a:t>
              </a:r>
            </a:p>
            <a:p>
              <a:endParaRPr kumimoji="1" lang="en-US" altLang="zh-CN" sz="1200" dirty="0"/>
            </a:p>
            <a:p>
              <a:endParaRPr kumimoji="1" lang="en-US" altLang="zh-CN" sz="1200" dirty="0"/>
            </a:p>
          </p:txBody>
        </p:sp>
      </p:grpSp>
      <p:pic>
        <p:nvPicPr>
          <p:cNvPr id="2" name="Picture 2">
            <a:extLst>
              <a:ext uri="{FF2B5EF4-FFF2-40B4-BE49-F238E27FC236}">
                <a16:creationId xmlns:a16="http://schemas.microsoft.com/office/drawing/2014/main" id="{E79D291D-BF17-8844-8FDF-43681E7EC8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310" y="1051512"/>
            <a:ext cx="4470400" cy="38227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E42366BF-1A95-A948-8A75-ECFD958AF066}"/>
              </a:ext>
            </a:extLst>
          </p:cNvPr>
          <p:cNvSpPr/>
          <p:nvPr/>
        </p:nvSpPr>
        <p:spPr>
          <a:xfrm>
            <a:off x="3611186" y="4566135"/>
            <a:ext cx="3429000" cy="215444"/>
          </a:xfrm>
          <a:prstGeom prst="rect">
            <a:avLst/>
          </a:prstGeom>
        </p:spPr>
        <p:txBody>
          <a:bodyPr>
            <a:spAutoFit/>
          </a:bodyPr>
          <a:lstStyle/>
          <a:p>
            <a:r>
              <a:rPr lang="zh-CN" altLang="en-US" sz="800" dirty="0">
                <a:solidFill>
                  <a:schemeClr val="tx1">
                    <a:lumMod val="50000"/>
                    <a:lumOff val="50000"/>
                  </a:schemeClr>
                </a:solidFill>
              </a:rPr>
              <a:t>http://hyperphysics.phy-astr.gsu.edu/hbase/Particles/quark.html</a:t>
            </a:r>
          </a:p>
        </p:txBody>
      </p:sp>
      <p:sp>
        <p:nvSpPr>
          <p:cNvPr id="27" name="文本框 26">
            <a:extLst>
              <a:ext uri="{FF2B5EF4-FFF2-40B4-BE49-F238E27FC236}">
                <a16:creationId xmlns:a16="http://schemas.microsoft.com/office/drawing/2014/main" id="{BE0037CF-17B8-4D4D-AC68-A719C710ABFC}"/>
              </a:ext>
            </a:extLst>
          </p:cNvPr>
          <p:cNvSpPr txBox="1"/>
          <p:nvPr/>
        </p:nvSpPr>
        <p:spPr>
          <a:xfrm>
            <a:off x="234623" y="5325682"/>
            <a:ext cx="6410554" cy="1200329"/>
          </a:xfrm>
          <a:prstGeom prst="rect">
            <a:avLst/>
          </a:prstGeom>
          <a:noFill/>
        </p:spPr>
        <p:txBody>
          <a:bodyPr wrap="square" rtlCol="0">
            <a:spAutoFit/>
          </a:bodyPr>
          <a:lstStyle/>
          <a:p>
            <a:r>
              <a:rPr kumimoji="1" lang="en-US" altLang="zh-CN" sz="1200" b="1" dirty="0"/>
              <a:t>Electrons</a:t>
            </a:r>
            <a:r>
              <a:rPr kumimoji="1" lang="en-US" altLang="zh-CN" sz="1200" dirty="0"/>
              <a:t>: we all know and love them. They are useful particles.</a:t>
            </a:r>
          </a:p>
          <a:p>
            <a:endParaRPr kumimoji="1" lang="en-US" altLang="zh-CN" sz="1200" dirty="0"/>
          </a:p>
          <a:p>
            <a:r>
              <a:rPr kumimoji="1" lang="en-US" altLang="zh-CN" sz="1200" b="1" dirty="0"/>
              <a:t>Neutrinos</a:t>
            </a:r>
            <a:r>
              <a:rPr kumimoji="1" lang="en-US" altLang="zh-CN" sz="1200" dirty="0"/>
              <a:t> are almost massless, hardly ever interact with anything, and don’t really do anything.</a:t>
            </a:r>
          </a:p>
          <a:p>
            <a:endParaRPr kumimoji="1" lang="en-US" altLang="zh-CN" sz="1200" dirty="0"/>
          </a:p>
          <a:p>
            <a:r>
              <a:rPr kumimoji="1" lang="en-US" altLang="zh-CN" sz="1200" dirty="0"/>
              <a:t>However, observing neutrinos can tell us a lot about the events that created them, such as supernova explosions, black holes, etc.</a:t>
            </a:r>
          </a:p>
        </p:txBody>
      </p:sp>
    </p:spTree>
    <p:extLst>
      <p:ext uri="{BB962C8B-B14F-4D97-AF65-F5344CB8AC3E}">
        <p14:creationId xmlns:p14="http://schemas.microsoft.com/office/powerpoint/2010/main" val="453808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34F05ACF-DD84-7E41-B250-2529E25EAD69}"/>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87C8B6A8-BAE1-AD4E-BA21-7B1C1A2D5BD2}"/>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AD26ED48-E1F9-2A4D-8104-0D776583B70C}"/>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91303F29-D787-144E-9E8F-187A4B5A7013}"/>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3FAC040-83F6-8445-BE64-FA579E5E3155}"/>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92393313-B86C-794B-B2D5-EDB6FC3FFC20}"/>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61B05F2C-C6AC-E644-AFFA-5E09DAD4539E}"/>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
        <p:nvSpPr>
          <p:cNvPr id="12" name="标题 1">
            <a:extLst>
              <a:ext uri="{FF2B5EF4-FFF2-40B4-BE49-F238E27FC236}">
                <a16:creationId xmlns:a16="http://schemas.microsoft.com/office/drawing/2014/main" id="{8AE216A7-A5F4-DA40-8099-E34099C5C07A}"/>
              </a:ext>
            </a:extLst>
          </p:cNvPr>
          <p:cNvSpPr txBox="1">
            <a:spLocks/>
          </p:cNvSpPr>
          <p:nvPr/>
        </p:nvSpPr>
        <p:spPr>
          <a:xfrm>
            <a:off x="0" y="96373"/>
            <a:ext cx="4119928" cy="384886"/>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cxnSp>
        <p:nvCxnSpPr>
          <p:cNvPr id="13" name="直线连接符 12">
            <a:extLst>
              <a:ext uri="{FF2B5EF4-FFF2-40B4-BE49-F238E27FC236}">
                <a16:creationId xmlns:a16="http://schemas.microsoft.com/office/drawing/2014/main" id="{897E6635-3CFC-5B4C-B4D2-52E2AF0122F0}"/>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5" name="Slide Number Placeholder 5">
            <a:extLst>
              <a:ext uri="{FF2B5EF4-FFF2-40B4-BE49-F238E27FC236}">
                <a16:creationId xmlns:a16="http://schemas.microsoft.com/office/drawing/2014/main" id="{AEC666F2-3DAD-EB4F-B049-C5C0BBE069B5}"/>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5</a:t>
            </a:fld>
            <a:endParaRPr kumimoji="1" lang="zh-CN" altLang="en-US"/>
          </a:p>
        </p:txBody>
      </p:sp>
      <p:grpSp>
        <p:nvGrpSpPr>
          <p:cNvPr id="16" name="组合 15">
            <a:extLst>
              <a:ext uri="{FF2B5EF4-FFF2-40B4-BE49-F238E27FC236}">
                <a16:creationId xmlns:a16="http://schemas.microsoft.com/office/drawing/2014/main" id="{40E6B0A6-28C3-A448-B284-8EF0F70A4580}"/>
              </a:ext>
            </a:extLst>
          </p:cNvPr>
          <p:cNvGrpSpPr/>
          <p:nvPr/>
        </p:nvGrpSpPr>
        <p:grpSpPr>
          <a:xfrm>
            <a:off x="240633" y="698107"/>
            <a:ext cx="6410558" cy="1331159"/>
            <a:chOff x="240626" y="7156565"/>
            <a:chExt cx="6264675" cy="1331159"/>
          </a:xfrm>
        </p:grpSpPr>
        <p:sp>
          <p:nvSpPr>
            <p:cNvPr id="17" name="矩形 16">
              <a:extLst>
                <a:ext uri="{FF2B5EF4-FFF2-40B4-BE49-F238E27FC236}">
                  <a16:creationId xmlns:a16="http://schemas.microsoft.com/office/drawing/2014/main" id="{DAD91166-7EE0-D043-BA05-355D4D50CB8B}"/>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Hadron colliders (particle accelerators)</a:t>
              </a:r>
              <a:endParaRPr kumimoji="1" lang="zh-CN" altLang="en-US" sz="1400" dirty="0">
                <a:solidFill>
                  <a:schemeClr val="bg1"/>
                </a:solidFill>
                <a:latin typeface="Comic Sans MS" panose="030F0902030302020204" pitchFamily="66" charset="0"/>
              </a:endParaRPr>
            </a:p>
          </p:txBody>
        </p:sp>
        <p:sp>
          <p:nvSpPr>
            <p:cNvPr id="18" name="文本框 17">
              <a:extLst>
                <a:ext uri="{FF2B5EF4-FFF2-40B4-BE49-F238E27FC236}">
                  <a16:creationId xmlns:a16="http://schemas.microsoft.com/office/drawing/2014/main" id="{04C21A30-5B4A-E946-A229-A81691FFE9EB}"/>
                </a:ext>
              </a:extLst>
            </p:cNvPr>
            <p:cNvSpPr txBox="1"/>
            <p:nvPr userDrawn="1"/>
          </p:nvSpPr>
          <p:spPr>
            <a:xfrm>
              <a:off x="240626" y="7472061"/>
              <a:ext cx="6264671" cy="1015663"/>
            </a:xfrm>
            <a:prstGeom prst="rect">
              <a:avLst/>
            </a:prstGeom>
            <a:noFill/>
          </p:spPr>
          <p:txBody>
            <a:bodyPr wrap="square" rtlCol="0">
              <a:spAutoFit/>
            </a:bodyPr>
            <a:lstStyle/>
            <a:p>
              <a:r>
                <a:rPr kumimoji="1" lang="en-US" altLang="zh-CN" sz="1200" dirty="0"/>
                <a:t>In order to detect more and more particles, we often smash particles together and see what happens.</a:t>
              </a:r>
            </a:p>
            <a:p>
              <a:endParaRPr kumimoji="1" lang="en-US" altLang="zh-CN" sz="1200" dirty="0"/>
            </a:p>
            <a:p>
              <a:r>
                <a:rPr kumimoji="1" lang="en-US" altLang="zh-CN" sz="1200" dirty="0"/>
                <a:t>Machines used for smashing particles are called particle accelerators, or hadron colliders (because they smash hadrons together)</a:t>
              </a:r>
            </a:p>
          </p:txBody>
        </p:sp>
      </p:grpSp>
      <p:sp>
        <p:nvSpPr>
          <p:cNvPr id="19" name="圆角矩形 18">
            <a:extLst>
              <a:ext uri="{FF2B5EF4-FFF2-40B4-BE49-F238E27FC236}">
                <a16:creationId xmlns:a16="http://schemas.microsoft.com/office/drawing/2014/main" id="{02407979-5028-5446-840B-90B73EB316E4}"/>
              </a:ext>
            </a:extLst>
          </p:cNvPr>
          <p:cNvSpPr/>
          <p:nvPr/>
        </p:nvSpPr>
        <p:spPr>
          <a:xfrm>
            <a:off x="240632" y="2084310"/>
            <a:ext cx="6410554" cy="876596"/>
          </a:xfrm>
          <a:prstGeom prst="roundRect">
            <a:avLst/>
          </a:prstGeom>
          <a:solidFill>
            <a:srgbClr val="E7DEF8"/>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100" dirty="0">
                <a:solidFill>
                  <a:schemeClr val="tx1"/>
                </a:solidFill>
                <a:latin typeface="Comic Sans MS" panose="030F0902030302020204" pitchFamily="66" charset="0"/>
              </a:rPr>
              <a:t>In some experiments we smash together leptons, so the machines used for the smashing should be called “lepton colliders”. Particle accelerator is a general name for any machine accelerating any kind of particle. If we smash together hadrons (usually protons), then the machine is indeed a “hadron collider”</a:t>
            </a:r>
          </a:p>
        </p:txBody>
      </p:sp>
      <p:grpSp>
        <p:nvGrpSpPr>
          <p:cNvPr id="20" name="组合 19">
            <a:extLst>
              <a:ext uri="{FF2B5EF4-FFF2-40B4-BE49-F238E27FC236}">
                <a16:creationId xmlns:a16="http://schemas.microsoft.com/office/drawing/2014/main" id="{AE639B86-B733-304B-8FF6-58A1E7B3073F}"/>
              </a:ext>
            </a:extLst>
          </p:cNvPr>
          <p:cNvGrpSpPr/>
          <p:nvPr/>
        </p:nvGrpSpPr>
        <p:grpSpPr>
          <a:xfrm>
            <a:off x="289754" y="3104146"/>
            <a:ext cx="6314476" cy="528168"/>
            <a:chOff x="1788574" y="4444929"/>
            <a:chExt cx="6314476" cy="528168"/>
          </a:xfrm>
        </p:grpSpPr>
        <p:sp>
          <p:nvSpPr>
            <p:cNvPr id="21" name="文本框 20">
              <a:extLst>
                <a:ext uri="{FF2B5EF4-FFF2-40B4-BE49-F238E27FC236}">
                  <a16:creationId xmlns:a16="http://schemas.microsoft.com/office/drawing/2014/main" id="{A4BA73AD-3055-C84E-AA4D-7B49D3703E2B}"/>
                </a:ext>
              </a:extLst>
            </p:cNvPr>
            <p:cNvSpPr txBox="1"/>
            <p:nvPr/>
          </p:nvSpPr>
          <p:spPr>
            <a:xfrm>
              <a:off x="1788574" y="4468252"/>
              <a:ext cx="5631479" cy="261610"/>
            </a:xfrm>
            <a:custGeom>
              <a:avLst/>
              <a:gdLst>
                <a:gd name="connsiteX0" fmla="*/ 0 w 5631479"/>
                <a:gd name="connsiteY0" fmla="*/ 0 h 261610"/>
                <a:gd name="connsiteX1" fmla="*/ 506833 w 5631479"/>
                <a:gd name="connsiteY1" fmla="*/ 0 h 261610"/>
                <a:gd name="connsiteX2" fmla="*/ 901037 w 5631479"/>
                <a:gd name="connsiteY2" fmla="*/ 0 h 261610"/>
                <a:gd name="connsiteX3" fmla="*/ 1576814 w 5631479"/>
                <a:gd name="connsiteY3" fmla="*/ 0 h 261610"/>
                <a:gd name="connsiteX4" fmla="*/ 2083647 w 5631479"/>
                <a:gd name="connsiteY4" fmla="*/ 0 h 261610"/>
                <a:gd name="connsiteX5" fmla="*/ 2590480 w 5631479"/>
                <a:gd name="connsiteY5" fmla="*/ 0 h 261610"/>
                <a:gd name="connsiteX6" fmla="*/ 3266258 w 5631479"/>
                <a:gd name="connsiteY6" fmla="*/ 0 h 261610"/>
                <a:gd name="connsiteX7" fmla="*/ 3716776 w 5631479"/>
                <a:gd name="connsiteY7" fmla="*/ 0 h 261610"/>
                <a:gd name="connsiteX8" fmla="*/ 4392554 w 5631479"/>
                <a:gd name="connsiteY8" fmla="*/ 0 h 261610"/>
                <a:gd name="connsiteX9" fmla="*/ 5068331 w 5631479"/>
                <a:gd name="connsiteY9" fmla="*/ 0 h 261610"/>
                <a:gd name="connsiteX10" fmla="*/ 5631479 w 5631479"/>
                <a:gd name="connsiteY10" fmla="*/ 0 h 261610"/>
                <a:gd name="connsiteX11" fmla="*/ 5631479 w 5631479"/>
                <a:gd name="connsiteY11" fmla="*/ 261610 h 261610"/>
                <a:gd name="connsiteX12" fmla="*/ 5012016 w 5631479"/>
                <a:gd name="connsiteY12" fmla="*/ 261610 h 261610"/>
                <a:gd name="connsiteX13" fmla="*/ 4336239 w 5631479"/>
                <a:gd name="connsiteY13" fmla="*/ 261610 h 261610"/>
                <a:gd name="connsiteX14" fmla="*/ 3660461 w 5631479"/>
                <a:gd name="connsiteY14" fmla="*/ 261610 h 261610"/>
                <a:gd name="connsiteX15" fmla="*/ 3209943 w 5631479"/>
                <a:gd name="connsiteY15" fmla="*/ 261610 h 261610"/>
                <a:gd name="connsiteX16" fmla="*/ 2646795 w 5631479"/>
                <a:gd name="connsiteY16" fmla="*/ 261610 h 261610"/>
                <a:gd name="connsiteX17" fmla="*/ 1971018 w 5631479"/>
                <a:gd name="connsiteY17" fmla="*/ 261610 h 261610"/>
                <a:gd name="connsiteX18" fmla="*/ 1407870 w 5631479"/>
                <a:gd name="connsiteY18" fmla="*/ 261610 h 261610"/>
                <a:gd name="connsiteX19" fmla="*/ 1013666 w 5631479"/>
                <a:gd name="connsiteY19" fmla="*/ 261610 h 261610"/>
                <a:gd name="connsiteX20" fmla="*/ 563148 w 5631479"/>
                <a:gd name="connsiteY20" fmla="*/ 261610 h 261610"/>
                <a:gd name="connsiteX21" fmla="*/ 0 w 5631479"/>
                <a:gd name="connsiteY21" fmla="*/ 261610 h 261610"/>
                <a:gd name="connsiteX22" fmla="*/ 0 w 5631479"/>
                <a:gd name="connsiteY22" fmla="*/ 0 h 26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1479" h="261610" extrusionOk="0">
                  <a:moveTo>
                    <a:pt x="0" y="0"/>
                  </a:moveTo>
                  <a:cubicBezTo>
                    <a:pt x="120326" y="-28960"/>
                    <a:pt x="321700" y="39901"/>
                    <a:pt x="506833" y="0"/>
                  </a:cubicBezTo>
                  <a:cubicBezTo>
                    <a:pt x="691966" y="-39901"/>
                    <a:pt x="801035" y="8929"/>
                    <a:pt x="901037" y="0"/>
                  </a:cubicBezTo>
                  <a:cubicBezTo>
                    <a:pt x="1001039" y="-8929"/>
                    <a:pt x="1311870" y="73022"/>
                    <a:pt x="1576814" y="0"/>
                  </a:cubicBezTo>
                  <a:cubicBezTo>
                    <a:pt x="1841758" y="-73022"/>
                    <a:pt x="1848634" y="46320"/>
                    <a:pt x="2083647" y="0"/>
                  </a:cubicBezTo>
                  <a:cubicBezTo>
                    <a:pt x="2318660" y="-46320"/>
                    <a:pt x="2388688" y="48056"/>
                    <a:pt x="2590480" y="0"/>
                  </a:cubicBezTo>
                  <a:cubicBezTo>
                    <a:pt x="2792272" y="-48056"/>
                    <a:pt x="3115705" y="3802"/>
                    <a:pt x="3266258" y="0"/>
                  </a:cubicBezTo>
                  <a:cubicBezTo>
                    <a:pt x="3416811" y="-3802"/>
                    <a:pt x="3564927" y="47183"/>
                    <a:pt x="3716776" y="0"/>
                  </a:cubicBezTo>
                  <a:cubicBezTo>
                    <a:pt x="3868625" y="-47183"/>
                    <a:pt x="4203322" y="56379"/>
                    <a:pt x="4392554" y="0"/>
                  </a:cubicBezTo>
                  <a:cubicBezTo>
                    <a:pt x="4581786" y="-56379"/>
                    <a:pt x="4734413" y="59641"/>
                    <a:pt x="5068331" y="0"/>
                  </a:cubicBezTo>
                  <a:cubicBezTo>
                    <a:pt x="5402249" y="-59641"/>
                    <a:pt x="5375305" y="30901"/>
                    <a:pt x="5631479" y="0"/>
                  </a:cubicBezTo>
                  <a:cubicBezTo>
                    <a:pt x="5660372" y="109709"/>
                    <a:pt x="5610020" y="166391"/>
                    <a:pt x="5631479" y="261610"/>
                  </a:cubicBezTo>
                  <a:cubicBezTo>
                    <a:pt x="5372602" y="329328"/>
                    <a:pt x="5248231" y="255617"/>
                    <a:pt x="5012016" y="261610"/>
                  </a:cubicBezTo>
                  <a:cubicBezTo>
                    <a:pt x="4775801" y="267603"/>
                    <a:pt x="4587681" y="239777"/>
                    <a:pt x="4336239" y="261610"/>
                  </a:cubicBezTo>
                  <a:cubicBezTo>
                    <a:pt x="4084797" y="283443"/>
                    <a:pt x="3803491" y="213920"/>
                    <a:pt x="3660461" y="261610"/>
                  </a:cubicBezTo>
                  <a:cubicBezTo>
                    <a:pt x="3517431" y="309300"/>
                    <a:pt x="3374869" y="227712"/>
                    <a:pt x="3209943" y="261610"/>
                  </a:cubicBezTo>
                  <a:cubicBezTo>
                    <a:pt x="3045017" y="295508"/>
                    <a:pt x="2900831" y="253738"/>
                    <a:pt x="2646795" y="261610"/>
                  </a:cubicBezTo>
                  <a:cubicBezTo>
                    <a:pt x="2392759" y="269482"/>
                    <a:pt x="2224313" y="199800"/>
                    <a:pt x="1971018" y="261610"/>
                  </a:cubicBezTo>
                  <a:cubicBezTo>
                    <a:pt x="1717723" y="323420"/>
                    <a:pt x="1618435" y="197175"/>
                    <a:pt x="1407870" y="261610"/>
                  </a:cubicBezTo>
                  <a:cubicBezTo>
                    <a:pt x="1197305" y="326045"/>
                    <a:pt x="1122013" y="217112"/>
                    <a:pt x="1013666" y="261610"/>
                  </a:cubicBezTo>
                  <a:cubicBezTo>
                    <a:pt x="905319" y="306108"/>
                    <a:pt x="770602" y="210653"/>
                    <a:pt x="563148" y="261610"/>
                  </a:cubicBezTo>
                  <a:cubicBezTo>
                    <a:pt x="355694" y="312567"/>
                    <a:pt x="165933" y="256157"/>
                    <a:pt x="0" y="261610"/>
                  </a:cubicBezTo>
                  <a:cubicBezTo>
                    <a:pt x="-332" y="160900"/>
                    <a:pt x="29870" y="78604"/>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100" dirty="0">
                  <a:latin typeface="Trebuchet MS" panose="020B0703020202090204" pitchFamily="34" charset="0"/>
                </a:rPr>
                <a:t>How can we accelerate protons in a particle accelerator?</a:t>
              </a:r>
            </a:p>
          </p:txBody>
        </p:sp>
        <p:pic>
          <p:nvPicPr>
            <p:cNvPr id="22" name="图片 21">
              <a:extLst>
                <a:ext uri="{FF2B5EF4-FFF2-40B4-BE49-F238E27FC236}">
                  <a16:creationId xmlns:a16="http://schemas.microsoft.com/office/drawing/2014/main" id="{AC4046F2-3C53-8D48-A4FB-976B545BA935}"/>
                </a:ext>
              </a:extLst>
            </p:cNvPr>
            <p:cNvPicPr>
              <a:picLocks noChangeAspect="1"/>
            </p:cNvPicPr>
            <p:nvPr/>
          </p:nvPicPr>
          <p:blipFill>
            <a:blip r:embed="rId4"/>
            <a:stretch>
              <a:fillRect/>
            </a:stretch>
          </p:blipFill>
          <p:spPr>
            <a:xfrm>
              <a:off x="7574882" y="4444929"/>
              <a:ext cx="528168" cy="528168"/>
            </a:xfrm>
            <a:prstGeom prst="rect">
              <a:avLst/>
            </a:prstGeom>
          </p:spPr>
        </p:pic>
      </p:grpSp>
      <p:sp>
        <p:nvSpPr>
          <p:cNvPr id="23" name="文本框 22">
            <a:extLst>
              <a:ext uri="{FF2B5EF4-FFF2-40B4-BE49-F238E27FC236}">
                <a16:creationId xmlns:a16="http://schemas.microsoft.com/office/drawing/2014/main" id="{A67447FC-3E8D-174B-8F28-CDCB4E3729B1}"/>
              </a:ext>
            </a:extLst>
          </p:cNvPr>
          <p:cNvSpPr txBox="1"/>
          <p:nvPr/>
        </p:nvSpPr>
        <p:spPr>
          <a:xfrm>
            <a:off x="289749" y="3840332"/>
            <a:ext cx="6410554" cy="2677656"/>
          </a:xfrm>
          <a:prstGeom prst="rect">
            <a:avLst/>
          </a:prstGeom>
          <a:noFill/>
        </p:spPr>
        <p:txBody>
          <a:bodyPr wrap="square" rtlCol="0">
            <a:spAutoFit/>
          </a:bodyPr>
          <a:lstStyle/>
          <a:p>
            <a:pPr marL="171450" indent="-171450">
              <a:buFont typeface="Arial" panose="020B0604020202020204" pitchFamily="34" charset="0"/>
              <a:buChar char="•"/>
            </a:pPr>
            <a:r>
              <a:rPr kumimoji="1" lang="en-US" altLang="zh-CN" sz="1200" dirty="0"/>
              <a:t>Linear Colliders</a:t>
            </a:r>
          </a:p>
          <a:p>
            <a:pPr marL="171450" indent="-171450">
              <a:buFont typeface="Arial" panose="020B0604020202020204" pitchFamily="34" charset="0"/>
              <a:buChar char="•"/>
            </a:pPr>
            <a:endParaRPr kumimoji="1" lang="en-US" altLang="zh-CN" sz="1200" dirty="0"/>
          </a:p>
          <a:p>
            <a:r>
              <a:rPr kumimoji="1" lang="en-US" altLang="zh-CN" sz="1200" dirty="0"/>
              <a:t>The structure of a linear collider is simple: it’s just a long tube in which particles are accelerated before hitting a specific target.</a:t>
            </a:r>
          </a:p>
          <a:p>
            <a:endParaRPr kumimoji="1" lang="en-US" altLang="zh-CN" sz="1200" dirty="0"/>
          </a:p>
          <a:p>
            <a:r>
              <a:rPr kumimoji="1" lang="en-US" altLang="zh-CN" sz="1200" dirty="0"/>
              <a:t>Linear Colliders are used not only in physics research, but also in hospitals for generating particle streams used in radiotherapy (cancer treatment)</a:t>
            </a:r>
          </a:p>
          <a:p>
            <a:endParaRPr kumimoji="1" lang="en-US" altLang="zh-CN" sz="1200" dirty="0"/>
          </a:p>
          <a:p>
            <a:pPr marL="171450" indent="-171450">
              <a:buFont typeface="Arial" panose="020B0604020202020204" pitchFamily="34" charset="0"/>
              <a:buChar char="•"/>
            </a:pPr>
            <a:r>
              <a:rPr kumimoji="1" lang="en-US" altLang="zh-CN" sz="1200" dirty="0"/>
              <a:t>Circular Colliders</a:t>
            </a:r>
          </a:p>
          <a:p>
            <a:pPr marL="171450" indent="-171450">
              <a:buFont typeface="Arial" panose="020B0604020202020204" pitchFamily="34" charset="0"/>
              <a:buChar char="•"/>
            </a:pPr>
            <a:endParaRPr kumimoji="1" lang="en-US" altLang="zh-CN" sz="1200" dirty="0"/>
          </a:p>
          <a:p>
            <a:r>
              <a:rPr kumimoji="1" lang="en-US" altLang="zh-CN" sz="1200" dirty="0"/>
              <a:t>Circular colliders accelerate the particles and at the same time bend their trajectory (path) so that the particles always remain on a fixed circular path.</a:t>
            </a:r>
          </a:p>
          <a:p>
            <a:endParaRPr kumimoji="1" lang="en-US" altLang="zh-CN" sz="1200" dirty="0"/>
          </a:p>
          <a:p>
            <a:r>
              <a:rPr kumimoji="1" lang="en-US" altLang="zh-CN" sz="1200" dirty="0"/>
              <a:t>The largest circular collider built to date is located in Switzerland</a:t>
            </a:r>
          </a:p>
        </p:txBody>
      </p:sp>
      <mc:AlternateContent xmlns:mc="http://schemas.openxmlformats.org/markup-compatibility/2006">
        <mc:Choice xmlns:a14="http://schemas.microsoft.com/office/drawing/2010/main" Requires="a14">
          <p:sp>
            <p:nvSpPr>
              <p:cNvPr id="24" name="圆角矩形 23">
                <a:extLst>
                  <a:ext uri="{FF2B5EF4-FFF2-40B4-BE49-F238E27FC236}">
                    <a16:creationId xmlns:a16="http://schemas.microsoft.com/office/drawing/2014/main" id="{62114DF7-8C19-AB46-A80B-9CF574968CF9}"/>
                  </a:ext>
                </a:extLst>
              </p:cNvPr>
              <p:cNvSpPr/>
              <p:nvPr/>
            </p:nvSpPr>
            <p:spPr>
              <a:xfrm>
                <a:off x="265193" y="6654315"/>
                <a:ext cx="6361432" cy="1980635"/>
              </a:xfrm>
              <a:prstGeom prst="roundRect">
                <a:avLst/>
              </a:prstGeom>
              <a:no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400" b="1" dirty="0">
                    <a:solidFill>
                      <a:schemeClr val="tx1"/>
                    </a:solidFill>
                    <a:latin typeface="Comic Sans MS" panose="030F0902030302020204" pitchFamily="66" charset="0"/>
                  </a:rPr>
                  <a:t>The LHC</a:t>
                </a:r>
              </a:p>
              <a:p>
                <a:pPr algn="l"/>
                <a:endParaRPr kumimoji="1" lang="en-US" altLang="zh-CN" sz="1050" b="1" dirty="0">
                  <a:solidFill>
                    <a:schemeClr val="tx1"/>
                  </a:solidFill>
                  <a:latin typeface="Comic Sans MS" panose="030F0902030302020204" pitchFamily="66" charset="0"/>
                </a:endParaRPr>
              </a:p>
              <a:p>
                <a:pPr algn="l"/>
                <a:r>
                  <a:rPr kumimoji="1" lang="en-US" altLang="zh-CN" sz="1050" dirty="0">
                    <a:solidFill>
                      <a:schemeClr val="tx1"/>
                    </a:solidFill>
                    <a:latin typeface="Comic Sans MS" panose="030F0902030302020204" pitchFamily="66" charset="0"/>
                  </a:rPr>
                  <a:t>The Large Hadron Collider is the biggest particle accelerator built to date. Some key stats can be summarized as follows:</a:t>
                </a:r>
              </a:p>
              <a:p>
                <a:pPr marL="285750" indent="-285750" algn="l">
                  <a:buFont typeface="Arial" panose="020B0604020202020204" pitchFamily="34" charset="0"/>
                  <a:buChar char="•"/>
                </a:pPr>
                <a:r>
                  <a:rPr kumimoji="1" lang="en-US" altLang="zh-CN" sz="900" dirty="0">
                    <a:solidFill>
                      <a:schemeClr val="tx1"/>
                    </a:solidFill>
                    <a:latin typeface="Comic Sans MS" panose="030F0902030302020204" pitchFamily="66" charset="0"/>
                  </a:rPr>
                  <a:t>27.4km long (circumference)</a:t>
                </a:r>
              </a:p>
              <a:p>
                <a:pPr marL="285750" indent="-285750" algn="l">
                  <a:buFont typeface="Arial" panose="020B0604020202020204" pitchFamily="34" charset="0"/>
                  <a:buChar char="•"/>
                </a:pPr>
                <a:r>
                  <a:rPr kumimoji="1" lang="en-US" altLang="zh-CN" sz="900" dirty="0">
                    <a:solidFill>
                      <a:schemeClr val="tx1"/>
                    </a:solidFill>
                    <a:latin typeface="Comic Sans MS" panose="030F0902030302020204" pitchFamily="66" charset="0"/>
                  </a:rPr>
                  <a:t>Consumes 200MW energy (as much as a small town!)</a:t>
                </a:r>
              </a:p>
              <a:p>
                <a:pPr marL="285750" indent="-285750" algn="l">
                  <a:buFont typeface="Arial" panose="020B0604020202020204" pitchFamily="34" charset="0"/>
                  <a:buChar char="•"/>
                </a:pPr>
                <a:r>
                  <a:rPr kumimoji="1" lang="en-US" altLang="zh-CN" sz="900" dirty="0">
                    <a:solidFill>
                      <a:schemeClr val="tx1"/>
                    </a:solidFill>
                    <a:latin typeface="Comic Sans MS" panose="030F0902030302020204" pitchFamily="66" charset="0"/>
                  </a:rPr>
                  <a:t>Generates 140 terabytes of data EVERY DAY (that’s like 20 decent laptops completely filled with data every day)</a:t>
                </a:r>
              </a:p>
              <a:p>
                <a:pPr marL="285750" indent="-285750">
                  <a:buFont typeface="Arial" panose="020B0604020202020204" pitchFamily="34" charset="0"/>
                  <a:buChar char="•"/>
                </a:pPr>
                <a:r>
                  <a:rPr kumimoji="1" lang="en-US" altLang="zh-CN" sz="900" dirty="0">
                    <a:solidFill>
                      <a:schemeClr val="tx1"/>
                    </a:solidFill>
                    <a:latin typeface="Comic Sans MS" panose="030F0902030302020204" pitchFamily="66" charset="0"/>
                  </a:rPr>
                  <a:t>Accelerates protons to 0.999999991 speed of light (only ~</a:t>
                </a:r>
                <a14:m>
                  <m:oMath xmlns:m="http://schemas.openxmlformats.org/officeDocument/2006/math">
                    <m:r>
                      <a:rPr kumimoji="1" lang="en-US" altLang="zh-CN" sz="900" b="0" i="1" smtClean="0">
                        <a:solidFill>
                          <a:schemeClr val="tx1"/>
                        </a:solidFill>
                        <a:latin typeface="Cambria Math" panose="02040503050406030204" pitchFamily="18" charset="0"/>
                      </a:rPr>
                      <m:t>3</m:t>
                    </m:r>
                    <m:f>
                      <m:fPr>
                        <m:ctrlPr>
                          <a:rPr kumimoji="1" lang="en-US" altLang="zh-CN" sz="900" b="0" i="1" smtClean="0">
                            <a:solidFill>
                              <a:schemeClr val="tx1"/>
                            </a:solidFill>
                            <a:latin typeface="Cambria Math" panose="02040503050406030204" pitchFamily="18" charset="0"/>
                          </a:rPr>
                        </m:ctrlPr>
                      </m:fPr>
                      <m:num>
                        <m:r>
                          <a:rPr kumimoji="1" lang="en-US" altLang="zh-CN" sz="900" b="0" i="1" smtClean="0">
                            <a:solidFill>
                              <a:schemeClr val="tx1"/>
                            </a:solidFill>
                            <a:latin typeface="Cambria Math" panose="02040503050406030204" pitchFamily="18" charset="0"/>
                          </a:rPr>
                          <m:t>𝑚</m:t>
                        </m:r>
                      </m:num>
                      <m:den>
                        <m:r>
                          <a:rPr kumimoji="1" lang="en-US" altLang="zh-CN" sz="900" b="0" i="1" smtClean="0">
                            <a:solidFill>
                              <a:schemeClr val="tx1"/>
                            </a:solidFill>
                            <a:latin typeface="Cambria Math" panose="02040503050406030204" pitchFamily="18" charset="0"/>
                          </a:rPr>
                          <m:t>𝑠</m:t>
                        </m:r>
                      </m:den>
                    </m:f>
                  </m:oMath>
                </a14:m>
                <a:r>
                  <a:rPr kumimoji="1" lang="en-US" altLang="zh-CN" sz="900" dirty="0">
                    <a:solidFill>
                      <a:schemeClr val="tx1"/>
                    </a:solidFill>
                    <a:latin typeface="Comic Sans MS" panose="030F0902030302020204" pitchFamily="66" charset="0"/>
                  </a:rPr>
                  <a:t> slower than </a:t>
                </a:r>
                <a:r>
                  <a:rPr kumimoji="1" lang="en-US" altLang="zh-CN" sz="900">
                    <a:solidFill>
                      <a:schemeClr val="tx1"/>
                    </a:solidFill>
                    <a:latin typeface="Comic Sans MS" panose="030F0902030302020204" pitchFamily="66" charset="0"/>
                  </a:rPr>
                  <a:t>light itself</a:t>
                </a:r>
                <a:r>
                  <a:rPr kumimoji="1" lang="en-US" altLang="zh-CN" sz="900" dirty="0">
                    <a:solidFill>
                      <a:schemeClr val="tx1"/>
                    </a:solidFill>
                    <a:latin typeface="Comic Sans MS" panose="030F0902030302020204" pitchFamily="66" charset="0"/>
                  </a:rPr>
                  <a:t>)</a:t>
                </a:r>
              </a:p>
              <a:p>
                <a:pPr marL="285750" indent="-285750">
                  <a:buFont typeface="Arial" panose="020B0604020202020204" pitchFamily="34" charset="0"/>
                  <a:buChar char="•"/>
                </a:pPr>
                <a:r>
                  <a:rPr kumimoji="1" lang="en-US" altLang="zh-CN" sz="900" dirty="0">
                    <a:solidFill>
                      <a:schemeClr val="tx1"/>
                    </a:solidFill>
                    <a:latin typeface="Comic Sans MS" panose="030F0902030302020204" pitchFamily="66" charset="0"/>
                  </a:rPr>
                  <a:t>It took 10 years and ~$5bn (50</a:t>
                </a:r>
                <a:r>
                  <a:rPr kumimoji="1" lang="zh-CN" altLang="en-US" sz="900" dirty="0">
                    <a:solidFill>
                      <a:schemeClr val="tx1"/>
                    </a:solidFill>
                    <a:latin typeface="Comic Sans MS" panose="030F0902030302020204" pitchFamily="66" charset="0"/>
                  </a:rPr>
                  <a:t>亿</a:t>
                </a:r>
                <a:r>
                  <a:rPr kumimoji="1" lang="en-US" altLang="zh-CN" sz="900" dirty="0">
                    <a:solidFill>
                      <a:schemeClr val="tx1"/>
                    </a:solidFill>
                    <a:latin typeface="Comic Sans MS" panose="030F0902030302020204" pitchFamily="66" charset="0"/>
                  </a:rPr>
                  <a:t>) to build. It is also very expensive to maintain and run new experiments</a:t>
                </a:r>
              </a:p>
              <a:p>
                <a:pPr marL="285750" indent="-285750">
                  <a:buFont typeface="Arial" panose="020B0604020202020204" pitchFamily="34" charset="0"/>
                  <a:buChar char="•"/>
                </a:pPr>
                <a:r>
                  <a:rPr kumimoji="1" lang="en-US" altLang="zh-CN" sz="900" dirty="0">
                    <a:solidFill>
                      <a:schemeClr val="tx1"/>
                    </a:solidFill>
                    <a:latin typeface="Comic Sans MS" panose="030F0902030302020204" pitchFamily="66" charset="0"/>
                  </a:rPr>
                  <a:t>It took a combined effort of many countries and thousands of scientists to construct and run</a:t>
                </a:r>
              </a:p>
              <a:p>
                <a:pPr algn="l"/>
                <a:endParaRPr kumimoji="1" lang="en-US" altLang="zh-CN" sz="1200" dirty="0">
                  <a:solidFill>
                    <a:schemeClr val="tx1"/>
                  </a:solidFill>
                  <a:latin typeface="Comic Sans MS" panose="030F0902030302020204" pitchFamily="66" charset="0"/>
                </a:endParaRPr>
              </a:p>
              <a:p>
                <a:pPr algn="l"/>
                <a:endParaRPr kumimoji="1" lang="zh-CN" altLang="en-US" sz="1200" dirty="0">
                  <a:solidFill>
                    <a:schemeClr val="tx1"/>
                  </a:solidFill>
                  <a:latin typeface="Comic Sans MS" panose="030F0902030302020204" pitchFamily="66" charset="0"/>
                </a:endParaRPr>
              </a:p>
            </p:txBody>
          </p:sp>
        </mc:Choice>
        <mc:Fallback>
          <p:sp>
            <p:nvSpPr>
              <p:cNvPr id="24" name="圆角矩形 23">
                <a:extLst>
                  <a:ext uri="{FF2B5EF4-FFF2-40B4-BE49-F238E27FC236}">
                    <a16:creationId xmlns:a16="http://schemas.microsoft.com/office/drawing/2014/main" id="{62114DF7-8C19-AB46-A80B-9CF574968CF9}"/>
                  </a:ext>
                </a:extLst>
              </p:cNvPr>
              <p:cNvSpPr>
                <a:spLocks noRot="1" noChangeAspect="1" noMove="1" noResize="1" noEditPoints="1" noAdjustHandles="1" noChangeArrowheads="1" noChangeShapeType="1" noTextEdit="1"/>
              </p:cNvSpPr>
              <p:nvPr/>
            </p:nvSpPr>
            <p:spPr>
              <a:xfrm>
                <a:off x="265193" y="6654315"/>
                <a:ext cx="6361432" cy="1980635"/>
              </a:xfrm>
              <a:prstGeom prst="roundRect">
                <a:avLst/>
              </a:prstGeom>
              <a:blipFill>
                <a:blip r:embed="rId5"/>
                <a:stretch>
                  <a:fillRect/>
                </a:stretch>
              </a:blipFill>
              <a:ln>
                <a:solidFill>
                  <a:srgbClr val="6825BB"/>
                </a:solidFill>
              </a:ln>
            </p:spPr>
            <p:txBody>
              <a:bodyPr/>
              <a:lstStyle/>
              <a:p>
                <a:r>
                  <a:rPr lang="zh-CN" altLang="en-US">
                    <a:noFill/>
                  </a:rPr>
                  <a:t> </a:t>
                </a:r>
              </a:p>
            </p:txBody>
          </p:sp>
        </mc:Fallback>
      </mc:AlternateContent>
    </p:spTree>
    <p:extLst>
      <p:ext uri="{BB962C8B-B14F-4D97-AF65-F5344CB8AC3E}">
        <p14:creationId xmlns:p14="http://schemas.microsoft.com/office/powerpoint/2010/main" val="1787037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34F05ACF-DD84-7E41-B250-2529E25EAD69}"/>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87C8B6A8-BAE1-AD4E-BA21-7B1C1A2D5BD2}"/>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AD26ED48-E1F9-2A4D-8104-0D776583B70C}"/>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91303F29-D787-144E-9E8F-187A4B5A7013}"/>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3FAC040-83F6-8445-BE64-FA579E5E3155}"/>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92393313-B86C-794B-B2D5-EDB6FC3FFC20}"/>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61B05F2C-C6AC-E644-AFFA-5E09DAD4539E}"/>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
        <p:nvSpPr>
          <p:cNvPr id="12" name="标题 1">
            <a:extLst>
              <a:ext uri="{FF2B5EF4-FFF2-40B4-BE49-F238E27FC236}">
                <a16:creationId xmlns:a16="http://schemas.microsoft.com/office/drawing/2014/main" id="{8AE216A7-A5F4-DA40-8099-E34099C5C07A}"/>
              </a:ext>
            </a:extLst>
          </p:cNvPr>
          <p:cNvSpPr txBox="1">
            <a:spLocks/>
          </p:cNvSpPr>
          <p:nvPr/>
        </p:nvSpPr>
        <p:spPr>
          <a:xfrm>
            <a:off x="0" y="96373"/>
            <a:ext cx="4119928" cy="384886"/>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cxnSp>
        <p:nvCxnSpPr>
          <p:cNvPr id="13" name="直线连接符 12">
            <a:extLst>
              <a:ext uri="{FF2B5EF4-FFF2-40B4-BE49-F238E27FC236}">
                <a16:creationId xmlns:a16="http://schemas.microsoft.com/office/drawing/2014/main" id="{897E6635-3CFC-5B4C-B4D2-52E2AF0122F0}"/>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5" name="Slide Number Placeholder 5">
            <a:extLst>
              <a:ext uri="{FF2B5EF4-FFF2-40B4-BE49-F238E27FC236}">
                <a16:creationId xmlns:a16="http://schemas.microsoft.com/office/drawing/2014/main" id="{AEC666F2-3DAD-EB4F-B049-C5C0BBE069B5}"/>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6</a:t>
            </a:fld>
            <a:endParaRPr kumimoji="1" lang="zh-CN" altLang="en-US"/>
          </a:p>
        </p:txBody>
      </p:sp>
      <p:sp>
        <p:nvSpPr>
          <p:cNvPr id="17" name="矩形 16">
            <a:extLst>
              <a:ext uri="{FF2B5EF4-FFF2-40B4-BE49-F238E27FC236}">
                <a16:creationId xmlns:a16="http://schemas.microsoft.com/office/drawing/2014/main" id="{DAD91166-7EE0-D043-BA05-355D4D50CB8B}"/>
              </a:ext>
            </a:extLst>
          </p:cNvPr>
          <p:cNvSpPr/>
          <p:nvPr userDrawn="1"/>
        </p:nvSpPr>
        <p:spPr>
          <a:xfrm>
            <a:off x="240637" y="698107"/>
            <a:ext cx="6410554"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How are particles accelerated?</a:t>
            </a:r>
            <a:endParaRPr kumimoji="1" lang="zh-CN" altLang="en-US" sz="1400" dirty="0">
              <a:solidFill>
                <a:schemeClr val="bg1"/>
              </a:solidFill>
              <a:latin typeface="Comic Sans MS" panose="030F0902030302020204" pitchFamily="66" charset="0"/>
            </a:endParaRPr>
          </a:p>
        </p:txBody>
      </p:sp>
      <p:grpSp>
        <p:nvGrpSpPr>
          <p:cNvPr id="20" name="组合 19">
            <a:extLst>
              <a:ext uri="{FF2B5EF4-FFF2-40B4-BE49-F238E27FC236}">
                <a16:creationId xmlns:a16="http://schemas.microsoft.com/office/drawing/2014/main" id="{AE639B86-B733-304B-8FF6-58A1E7B3073F}"/>
              </a:ext>
            </a:extLst>
          </p:cNvPr>
          <p:cNvGrpSpPr/>
          <p:nvPr/>
        </p:nvGrpSpPr>
        <p:grpSpPr>
          <a:xfrm>
            <a:off x="289749" y="1202952"/>
            <a:ext cx="6314476" cy="528168"/>
            <a:chOff x="1788574" y="4444929"/>
            <a:chExt cx="6314476" cy="528168"/>
          </a:xfrm>
        </p:grpSpPr>
        <p:sp>
          <p:nvSpPr>
            <p:cNvPr id="21" name="文本框 20">
              <a:extLst>
                <a:ext uri="{FF2B5EF4-FFF2-40B4-BE49-F238E27FC236}">
                  <a16:creationId xmlns:a16="http://schemas.microsoft.com/office/drawing/2014/main" id="{A4BA73AD-3055-C84E-AA4D-7B49D3703E2B}"/>
                </a:ext>
              </a:extLst>
            </p:cNvPr>
            <p:cNvSpPr txBox="1"/>
            <p:nvPr/>
          </p:nvSpPr>
          <p:spPr>
            <a:xfrm>
              <a:off x="1788574" y="4468252"/>
              <a:ext cx="5631479" cy="261610"/>
            </a:xfrm>
            <a:custGeom>
              <a:avLst/>
              <a:gdLst>
                <a:gd name="connsiteX0" fmla="*/ 0 w 5631479"/>
                <a:gd name="connsiteY0" fmla="*/ 0 h 261610"/>
                <a:gd name="connsiteX1" fmla="*/ 506833 w 5631479"/>
                <a:gd name="connsiteY1" fmla="*/ 0 h 261610"/>
                <a:gd name="connsiteX2" fmla="*/ 901037 w 5631479"/>
                <a:gd name="connsiteY2" fmla="*/ 0 h 261610"/>
                <a:gd name="connsiteX3" fmla="*/ 1576814 w 5631479"/>
                <a:gd name="connsiteY3" fmla="*/ 0 h 261610"/>
                <a:gd name="connsiteX4" fmla="*/ 2083647 w 5631479"/>
                <a:gd name="connsiteY4" fmla="*/ 0 h 261610"/>
                <a:gd name="connsiteX5" fmla="*/ 2590480 w 5631479"/>
                <a:gd name="connsiteY5" fmla="*/ 0 h 261610"/>
                <a:gd name="connsiteX6" fmla="*/ 3266258 w 5631479"/>
                <a:gd name="connsiteY6" fmla="*/ 0 h 261610"/>
                <a:gd name="connsiteX7" fmla="*/ 3716776 w 5631479"/>
                <a:gd name="connsiteY7" fmla="*/ 0 h 261610"/>
                <a:gd name="connsiteX8" fmla="*/ 4392554 w 5631479"/>
                <a:gd name="connsiteY8" fmla="*/ 0 h 261610"/>
                <a:gd name="connsiteX9" fmla="*/ 5068331 w 5631479"/>
                <a:gd name="connsiteY9" fmla="*/ 0 h 261610"/>
                <a:gd name="connsiteX10" fmla="*/ 5631479 w 5631479"/>
                <a:gd name="connsiteY10" fmla="*/ 0 h 261610"/>
                <a:gd name="connsiteX11" fmla="*/ 5631479 w 5631479"/>
                <a:gd name="connsiteY11" fmla="*/ 261610 h 261610"/>
                <a:gd name="connsiteX12" fmla="*/ 5012016 w 5631479"/>
                <a:gd name="connsiteY12" fmla="*/ 261610 h 261610"/>
                <a:gd name="connsiteX13" fmla="*/ 4336239 w 5631479"/>
                <a:gd name="connsiteY13" fmla="*/ 261610 h 261610"/>
                <a:gd name="connsiteX14" fmla="*/ 3660461 w 5631479"/>
                <a:gd name="connsiteY14" fmla="*/ 261610 h 261610"/>
                <a:gd name="connsiteX15" fmla="*/ 3209943 w 5631479"/>
                <a:gd name="connsiteY15" fmla="*/ 261610 h 261610"/>
                <a:gd name="connsiteX16" fmla="*/ 2646795 w 5631479"/>
                <a:gd name="connsiteY16" fmla="*/ 261610 h 261610"/>
                <a:gd name="connsiteX17" fmla="*/ 1971018 w 5631479"/>
                <a:gd name="connsiteY17" fmla="*/ 261610 h 261610"/>
                <a:gd name="connsiteX18" fmla="*/ 1407870 w 5631479"/>
                <a:gd name="connsiteY18" fmla="*/ 261610 h 261610"/>
                <a:gd name="connsiteX19" fmla="*/ 1013666 w 5631479"/>
                <a:gd name="connsiteY19" fmla="*/ 261610 h 261610"/>
                <a:gd name="connsiteX20" fmla="*/ 563148 w 5631479"/>
                <a:gd name="connsiteY20" fmla="*/ 261610 h 261610"/>
                <a:gd name="connsiteX21" fmla="*/ 0 w 5631479"/>
                <a:gd name="connsiteY21" fmla="*/ 261610 h 261610"/>
                <a:gd name="connsiteX22" fmla="*/ 0 w 5631479"/>
                <a:gd name="connsiteY22" fmla="*/ 0 h 26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1479" h="261610" extrusionOk="0">
                  <a:moveTo>
                    <a:pt x="0" y="0"/>
                  </a:moveTo>
                  <a:cubicBezTo>
                    <a:pt x="120326" y="-28960"/>
                    <a:pt x="321700" y="39901"/>
                    <a:pt x="506833" y="0"/>
                  </a:cubicBezTo>
                  <a:cubicBezTo>
                    <a:pt x="691966" y="-39901"/>
                    <a:pt x="801035" y="8929"/>
                    <a:pt x="901037" y="0"/>
                  </a:cubicBezTo>
                  <a:cubicBezTo>
                    <a:pt x="1001039" y="-8929"/>
                    <a:pt x="1311870" y="73022"/>
                    <a:pt x="1576814" y="0"/>
                  </a:cubicBezTo>
                  <a:cubicBezTo>
                    <a:pt x="1841758" y="-73022"/>
                    <a:pt x="1848634" y="46320"/>
                    <a:pt x="2083647" y="0"/>
                  </a:cubicBezTo>
                  <a:cubicBezTo>
                    <a:pt x="2318660" y="-46320"/>
                    <a:pt x="2388688" y="48056"/>
                    <a:pt x="2590480" y="0"/>
                  </a:cubicBezTo>
                  <a:cubicBezTo>
                    <a:pt x="2792272" y="-48056"/>
                    <a:pt x="3115705" y="3802"/>
                    <a:pt x="3266258" y="0"/>
                  </a:cubicBezTo>
                  <a:cubicBezTo>
                    <a:pt x="3416811" y="-3802"/>
                    <a:pt x="3564927" y="47183"/>
                    <a:pt x="3716776" y="0"/>
                  </a:cubicBezTo>
                  <a:cubicBezTo>
                    <a:pt x="3868625" y="-47183"/>
                    <a:pt x="4203322" y="56379"/>
                    <a:pt x="4392554" y="0"/>
                  </a:cubicBezTo>
                  <a:cubicBezTo>
                    <a:pt x="4581786" y="-56379"/>
                    <a:pt x="4734413" y="59641"/>
                    <a:pt x="5068331" y="0"/>
                  </a:cubicBezTo>
                  <a:cubicBezTo>
                    <a:pt x="5402249" y="-59641"/>
                    <a:pt x="5375305" y="30901"/>
                    <a:pt x="5631479" y="0"/>
                  </a:cubicBezTo>
                  <a:cubicBezTo>
                    <a:pt x="5660372" y="109709"/>
                    <a:pt x="5610020" y="166391"/>
                    <a:pt x="5631479" y="261610"/>
                  </a:cubicBezTo>
                  <a:cubicBezTo>
                    <a:pt x="5372602" y="329328"/>
                    <a:pt x="5248231" y="255617"/>
                    <a:pt x="5012016" y="261610"/>
                  </a:cubicBezTo>
                  <a:cubicBezTo>
                    <a:pt x="4775801" y="267603"/>
                    <a:pt x="4587681" y="239777"/>
                    <a:pt x="4336239" y="261610"/>
                  </a:cubicBezTo>
                  <a:cubicBezTo>
                    <a:pt x="4084797" y="283443"/>
                    <a:pt x="3803491" y="213920"/>
                    <a:pt x="3660461" y="261610"/>
                  </a:cubicBezTo>
                  <a:cubicBezTo>
                    <a:pt x="3517431" y="309300"/>
                    <a:pt x="3374869" y="227712"/>
                    <a:pt x="3209943" y="261610"/>
                  </a:cubicBezTo>
                  <a:cubicBezTo>
                    <a:pt x="3045017" y="295508"/>
                    <a:pt x="2900831" y="253738"/>
                    <a:pt x="2646795" y="261610"/>
                  </a:cubicBezTo>
                  <a:cubicBezTo>
                    <a:pt x="2392759" y="269482"/>
                    <a:pt x="2224313" y="199800"/>
                    <a:pt x="1971018" y="261610"/>
                  </a:cubicBezTo>
                  <a:cubicBezTo>
                    <a:pt x="1717723" y="323420"/>
                    <a:pt x="1618435" y="197175"/>
                    <a:pt x="1407870" y="261610"/>
                  </a:cubicBezTo>
                  <a:cubicBezTo>
                    <a:pt x="1197305" y="326045"/>
                    <a:pt x="1122013" y="217112"/>
                    <a:pt x="1013666" y="261610"/>
                  </a:cubicBezTo>
                  <a:cubicBezTo>
                    <a:pt x="905319" y="306108"/>
                    <a:pt x="770602" y="210653"/>
                    <a:pt x="563148" y="261610"/>
                  </a:cubicBezTo>
                  <a:cubicBezTo>
                    <a:pt x="355694" y="312567"/>
                    <a:pt x="165933" y="256157"/>
                    <a:pt x="0" y="261610"/>
                  </a:cubicBezTo>
                  <a:cubicBezTo>
                    <a:pt x="-332" y="160900"/>
                    <a:pt x="29870" y="78604"/>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100" dirty="0">
                  <a:latin typeface="Trebuchet MS" panose="020B0703020202090204" pitchFamily="34" charset="0"/>
                </a:rPr>
                <a:t>Why do we construct circular particle accelerators?</a:t>
              </a:r>
            </a:p>
          </p:txBody>
        </p:sp>
        <p:pic>
          <p:nvPicPr>
            <p:cNvPr id="22" name="图片 21">
              <a:extLst>
                <a:ext uri="{FF2B5EF4-FFF2-40B4-BE49-F238E27FC236}">
                  <a16:creationId xmlns:a16="http://schemas.microsoft.com/office/drawing/2014/main" id="{AC4046F2-3C53-8D48-A4FB-976B545BA935}"/>
                </a:ext>
              </a:extLst>
            </p:cNvPr>
            <p:cNvPicPr>
              <a:picLocks noChangeAspect="1"/>
            </p:cNvPicPr>
            <p:nvPr/>
          </p:nvPicPr>
          <p:blipFill>
            <a:blip r:embed="rId4"/>
            <a:stretch>
              <a:fillRect/>
            </a:stretch>
          </p:blipFill>
          <p:spPr>
            <a:xfrm>
              <a:off x="7574882" y="4444929"/>
              <a:ext cx="528168" cy="528168"/>
            </a:xfrm>
            <a:prstGeom prst="rect">
              <a:avLst/>
            </a:prstGeom>
          </p:spPr>
        </p:pic>
      </p:grpSp>
      <p:sp>
        <p:nvSpPr>
          <p:cNvPr id="25" name="圆角矩形 24">
            <a:extLst>
              <a:ext uri="{FF2B5EF4-FFF2-40B4-BE49-F238E27FC236}">
                <a16:creationId xmlns:a16="http://schemas.microsoft.com/office/drawing/2014/main" id="{F515C15F-B994-2D40-8E40-C7BDE98DD680}"/>
              </a:ext>
            </a:extLst>
          </p:cNvPr>
          <p:cNvSpPr/>
          <p:nvPr/>
        </p:nvSpPr>
        <p:spPr>
          <a:xfrm>
            <a:off x="223723" y="1894974"/>
            <a:ext cx="6410554" cy="665328"/>
          </a:xfrm>
          <a:prstGeom prst="roundRect">
            <a:avLst/>
          </a:prstGeom>
          <a:solidFill>
            <a:srgbClr val="E7DEF8"/>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100" dirty="0">
                <a:solidFill>
                  <a:schemeClr val="tx1"/>
                </a:solidFill>
                <a:latin typeface="Comic Sans MS" panose="030F0902030302020204" pitchFamily="66" charset="0"/>
              </a:rPr>
              <a:t>👉 Electric field accelerates particles</a:t>
            </a:r>
          </a:p>
          <a:p>
            <a:pPr algn="l"/>
            <a:endParaRPr kumimoji="1" lang="en-US" altLang="zh-CN" sz="1100" dirty="0">
              <a:solidFill>
                <a:schemeClr val="tx1"/>
              </a:solidFill>
              <a:latin typeface="Comic Sans MS" panose="030F0902030302020204" pitchFamily="66" charset="0"/>
            </a:endParaRPr>
          </a:p>
          <a:p>
            <a:r>
              <a:rPr kumimoji="1" lang="en-US" altLang="zh-CN" sz="1100" dirty="0">
                <a:solidFill>
                  <a:schemeClr val="tx1"/>
                </a:solidFill>
                <a:latin typeface="Comic Sans MS" panose="030F0902030302020204" pitchFamily="66" charset="0"/>
              </a:rPr>
              <a:t>👉  Magnetic field keeps particles on a circular orbit</a:t>
            </a:r>
          </a:p>
        </p:txBody>
      </p:sp>
      <p:sp>
        <p:nvSpPr>
          <p:cNvPr id="41" name="矩形 40">
            <a:extLst>
              <a:ext uri="{FF2B5EF4-FFF2-40B4-BE49-F238E27FC236}">
                <a16:creationId xmlns:a16="http://schemas.microsoft.com/office/drawing/2014/main" id="{A588DB70-4425-9345-992A-5B9234A50D17}"/>
              </a:ext>
            </a:extLst>
          </p:cNvPr>
          <p:cNvSpPr/>
          <p:nvPr/>
        </p:nvSpPr>
        <p:spPr>
          <a:xfrm>
            <a:off x="226685" y="3181169"/>
            <a:ext cx="6410554"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Are particle accelerators “useful”?</a:t>
            </a:r>
            <a:endParaRPr kumimoji="1" lang="zh-CN" altLang="en-US" sz="1400" dirty="0">
              <a:solidFill>
                <a:schemeClr val="bg1"/>
              </a:solidFill>
              <a:latin typeface="Comic Sans MS" panose="030F0902030302020204" pitchFamily="66" charset="0"/>
            </a:endParaRPr>
          </a:p>
        </p:txBody>
      </p:sp>
      <p:grpSp>
        <p:nvGrpSpPr>
          <p:cNvPr id="42" name="组合 41">
            <a:extLst>
              <a:ext uri="{FF2B5EF4-FFF2-40B4-BE49-F238E27FC236}">
                <a16:creationId xmlns:a16="http://schemas.microsoft.com/office/drawing/2014/main" id="{84D87C01-FCD9-2041-B52C-61A4F1BD9AD5}"/>
              </a:ext>
            </a:extLst>
          </p:cNvPr>
          <p:cNvGrpSpPr/>
          <p:nvPr/>
        </p:nvGrpSpPr>
        <p:grpSpPr>
          <a:xfrm>
            <a:off x="336715" y="3717952"/>
            <a:ext cx="6314476" cy="528168"/>
            <a:chOff x="1788574" y="4444929"/>
            <a:chExt cx="6314476" cy="528168"/>
          </a:xfrm>
        </p:grpSpPr>
        <p:sp>
          <p:nvSpPr>
            <p:cNvPr id="43" name="文本框 42">
              <a:extLst>
                <a:ext uri="{FF2B5EF4-FFF2-40B4-BE49-F238E27FC236}">
                  <a16:creationId xmlns:a16="http://schemas.microsoft.com/office/drawing/2014/main" id="{4A419CEC-C917-7647-9F87-EEF423E3D56B}"/>
                </a:ext>
              </a:extLst>
            </p:cNvPr>
            <p:cNvSpPr txBox="1"/>
            <p:nvPr/>
          </p:nvSpPr>
          <p:spPr>
            <a:xfrm>
              <a:off x="1788574" y="4468252"/>
              <a:ext cx="5631479" cy="430887"/>
            </a:xfrm>
            <a:custGeom>
              <a:avLst/>
              <a:gdLst>
                <a:gd name="connsiteX0" fmla="*/ 0 w 5631479"/>
                <a:gd name="connsiteY0" fmla="*/ 0 h 430887"/>
                <a:gd name="connsiteX1" fmla="*/ 506833 w 5631479"/>
                <a:gd name="connsiteY1" fmla="*/ 0 h 430887"/>
                <a:gd name="connsiteX2" fmla="*/ 901037 w 5631479"/>
                <a:gd name="connsiteY2" fmla="*/ 0 h 430887"/>
                <a:gd name="connsiteX3" fmla="*/ 1576814 w 5631479"/>
                <a:gd name="connsiteY3" fmla="*/ 0 h 430887"/>
                <a:gd name="connsiteX4" fmla="*/ 2083647 w 5631479"/>
                <a:gd name="connsiteY4" fmla="*/ 0 h 430887"/>
                <a:gd name="connsiteX5" fmla="*/ 2590480 w 5631479"/>
                <a:gd name="connsiteY5" fmla="*/ 0 h 430887"/>
                <a:gd name="connsiteX6" fmla="*/ 3266258 w 5631479"/>
                <a:gd name="connsiteY6" fmla="*/ 0 h 430887"/>
                <a:gd name="connsiteX7" fmla="*/ 3716776 w 5631479"/>
                <a:gd name="connsiteY7" fmla="*/ 0 h 430887"/>
                <a:gd name="connsiteX8" fmla="*/ 4392554 w 5631479"/>
                <a:gd name="connsiteY8" fmla="*/ 0 h 430887"/>
                <a:gd name="connsiteX9" fmla="*/ 5068331 w 5631479"/>
                <a:gd name="connsiteY9" fmla="*/ 0 h 430887"/>
                <a:gd name="connsiteX10" fmla="*/ 5631479 w 5631479"/>
                <a:gd name="connsiteY10" fmla="*/ 0 h 430887"/>
                <a:gd name="connsiteX11" fmla="*/ 5631479 w 5631479"/>
                <a:gd name="connsiteY11" fmla="*/ 430887 h 430887"/>
                <a:gd name="connsiteX12" fmla="*/ 5012016 w 5631479"/>
                <a:gd name="connsiteY12" fmla="*/ 430887 h 430887"/>
                <a:gd name="connsiteX13" fmla="*/ 4336239 w 5631479"/>
                <a:gd name="connsiteY13" fmla="*/ 430887 h 430887"/>
                <a:gd name="connsiteX14" fmla="*/ 3660461 w 5631479"/>
                <a:gd name="connsiteY14" fmla="*/ 430887 h 430887"/>
                <a:gd name="connsiteX15" fmla="*/ 3209943 w 5631479"/>
                <a:gd name="connsiteY15" fmla="*/ 430887 h 430887"/>
                <a:gd name="connsiteX16" fmla="*/ 2646795 w 5631479"/>
                <a:gd name="connsiteY16" fmla="*/ 430887 h 430887"/>
                <a:gd name="connsiteX17" fmla="*/ 1971018 w 5631479"/>
                <a:gd name="connsiteY17" fmla="*/ 430887 h 430887"/>
                <a:gd name="connsiteX18" fmla="*/ 1407870 w 5631479"/>
                <a:gd name="connsiteY18" fmla="*/ 430887 h 430887"/>
                <a:gd name="connsiteX19" fmla="*/ 1013666 w 5631479"/>
                <a:gd name="connsiteY19" fmla="*/ 430887 h 430887"/>
                <a:gd name="connsiteX20" fmla="*/ 563148 w 5631479"/>
                <a:gd name="connsiteY20" fmla="*/ 430887 h 430887"/>
                <a:gd name="connsiteX21" fmla="*/ 0 w 5631479"/>
                <a:gd name="connsiteY21" fmla="*/ 430887 h 430887"/>
                <a:gd name="connsiteX22" fmla="*/ 0 w 5631479"/>
                <a:gd name="connsiteY22" fmla="*/ 0 h 430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1479" h="430887" extrusionOk="0">
                  <a:moveTo>
                    <a:pt x="0" y="0"/>
                  </a:moveTo>
                  <a:cubicBezTo>
                    <a:pt x="120326" y="-28960"/>
                    <a:pt x="321700" y="39901"/>
                    <a:pt x="506833" y="0"/>
                  </a:cubicBezTo>
                  <a:cubicBezTo>
                    <a:pt x="691966" y="-39901"/>
                    <a:pt x="801035" y="8929"/>
                    <a:pt x="901037" y="0"/>
                  </a:cubicBezTo>
                  <a:cubicBezTo>
                    <a:pt x="1001039" y="-8929"/>
                    <a:pt x="1311870" y="73022"/>
                    <a:pt x="1576814" y="0"/>
                  </a:cubicBezTo>
                  <a:cubicBezTo>
                    <a:pt x="1841758" y="-73022"/>
                    <a:pt x="1848634" y="46320"/>
                    <a:pt x="2083647" y="0"/>
                  </a:cubicBezTo>
                  <a:cubicBezTo>
                    <a:pt x="2318660" y="-46320"/>
                    <a:pt x="2388688" y="48056"/>
                    <a:pt x="2590480" y="0"/>
                  </a:cubicBezTo>
                  <a:cubicBezTo>
                    <a:pt x="2792272" y="-48056"/>
                    <a:pt x="3115705" y="3802"/>
                    <a:pt x="3266258" y="0"/>
                  </a:cubicBezTo>
                  <a:cubicBezTo>
                    <a:pt x="3416811" y="-3802"/>
                    <a:pt x="3564927" y="47183"/>
                    <a:pt x="3716776" y="0"/>
                  </a:cubicBezTo>
                  <a:cubicBezTo>
                    <a:pt x="3868625" y="-47183"/>
                    <a:pt x="4203322" y="56379"/>
                    <a:pt x="4392554" y="0"/>
                  </a:cubicBezTo>
                  <a:cubicBezTo>
                    <a:pt x="4581786" y="-56379"/>
                    <a:pt x="4734413" y="59641"/>
                    <a:pt x="5068331" y="0"/>
                  </a:cubicBezTo>
                  <a:cubicBezTo>
                    <a:pt x="5402249" y="-59641"/>
                    <a:pt x="5375305" y="30901"/>
                    <a:pt x="5631479" y="0"/>
                  </a:cubicBezTo>
                  <a:cubicBezTo>
                    <a:pt x="5632552" y="175238"/>
                    <a:pt x="5602456" y="280095"/>
                    <a:pt x="5631479" y="430887"/>
                  </a:cubicBezTo>
                  <a:cubicBezTo>
                    <a:pt x="5372602" y="498605"/>
                    <a:pt x="5248231" y="424894"/>
                    <a:pt x="5012016" y="430887"/>
                  </a:cubicBezTo>
                  <a:cubicBezTo>
                    <a:pt x="4775801" y="436880"/>
                    <a:pt x="4587681" y="409054"/>
                    <a:pt x="4336239" y="430887"/>
                  </a:cubicBezTo>
                  <a:cubicBezTo>
                    <a:pt x="4084797" y="452720"/>
                    <a:pt x="3803491" y="383197"/>
                    <a:pt x="3660461" y="430887"/>
                  </a:cubicBezTo>
                  <a:cubicBezTo>
                    <a:pt x="3517431" y="478577"/>
                    <a:pt x="3374869" y="396989"/>
                    <a:pt x="3209943" y="430887"/>
                  </a:cubicBezTo>
                  <a:cubicBezTo>
                    <a:pt x="3045017" y="464785"/>
                    <a:pt x="2900831" y="423015"/>
                    <a:pt x="2646795" y="430887"/>
                  </a:cubicBezTo>
                  <a:cubicBezTo>
                    <a:pt x="2392759" y="438759"/>
                    <a:pt x="2224313" y="369077"/>
                    <a:pt x="1971018" y="430887"/>
                  </a:cubicBezTo>
                  <a:cubicBezTo>
                    <a:pt x="1717723" y="492697"/>
                    <a:pt x="1618435" y="366452"/>
                    <a:pt x="1407870" y="430887"/>
                  </a:cubicBezTo>
                  <a:cubicBezTo>
                    <a:pt x="1197305" y="495322"/>
                    <a:pt x="1122013" y="386389"/>
                    <a:pt x="1013666" y="430887"/>
                  </a:cubicBezTo>
                  <a:cubicBezTo>
                    <a:pt x="905319" y="475385"/>
                    <a:pt x="770602" y="379930"/>
                    <a:pt x="563148" y="430887"/>
                  </a:cubicBezTo>
                  <a:cubicBezTo>
                    <a:pt x="355694" y="481844"/>
                    <a:pt x="165933" y="425434"/>
                    <a:pt x="0" y="430887"/>
                  </a:cubicBezTo>
                  <a:cubicBezTo>
                    <a:pt x="-3969" y="290494"/>
                    <a:pt x="2536" y="111160"/>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100" dirty="0">
                  <a:latin typeface="Trebuchet MS" panose="020B0703020202090204" pitchFamily="34" charset="0"/>
                </a:rPr>
                <a:t>Why do humans spend so much money, time and effort on discovering and exploring the basic principles of the Universe?</a:t>
              </a:r>
            </a:p>
          </p:txBody>
        </p:sp>
        <p:pic>
          <p:nvPicPr>
            <p:cNvPr id="44" name="图片 43">
              <a:extLst>
                <a:ext uri="{FF2B5EF4-FFF2-40B4-BE49-F238E27FC236}">
                  <a16:creationId xmlns:a16="http://schemas.microsoft.com/office/drawing/2014/main" id="{F174BAC5-FC93-D74B-BE26-FAA5BA8DF02D}"/>
                </a:ext>
              </a:extLst>
            </p:cNvPr>
            <p:cNvPicPr>
              <a:picLocks noChangeAspect="1"/>
            </p:cNvPicPr>
            <p:nvPr/>
          </p:nvPicPr>
          <p:blipFill>
            <a:blip r:embed="rId4"/>
            <a:stretch>
              <a:fillRect/>
            </a:stretch>
          </p:blipFill>
          <p:spPr>
            <a:xfrm>
              <a:off x="7574882" y="4444929"/>
              <a:ext cx="528168" cy="528168"/>
            </a:xfrm>
            <a:prstGeom prst="rect">
              <a:avLst/>
            </a:prstGeom>
          </p:spPr>
        </p:pic>
      </p:grpSp>
      <p:sp>
        <p:nvSpPr>
          <p:cNvPr id="45" name="文本框 44">
            <a:extLst>
              <a:ext uri="{FF2B5EF4-FFF2-40B4-BE49-F238E27FC236}">
                <a16:creationId xmlns:a16="http://schemas.microsoft.com/office/drawing/2014/main" id="{A5E5DADE-89CB-E040-B5CE-824D70DD33FA}"/>
              </a:ext>
            </a:extLst>
          </p:cNvPr>
          <p:cNvSpPr txBox="1"/>
          <p:nvPr/>
        </p:nvSpPr>
        <p:spPr>
          <a:xfrm>
            <a:off x="325522" y="4499274"/>
            <a:ext cx="6410554" cy="1569660"/>
          </a:xfrm>
          <a:prstGeom prst="rect">
            <a:avLst/>
          </a:prstGeom>
          <a:noFill/>
        </p:spPr>
        <p:txBody>
          <a:bodyPr wrap="square" rtlCol="0">
            <a:spAutoFit/>
          </a:bodyPr>
          <a:lstStyle/>
          <a:p>
            <a:pPr marL="171450" indent="-171450">
              <a:buFont typeface="Arial" panose="020B0604020202020204" pitchFamily="34" charset="0"/>
              <a:buChar char="•"/>
            </a:pPr>
            <a:r>
              <a:rPr kumimoji="1" lang="en-US" altLang="zh-CN" sz="1200" dirty="0"/>
              <a:t>Cancer treatment technologies, such as PET scans, are a product of Particle Physics</a:t>
            </a:r>
          </a:p>
          <a:p>
            <a:endParaRPr kumimoji="1" lang="en-US" altLang="zh-CN" sz="1200" dirty="0"/>
          </a:p>
          <a:p>
            <a:pPr marL="171450" indent="-171450">
              <a:buFont typeface="Arial" panose="020B0604020202020204" pitchFamily="34" charset="0"/>
              <a:buChar char="•"/>
            </a:pPr>
            <a:r>
              <a:rPr kumimoji="1" lang="en-US" altLang="zh-CN" sz="1200" dirty="0"/>
              <a:t>Touchscreens were first developed at CERN (home of the LHC)</a:t>
            </a:r>
          </a:p>
          <a:p>
            <a:pPr marL="171450" indent="-171450">
              <a:buFont typeface="Arial" panose="020B0604020202020204" pitchFamily="34" charset="0"/>
              <a:buChar char="•"/>
            </a:pPr>
            <a:endParaRPr kumimoji="1" lang="en-US" altLang="zh-CN" sz="1200" dirty="0"/>
          </a:p>
          <a:p>
            <a:pPr marL="171450" indent="-171450">
              <a:buFont typeface="Arial" panose="020B0604020202020204" pitchFamily="34" charset="0"/>
              <a:buChar char="•"/>
            </a:pPr>
            <a:r>
              <a:rPr kumimoji="1" lang="en-US" altLang="zh-CN" sz="1200" dirty="0"/>
              <a:t>The Internet (WWW) was created by particle physicists to communicate with their colleagues across the globe</a:t>
            </a:r>
          </a:p>
          <a:p>
            <a:pPr marL="171450" indent="-171450">
              <a:buFont typeface="Arial" panose="020B0604020202020204" pitchFamily="34" charset="0"/>
              <a:buChar char="•"/>
            </a:pPr>
            <a:endParaRPr kumimoji="1" lang="en-US" altLang="zh-CN" sz="1200" dirty="0"/>
          </a:p>
          <a:p>
            <a:pPr marL="171450" indent="-171450">
              <a:buFont typeface="Arial" panose="020B0604020202020204" pitchFamily="34" charset="0"/>
              <a:buChar char="•"/>
            </a:pPr>
            <a:r>
              <a:rPr kumimoji="1" lang="en-US" altLang="zh-CN" sz="1200" dirty="0"/>
              <a:t>Accelerators are used in certain industrial processes as well</a:t>
            </a:r>
          </a:p>
        </p:txBody>
      </p:sp>
    </p:spTree>
    <p:extLst>
      <p:ext uri="{BB962C8B-B14F-4D97-AF65-F5344CB8AC3E}">
        <p14:creationId xmlns:p14="http://schemas.microsoft.com/office/powerpoint/2010/main" val="2949490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34F05ACF-DD84-7E41-B250-2529E25EAD69}"/>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87C8B6A8-BAE1-AD4E-BA21-7B1C1A2D5BD2}"/>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AD26ED48-E1F9-2A4D-8104-0D776583B70C}"/>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91303F29-D787-144E-9E8F-187A4B5A7013}"/>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3FAC040-83F6-8445-BE64-FA579E5E3155}"/>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92393313-B86C-794B-B2D5-EDB6FC3FFC20}"/>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61B05F2C-C6AC-E644-AFFA-5E09DAD4539E}"/>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
        <p:nvSpPr>
          <p:cNvPr id="12" name="标题 1">
            <a:extLst>
              <a:ext uri="{FF2B5EF4-FFF2-40B4-BE49-F238E27FC236}">
                <a16:creationId xmlns:a16="http://schemas.microsoft.com/office/drawing/2014/main" id="{8AE216A7-A5F4-DA40-8099-E34099C5C07A}"/>
              </a:ext>
            </a:extLst>
          </p:cNvPr>
          <p:cNvSpPr txBox="1">
            <a:spLocks/>
          </p:cNvSpPr>
          <p:nvPr/>
        </p:nvSpPr>
        <p:spPr>
          <a:xfrm>
            <a:off x="0" y="96373"/>
            <a:ext cx="4119928" cy="384886"/>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cxnSp>
        <p:nvCxnSpPr>
          <p:cNvPr id="13" name="直线连接符 12">
            <a:extLst>
              <a:ext uri="{FF2B5EF4-FFF2-40B4-BE49-F238E27FC236}">
                <a16:creationId xmlns:a16="http://schemas.microsoft.com/office/drawing/2014/main" id="{897E6635-3CFC-5B4C-B4D2-52E2AF0122F0}"/>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5" name="Slide Number Placeholder 5">
            <a:extLst>
              <a:ext uri="{FF2B5EF4-FFF2-40B4-BE49-F238E27FC236}">
                <a16:creationId xmlns:a16="http://schemas.microsoft.com/office/drawing/2014/main" id="{AEC666F2-3DAD-EB4F-B049-C5C0BBE069B5}"/>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7</a:t>
            </a:fld>
            <a:endParaRPr kumimoji="1" lang="zh-CN" altLang="en-US"/>
          </a:p>
        </p:txBody>
      </p:sp>
      <p:sp>
        <p:nvSpPr>
          <p:cNvPr id="36" name="矩形 35">
            <a:extLst>
              <a:ext uri="{FF2B5EF4-FFF2-40B4-BE49-F238E27FC236}">
                <a16:creationId xmlns:a16="http://schemas.microsoft.com/office/drawing/2014/main" id="{DBC346BF-E516-0140-9E16-D2738DF178AE}"/>
              </a:ext>
            </a:extLst>
          </p:cNvPr>
          <p:cNvSpPr/>
          <p:nvPr/>
        </p:nvSpPr>
        <p:spPr>
          <a:xfrm>
            <a:off x="223720" y="722145"/>
            <a:ext cx="6410559" cy="288000"/>
          </a:xfrm>
          <a:prstGeom prst="rect">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Session Summary</a:t>
            </a:r>
            <a:endParaRPr kumimoji="1" lang="zh-CN" altLang="en-US" sz="1400" dirty="0">
              <a:solidFill>
                <a:schemeClr val="bg1"/>
              </a:solidFill>
              <a:latin typeface="Comic Sans MS" panose="030F0902030302020204" pitchFamily="66" charset="0"/>
            </a:endParaRPr>
          </a:p>
        </p:txBody>
      </p:sp>
      <p:sp>
        <p:nvSpPr>
          <p:cNvPr id="38" name="圆角矩形 37">
            <a:extLst>
              <a:ext uri="{FF2B5EF4-FFF2-40B4-BE49-F238E27FC236}">
                <a16:creationId xmlns:a16="http://schemas.microsoft.com/office/drawing/2014/main" id="{97C83963-19E4-DF42-AC20-F7877B6FAAF7}"/>
              </a:ext>
            </a:extLst>
          </p:cNvPr>
          <p:cNvSpPr/>
          <p:nvPr/>
        </p:nvSpPr>
        <p:spPr>
          <a:xfrm>
            <a:off x="223720" y="1070113"/>
            <a:ext cx="6410559" cy="2107133"/>
          </a:xfrm>
          <a:prstGeom prst="roundRect">
            <a:avLst/>
          </a:prstGeom>
          <a:solidFill>
            <a:srgbClr val="E9EBF5"/>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lgn="l">
              <a:buAutoNum type="arabicPeriod"/>
            </a:pPr>
            <a:r>
              <a:rPr kumimoji="1" lang="en-US" altLang="zh-CN" sz="1200" dirty="0">
                <a:solidFill>
                  <a:schemeClr val="tx1"/>
                </a:solidFill>
                <a:latin typeface="Trebuchet MS" panose="020B0703020202090204" pitchFamily="34" charset="0"/>
              </a:rPr>
              <a:t>Elementary Particles are the tiniest building blocks of matter (fermions) + the messenger particles that tell them how to interact with one another (bosons)</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The model describing this system of particles is called the Standard Model of Particle Physics.</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We can detect and study elementary particles by smashing them against one another in particle accelerators such as the Large Hadron Collider</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endParaRPr kumimoji="1" lang="en-US" altLang="zh-CN" sz="1200" dirty="0">
              <a:solidFill>
                <a:schemeClr val="tx1"/>
              </a:solidFill>
              <a:latin typeface="Trebuchet MS" panose="020B0703020202090204" pitchFamily="34" charset="0"/>
            </a:endParaRPr>
          </a:p>
        </p:txBody>
      </p:sp>
      <p:sp>
        <p:nvSpPr>
          <p:cNvPr id="39" name="矩形 38">
            <a:extLst>
              <a:ext uri="{FF2B5EF4-FFF2-40B4-BE49-F238E27FC236}">
                <a16:creationId xmlns:a16="http://schemas.microsoft.com/office/drawing/2014/main" id="{C69CF17D-9857-F547-883D-231269E8623E}"/>
              </a:ext>
            </a:extLst>
          </p:cNvPr>
          <p:cNvSpPr/>
          <p:nvPr/>
        </p:nvSpPr>
        <p:spPr>
          <a:xfrm>
            <a:off x="223720" y="3416837"/>
            <a:ext cx="6410559" cy="288000"/>
          </a:xfrm>
          <a:prstGeom prst="rect">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Ponder before next class</a:t>
            </a:r>
            <a:endParaRPr kumimoji="1" lang="zh-CN" altLang="en-US" sz="1400" dirty="0">
              <a:solidFill>
                <a:schemeClr val="bg1"/>
              </a:solidFill>
              <a:latin typeface="Comic Sans MS" panose="030F0902030302020204" pitchFamily="66" charset="0"/>
            </a:endParaRPr>
          </a:p>
        </p:txBody>
      </p:sp>
      <p:sp>
        <p:nvSpPr>
          <p:cNvPr id="40" name="圆角矩形 39">
            <a:extLst>
              <a:ext uri="{FF2B5EF4-FFF2-40B4-BE49-F238E27FC236}">
                <a16:creationId xmlns:a16="http://schemas.microsoft.com/office/drawing/2014/main" id="{59C6B919-2379-CB46-984C-FE9DC9B2DD28}"/>
              </a:ext>
            </a:extLst>
          </p:cNvPr>
          <p:cNvSpPr/>
          <p:nvPr/>
        </p:nvSpPr>
        <p:spPr>
          <a:xfrm>
            <a:off x="223720" y="3764806"/>
            <a:ext cx="6410559" cy="2029196"/>
          </a:xfrm>
          <a:prstGeom prst="roundRect">
            <a:avLst/>
          </a:prstGeom>
          <a:solidFill>
            <a:srgbClr val="E9EBF5"/>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lgn="l">
              <a:buAutoNum type="arabicPeriod"/>
            </a:pPr>
            <a:r>
              <a:rPr kumimoji="1" lang="en-US" altLang="zh-CN" sz="1200" dirty="0">
                <a:solidFill>
                  <a:schemeClr val="tx1"/>
                </a:solidFill>
                <a:latin typeface="Trebuchet MS" panose="020B0703020202090204" pitchFamily="34" charset="0"/>
              </a:rPr>
              <a:t>Discovering new particles can tell us about what things are made of, and explain a lot about e.g. how the Universe was created. But do you think such investment is “worth the money” bearing in mind how expensive it is to construct the large particle accelerators?</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The Standard Model explains almost everything about the universe’s basic mechanisms. Do you think it is close to being the “ultimate theory” or everything?</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Is the Standard Model “simple”?</a:t>
            </a:r>
          </a:p>
        </p:txBody>
      </p:sp>
    </p:spTree>
    <p:extLst>
      <p:ext uri="{BB962C8B-B14F-4D97-AF65-F5344CB8AC3E}">
        <p14:creationId xmlns:p14="http://schemas.microsoft.com/office/powerpoint/2010/main" val="229860562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4307</TotalTime>
  <Words>1537</Words>
  <Application>Microsoft Macintosh PowerPoint</Application>
  <PresentationFormat>A4 纸张(210x297 毫米)</PresentationFormat>
  <Paragraphs>159</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Kaiti SC</vt:lpstr>
      <vt:lpstr>Arial</vt:lpstr>
      <vt:lpstr>Calibri</vt:lpstr>
      <vt:lpstr>Calibri Light</vt:lpstr>
      <vt:lpstr>Cambria Math</vt:lpstr>
      <vt:lpstr>Comic Sans MS</vt:lpstr>
      <vt:lpstr>Trebuchet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Kurowski Lawrence</cp:lastModifiedBy>
  <cp:revision>66</cp:revision>
  <dcterms:created xsi:type="dcterms:W3CDTF">2021-02-07T05:10:33Z</dcterms:created>
  <dcterms:modified xsi:type="dcterms:W3CDTF">2021-02-12T10:20:15Z</dcterms:modified>
</cp:coreProperties>
</file>