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3" r:id="rId4"/>
    <p:sldId id="268" r:id="rId5"/>
    <p:sldId id="267" r:id="rId6"/>
    <p:sldId id="264" r:id="rId7"/>
    <p:sldId id="258" r:id="rId8"/>
    <p:sldId id="265" r:id="rId9"/>
    <p:sldId id="266"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2"/>
    <p:restoredTop sz="96327"/>
  </p:normalViewPr>
  <p:slideViewPr>
    <p:cSldViewPr snapToGrid="0" snapToObjects="1">
      <p:cViewPr>
        <p:scale>
          <a:sx n="136" d="100"/>
          <a:sy n="136" d="100"/>
        </p:scale>
        <p:origin x="544" y="-2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2021/2/12</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tiff"/></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tiff"/></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476291"/>
            <a:chOff x="240626" y="2785198"/>
            <a:chExt cx="6264676" cy="2476291"/>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Trouble with Standard Model</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123658"/>
            </a:xfrm>
            <a:prstGeom prst="rect">
              <a:avLst/>
            </a:prstGeom>
            <a:noFill/>
          </p:spPr>
          <p:txBody>
            <a:bodyPr wrap="square" rtlCol="0">
              <a:spAutoFit/>
            </a:bodyPr>
            <a:lstStyle/>
            <a:p>
              <a:r>
                <a:rPr kumimoji="1" lang="en-US" altLang="zh-CN" sz="1200" dirty="0"/>
                <a:t>Standard Model does. Great job in unifying </a:t>
              </a:r>
              <a:r>
                <a:rPr kumimoji="1" lang="en-US" altLang="zh-CN" sz="1200" i="1" dirty="0"/>
                <a:t>almost</a:t>
              </a:r>
              <a:r>
                <a:rPr kumimoji="1" lang="en-US" altLang="zh-CN" sz="1200" dirty="0"/>
                <a:t> all of physical laws in one family of elementary particles: fermions and bosons. However, one obvious shortcoming of the Standard Model theory is that it does not contain gravity – the force of nature we can feel every day!</a:t>
              </a:r>
            </a:p>
            <a:p>
              <a:endParaRPr kumimoji="1" lang="en-US" altLang="zh-CN" sz="1200" dirty="0"/>
            </a:p>
            <a:p>
              <a:r>
                <a:rPr kumimoji="1" lang="en-US" altLang="zh-CN" sz="1200" dirty="0"/>
                <a:t>This gives modern day scientists shivers: could it be that the SM theory is actually not that great after all? Can we save it by introducing auxiliary hypothesis to our model, or do we need to throw the model away and start over with a new paradigm?</a:t>
              </a:r>
            </a:p>
            <a:p>
              <a:endParaRPr kumimoji="1" lang="en-US" altLang="zh-CN" sz="1200" dirty="0"/>
            </a:p>
            <a:p>
              <a:r>
                <a:rPr kumimoji="1" lang="en-US" altLang="zh-CN" sz="1200" dirty="0"/>
                <a:t>There are two key models that scientists hope could reconcile SM with gravity: String Theory and Loop Quantum Gravity. In this session we will meet these theories and ponder their scientific potential to revolutionize science and give us one single Theory of Everything</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1572992"/>
            <a:chOff x="240626" y="5109381"/>
            <a:chExt cx="6264676" cy="1572992"/>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124649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Recap the issues with reconciling General Relativity for big object with Quantum Physics for small objects</a:t>
              </a:r>
            </a:p>
            <a:p>
              <a:pPr marL="171450" indent="-171450">
                <a:spcBef>
                  <a:spcPts val="600"/>
                </a:spcBef>
                <a:buFont typeface="Arial" panose="020B0604020202020204" pitchFamily="34" charset="0"/>
                <a:buChar char="•"/>
              </a:pPr>
              <a:r>
                <a:rPr kumimoji="1" lang="en-US" altLang="zh-CN" sz="1200" dirty="0"/>
                <a:t>Discuss the concept of falsifiability in science</a:t>
              </a:r>
            </a:p>
            <a:p>
              <a:pPr marL="171450" indent="-171450">
                <a:spcBef>
                  <a:spcPts val="600"/>
                </a:spcBef>
                <a:buFont typeface="Arial" panose="020B0604020202020204" pitchFamily="34" charset="0"/>
                <a:buChar char="•"/>
              </a:pPr>
              <a:r>
                <a:rPr kumimoji="1" lang="en-US" altLang="zh-CN" sz="1200" dirty="0"/>
                <a:t>Learn the basic idea behind String Theory and Loop Quantum Gravity</a:t>
              </a:r>
            </a:p>
            <a:p>
              <a:pPr marL="171450" indent="-171450">
                <a:spcBef>
                  <a:spcPts val="600"/>
                </a:spcBef>
                <a:buFont typeface="Arial" panose="020B0604020202020204" pitchFamily="34" charset="0"/>
                <a:buChar char="•"/>
              </a:pPr>
              <a:r>
                <a:rPr kumimoji="1" lang="en-US" altLang="zh-CN" sz="1200" dirty="0"/>
                <a:t>Debate the future of modern physics</a:t>
              </a:r>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3.2: from atoms to strings</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Quantum gravity</a:t>
            </a:r>
          </a:p>
          <a:p>
            <a:pPr algn="ctr"/>
            <a:r>
              <a:rPr kumimoji="1" lang="zh-CN" altLang="en-US" sz="1400" dirty="0">
                <a:solidFill>
                  <a:srgbClr val="B92DC0"/>
                </a:solidFill>
              </a:rPr>
              <a:t>两字引力</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Graviton</a:t>
            </a:r>
          </a:p>
          <a:p>
            <a:pPr algn="ctr"/>
            <a:r>
              <a:rPr kumimoji="1" lang="zh-CN" altLang="en-US" sz="1400" dirty="0">
                <a:solidFill>
                  <a:srgbClr val="B92DC0"/>
                </a:solidFill>
              </a:rPr>
              <a:t>引力子</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513539" y="8112245"/>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String theory</a:t>
            </a:r>
          </a:p>
          <a:p>
            <a:pPr algn="ctr"/>
            <a:r>
              <a:rPr kumimoji="1" lang="zh-CN" altLang="en-US" sz="1400" dirty="0">
                <a:solidFill>
                  <a:srgbClr val="B92DC0"/>
                </a:solidFill>
              </a:rPr>
              <a:t>弦论</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3873656" y="7806859"/>
            <a:ext cx="2963753"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Loop quantum gravity</a:t>
            </a:r>
          </a:p>
          <a:p>
            <a:pPr algn="ctr"/>
            <a:r>
              <a:rPr kumimoji="1" lang="zh-CN" altLang="en-US" sz="1400" dirty="0">
                <a:solidFill>
                  <a:srgbClr val="B92DC0"/>
                </a:solidFill>
              </a:rPr>
              <a:t>圈量子引力</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dimensions</a:t>
            </a:r>
          </a:p>
          <a:p>
            <a:pPr algn="ctr"/>
            <a:r>
              <a:rPr kumimoji="1" lang="zh-CN" altLang="en-US" sz="1400" dirty="0">
                <a:solidFill>
                  <a:srgbClr val="B92DC0"/>
                </a:solidFill>
              </a:rPr>
              <a:t>纬度</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769618" y="8687114"/>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falsifiability</a:t>
            </a:r>
          </a:p>
          <a:p>
            <a:pPr algn="ctr"/>
            <a:r>
              <a:rPr kumimoji="1" lang="zh-CN" altLang="en-US" sz="1400" dirty="0">
                <a:solidFill>
                  <a:srgbClr val="B92DC0"/>
                </a:solidFill>
              </a:rPr>
              <a:t>可证伪性</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9"/>
            <a:ext cx="4996029" cy="156018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What about gravity…?</a:t>
            </a:r>
          </a:p>
          <a:p>
            <a:pPr algn="l"/>
            <a:r>
              <a:rPr kumimoji="1" lang="en-US" altLang="zh-CN" sz="1100" dirty="0">
                <a:solidFill>
                  <a:schemeClr val="tx1"/>
                </a:solidFill>
              </a:rPr>
              <a:t>You may have noticed that there is one boson missing from the Standard Model table. We have 4 elementary forces with 4 types of interaction bosons attached to them:</a:t>
            </a:r>
          </a:p>
          <a:p>
            <a:pPr algn="l"/>
            <a:r>
              <a:rPr kumimoji="1" lang="en-US" altLang="zh-CN" sz="1100" dirty="0">
                <a:solidFill>
                  <a:schemeClr val="tx1"/>
                </a:solidFill>
              </a:rPr>
              <a:t>Photons – electromagnetic force</a:t>
            </a:r>
          </a:p>
          <a:p>
            <a:pPr algn="l"/>
            <a:r>
              <a:rPr kumimoji="1" lang="en-US" altLang="zh-CN" sz="1100" dirty="0">
                <a:solidFill>
                  <a:schemeClr val="tx1"/>
                </a:solidFill>
              </a:rPr>
              <a:t>Gluons - strong force</a:t>
            </a:r>
          </a:p>
          <a:p>
            <a:pPr algn="l"/>
            <a:r>
              <a:rPr kumimoji="1" lang="en-US" altLang="zh-CN" sz="1100" dirty="0">
                <a:solidFill>
                  <a:schemeClr val="tx1"/>
                </a:solidFill>
              </a:rPr>
              <a:t>W and Z bosons – weak force</a:t>
            </a:r>
          </a:p>
          <a:p>
            <a:pPr algn="l"/>
            <a:r>
              <a:rPr kumimoji="1" lang="en-US" altLang="zh-CN" sz="1100" dirty="0">
                <a:solidFill>
                  <a:schemeClr val="tx1"/>
                </a:solidFill>
              </a:rPr>
              <a:t>….??????? - gravity</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zh-CN" sz="1100" b="1" dirty="0">
                <a:solidFill>
                  <a:schemeClr val="tx1"/>
                </a:solidFill>
              </a:rPr>
              <a:t>Quantum gravity</a:t>
            </a:r>
          </a:p>
          <a:p>
            <a:r>
              <a:rPr kumimoji="1" lang="zh-CN" altLang="en-US" sz="1100" b="1" dirty="0">
                <a:solidFill>
                  <a:schemeClr val="tx1"/>
                </a:solidFill>
              </a:rPr>
              <a:t>量子引力</a:t>
            </a:r>
            <a:endParaRPr kumimoji="1" lang="en-US" altLang="zh-CN" sz="1100" b="1" dirty="0">
              <a:solidFill>
                <a:schemeClr val="tx1"/>
              </a:solidFill>
            </a:endParaRPr>
          </a:p>
          <a:p>
            <a:r>
              <a:rPr kumimoji="1" lang="en-US" altLang="zh-CN" sz="1100" dirty="0">
                <a:solidFill>
                  <a:schemeClr val="tx1"/>
                </a:solidFill>
              </a:rPr>
              <a:t>Any theory that explains gravity in terms of quantum physics. At the moment, there is no quantum gravity that is experimentally confirmed to be “true”.</a:t>
            </a:r>
          </a:p>
          <a:p>
            <a:endParaRPr kumimoji="1" lang="en-US" altLang="zh-CN" sz="1100" b="1" dirty="0">
              <a:solidFill>
                <a:schemeClr val="tx1"/>
              </a:solidFill>
            </a:endParaRPr>
          </a:p>
          <a:p>
            <a:pPr algn="l"/>
            <a:r>
              <a:rPr kumimoji="1" lang="en-US" altLang="zh-CN" sz="1100" b="1" dirty="0">
                <a:solidFill>
                  <a:schemeClr val="tx1"/>
                </a:solidFill>
              </a:rPr>
              <a:t>Graviton</a:t>
            </a:r>
          </a:p>
          <a:p>
            <a:pPr algn="l"/>
            <a:r>
              <a:rPr kumimoji="1" lang="zh-CN" altLang="en-US" sz="1100" b="1" dirty="0">
                <a:solidFill>
                  <a:schemeClr val="tx1"/>
                </a:solidFill>
              </a:rPr>
              <a:t>引力子</a:t>
            </a:r>
            <a:endParaRPr kumimoji="1" lang="en-US" altLang="zh-CN" sz="1100" b="1" dirty="0">
              <a:solidFill>
                <a:schemeClr val="tx1"/>
              </a:solidFill>
            </a:endParaRPr>
          </a:p>
          <a:p>
            <a:pPr algn="l"/>
            <a:r>
              <a:rPr kumimoji="1" lang="en-US" altLang="zh-CN" sz="1100" dirty="0">
                <a:solidFill>
                  <a:schemeClr val="tx1"/>
                </a:solidFill>
              </a:rPr>
              <a:t>A boson that is responsible for gravity. We don’t know if it actually exists. We have never “seen” or detected it.</a:t>
            </a:r>
          </a:p>
          <a:p>
            <a:pPr algn="l"/>
            <a:endParaRPr kumimoji="1" lang="en-US" altLang="zh-CN" sz="1100" dirty="0">
              <a:solidFill>
                <a:schemeClr val="tx1"/>
              </a:solidFill>
            </a:endParaRPr>
          </a:p>
          <a:p>
            <a:r>
              <a:rPr kumimoji="1" lang="en-US" altLang="zh-CN" sz="1100" b="1" dirty="0">
                <a:solidFill>
                  <a:schemeClr val="tx1"/>
                </a:solidFill>
              </a:rPr>
              <a:t>Dark energy</a:t>
            </a:r>
          </a:p>
          <a:p>
            <a:r>
              <a:rPr kumimoji="1" lang="zh-CN" altLang="en-US" sz="1100" b="1" dirty="0">
                <a:solidFill>
                  <a:schemeClr val="tx1"/>
                </a:solidFill>
              </a:rPr>
              <a:t>暗能量</a:t>
            </a:r>
            <a:endParaRPr kumimoji="1" lang="en-US" altLang="zh-CN" sz="1100" b="1" dirty="0">
              <a:solidFill>
                <a:schemeClr val="tx1"/>
              </a:solidFill>
            </a:endParaRPr>
          </a:p>
          <a:p>
            <a:r>
              <a:rPr kumimoji="1" lang="en-US" altLang="zh-CN" sz="1100" dirty="0">
                <a:solidFill>
                  <a:schemeClr val="tx1"/>
                </a:solidFill>
              </a:rPr>
              <a:t>Mysterious force that makes the Universe expand!</a:t>
            </a:r>
          </a:p>
          <a:p>
            <a:endParaRPr kumimoji="1" lang="en-US" altLang="zh-CN" sz="1100" dirty="0">
              <a:solidFill>
                <a:schemeClr val="tx1"/>
              </a:solidFill>
            </a:endParaRPr>
          </a:p>
          <a:p>
            <a:r>
              <a:rPr kumimoji="1" lang="en-US" altLang="zh-CN" sz="1100" dirty="0">
                <a:solidFill>
                  <a:schemeClr val="tx1"/>
                </a:solidFill>
              </a:rPr>
              <a:t>We don’t know what it is, but we also cannot explain the Universe’s expansion using any known theory</a:t>
            </a:r>
          </a:p>
          <a:p>
            <a:endParaRPr kumimoji="1" lang="en-US" altLang="zh-CN" sz="1100" dirty="0">
              <a:solidFill>
                <a:schemeClr val="tx1"/>
              </a:solidFill>
            </a:endParaRPr>
          </a:p>
          <a:p>
            <a:r>
              <a:rPr kumimoji="1" lang="en-US" altLang="zh-CN" sz="1100" b="1" dirty="0">
                <a:solidFill>
                  <a:schemeClr val="tx1"/>
                </a:solidFill>
              </a:rPr>
              <a:t>Dark matter</a:t>
            </a:r>
          </a:p>
          <a:p>
            <a:r>
              <a:rPr kumimoji="1" lang="zh-CN" altLang="en-US" sz="1100" b="1" dirty="0">
                <a:solidFill>
                  <a:schemeClr val="tx1"/>
                </a:solidFill>
              </a:rPr>
              <a:t>暗物质</a:t>
            </a:r>
            <a:endParaRPr kumimoji="1" lang="en-US" altLang="zh-CN" sz="1100" b="1" dirty="0">
              <a:solidFill>
                <a:schemeClr val="tx1"/>
              </a:solidFill>
            </a:endParaRPr>
          </a:p>
          <a:p>
            <a:r>
              <a:rPr kumimoji="1" lang="en-US" altLang="zh-CN" sz="1100" dirty="0">
                <a:solidFill>
                  <a:schemeClr val="tx1"/>
                </a:solidFill>
              </a:rPr>
              <a:t>Mysterious matter that we cannot “see” or detect because it does not interact with any light. It does have mass, and we know that there is actually more dark matter in the universe than there is “normal” matter (that we are made of). However, we have no idea what dark matter is.</a:t>
            </a:r>
          </a:p>
          <a:p>
            <a:endParaRPr kumimoji="1" lang="en-US" altLang="zh-CN" sz="1100" dirty="0">
              <a:solidFill>
                <a:schemeClr val="tx1"/>
              </a:solidFill>
            </a:endParaRP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05290" y="2389486"/>
            <a:ext cx="5029274" cy="1717358"/>
            <a:chOff x="198939" y="7156565"/>
            <a:chExt cx="6306362" cy="1717358"/>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When Einstein fails to impress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1384995"/>
            </a:xfrm>
            <a:prstGeom prst="rect">
              <a:avLst/>
            </a:prstGeom>
            <a:noFill/>
          </p:spPr>
          <p:txBody>
            <a:bodyPr wrap="square" rtlCol="0">
              <a:spAutoFit/>
            </a:bodyPr>
            <a:lstStyle/>
            <a:p>
              <a:r>
                <a:rPr kumimoji="1" lang="en-US" altLang="zh-CN" sz="1200" dirty="0"/>
                <a:t>While excellent at explaining how gravity works (and “what gravity is”) at large scales when we deal with planets, moons, and so on, the General Relativity fails to work at tiny, quantum scales.</a:t>
              </a:r>
            </a:p>
            <a:p>
              <a:endParaRPr kumimoji="1" lang="en-US" altLang="zh-CN" sz="1200" dirty="0"/>
            </a:p>
            <a:p>
              <a:r>
                <a:rPr kumimoji="1" lang="en-US" altLang="zh-CN" sz="1200" dirty="0"/>
                <a:t>Even more disturbing is the fact that we so far have not discovered a ”graviton” – a particle that would conduct gravity in some way to fit into our SM framework.</a:t>
              </a:r>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664621" y="4205761"/>
            <a:ext cx="5035932" cy="676079"/>
            <a:chOff x="1788574" y="4468252"/>
            <a:chExt cx="5035932" cy="676079"/>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430887"/>
            </a:xfrm>
            <a:custGeom>
              <a:avLst/>
              <a:gdLst>
                <a:gd name="connsiteX0" fmla="*/ 0 w 4481173"/>
                <a:gd name="connsiteY0" fmla="*/ 0 h 430887"/>
                <a:gd name="connsiteX1" fmla="*/ 515335 w 4481173"/>
                <a:gd name="connsiteY1" fmla="*/ 0 h 430887"/>
                <a:gd name="connsiteX2" fmla="*/ 941046 w 4481173"/>
                <a:gd name="connsiteY2" fmla="*/ 0 h 430887"/>
                <a:gd name="connsiteX3" fmla="*/ 1590816 w 4481173"/>
                <a:gd name="connsiteY3" fmla="*/ 0 h 430887"/>
                <a:gd name="connsiteX4" fmla="*/ 2106151 w 4481173"/>
                <a:gd name="connsiteY4" fmla="*/ 0 h 430887"/>
                <a:gd name="connsiteX5" fmla="*/ 2621486 w 4481173"/>
                <a:gd name="connsiteY5" fmla="*/ 0 h 430887"/>
                <a:gd name="connsiteX6" fmla="*/ 3271256 w 4481173"/>
                <a:gd name="connsiteY6" fmla="*/ 0 h 430887"/>
                <a:gd name="connsiteX7" fmla="*/ 3741779 w 4481173"/>
                <a:gd name="connsiteY7" fmla="*/ 0 h 430887"/>
                <a:gd name="connsiteX8" fmla="*/ 4481173 w 4481173"/>
                <a:gd name="connsiteY8" fmla="*/ 0 h 430887"/>
                <a:gd name="connsiteX9" fmla="*/ 4481173 w 4481173"/>
                <a:gd name="connsiteY9" fmla="*/ 430887 h 430887"/>
                <a:gd name="connsiteX10" fmla="*/ 4010650 w 4481173"/>
                <a:gd name="connsiteY10" fmla="*/ 430887 h 430887"/>
                <a:gd name="connsiteX11" fmla="*/ 3450503 w 4481173"/>
                <a:gd name="connsiteY11" fmla="*/ 430887 h 430887"/>
                <a:gd name="connsiteX12" fmla="*/ 2935168 w 4481173"/>
                <a:gd name="connsiteY12" fmla="*/ 430887 h 430887"/>
                <a:gd name="connsiteX13" fmla="*/ 2285398 w 4481173"/>
                <a:gd name="connsiteY13" fmla="*/ 430887 h 430887"/>
                <a:gd name="connsiteX14" fmla="*/ 1635628 w 4481173"/>
                <a:gd name="connsiteY14" fmla="*/ 430887 h 430887"/>
                <a:gd name="connsiteX15" fmla="*/ 1165105 w 4481173"/>
                <a:gd name="connsiteY15" fmla="*/ 430887 h 430887"/>
                <a:gd name="connsiteX16" fmla="*/ 604958 w 4481173"/>
                <a:gd name="connsiteY16" fmla="*/ 430887 h 430887"/>
                <a:gd name="connsiteX17" fmla="*/ 0 w 4481173"/>
                <a:gd name="connsiteY17" fmla="*/ 430887 h 430887"/>
                <a:gd name="connsiteX18" fmla="*/ 0 w 4481173"/>
                <a:gd name="connsiteY18" fmla="*/ 0 h 43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1173" h="430887"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4604" y="209713"/>
                    <a:pt x="4437671" y="273451"/>
                    <a:pt x="4481173" y="430887"/>
                  </a:cubicBezTo>
                  <a:cubicBezTo>
                    <a:pt x="4374556" y="441111"/>
                    <a:pt x="4178637" y="413375"/>
                    <a:pt x="4010650" y="430887"/>
                  </a:cubicBezTo>
                  <a:cubicBezTo>
                    <a:pt x="3842663" y="448399"/>
                    <a:pt x="3672888" y="389324"/>
                    <a:pt x="3450503" y="430887"/>
                  </a:cubicBezTo>
                  <a:cubicBezTo>
                    <a:pt x="3228118" y="472450"/>
                    <a:pt x="3104904" y="416529"/>
                    <a:pt x="2935168" y="430887"/>
                  </a:cubicBezTo>
                  <a:cubicBezTo>
                    <a:pt x="2765433" y="445245"/>
                    <a:pt x="2447350" y="379845"/>
                    <a:pt x="2285398" y="430887"/>
                  </a:cubicBezTo>
                  <a:cubicBezTo>
                    <a:pt x="2123446" y="481929"/>
                    <a:pt x="1857674" y="371560"/>
                    <a:pt x="1635628" y="430887"/>
                  </a:cubicBezTo>
                  <a:cubicBezTo>
                    <a:pt x="1413582" y="490214"/>
                    <a:pt x="1286656" y="420120"/>
                    <a:pt x="1165105" y="430887"/>
                  </a:cubicBezTo>
                  <a:cubicBezTo>
                    <a:pt x="1043554" y="441654"/>
                    <a:pt x="775191" y="369451"/>
                    <a:pt x="604958" y="430887"/>
                  </a:cubicBezTo>
                  <a:cubicBezTo>
                    <a:pt x="434725" y="492323"/>
                    <a:pt x="213727" y="384481"/>
                    <a:pt x="0" y="430887"/>
                  </a:cubicBezTo>
                  <a:cubicBezTo>
                    <a:pt x="-14204" y="290969"/>
                    <a:pt x="3800" y="176020"/>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If we can “only” explain ¾ elementary interactions with Standard Model, does this imply it is wrong? </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296338" y="4616163"/>
              <a:ext cx="528168" cy="528168"/>
            </a:xfrm>
            <a:prstGeom prst="rect">
              <a:avLst/>
            </a:prstGeom>
          </p:spPr>
        </p:pic>
      </p:grpSp>
      <p:sp>
        <p:nvSpPr>
          <p:cNvPr id="26" name="圆角矩形 25">
            <a:extLst>
              <a:ext uri="{FF2B5EF4-FFF2-40B4-BE49-F238E27FC236}">
                <a16:creationId xmlns:a16="http://schemas.microsoft.com/office/drawing/2014/main" id="{0181CF09-8B1C-BD4F-B091-BDDE0D970B10}"/>
              </a:ext>
            </a:extLst>
          </p:cNvPr>
          <p:cNvSpPr/>
          <p:nvPr/>
        </p:nvSpPr>
        <p:spPr>
          <a:xfrm>
            <a:off x="1649262" y="5412706"/>
            <a:ext cx="4996026" cy="113719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Dark energy</a:t>
            </a: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Dark energy is the name for the “force” that makes the Universe expand. </a:t>
            </a:r>
            <a:r>
              <a:rPr kumimoji="1" lang="en-US" altLang="zh-CN" sz="1400" b="1" dirty="0">
                <a:solidFill>
                  <a:schemeClr val="tx1"/>
                </a:solidFill>
                <a:latin typeface="Comic Sans MS" panose="030F0902030302020204" pitchFamily="66" charset="0"/>
              </a:rPr>
              <a:t>We don’t know what it is.</a:t>
            </a:r>
            <a:endParaRPr kumimoji="1" lang="zh-CN" altLang="en-US" sz="1200" b="1" dirty="0">
              <a:solidFill>
                <a:schemeClr val="tx1"/>
              </a:solidFill>
              <a:latin typeface="Comic Sans MS" panose="030F0902030302020204" pitchFamily="66" charset="0"/>
            </a:endParaRPr>
          </a:p>
        </p:txBody>
      </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5" name="文本框 24">
            <a:extLst>
              <a:ext uri="{FF2B5EF4-FFF2-40B4-BE49-F238E27FC236}">
                <a16:creationId xmlns:a16="http://schemas.microsoft.com/office/drawing/2014/main" id="{46EBE745-1CA1-1845-A190-ABF052B586F2}"/>
              </a:ext>
            </a:extLst>
          </p:cNvPr>
          <p:cNvSpPr txBox="1"/>
          <p:nvPr/>
        </p:nvSpPr>
        <p:spPr>
          <a:xfrm>
            <a:off x="1646916" y="4782454"/>
            <a:ext cx="4481173" cy="430887"/>
          </a:xfrm>
          <a:custGeom>
            <a:avLst/>
            <a:gdLst>
              <a:gd name="connsiteX0" fmla="*/ 0 w 4481173"/>
              <a:gd name="connsiteY0" fmla="*/ 0 h 430887"/>
              <a:gd name="connsiteX1" fmla="*/ 515335 w 4481173"/>
              <a:gd name="connsiteY1" fmla="*/ 0 h 430887"/>
              <a:gd name="connsiteX2" fmla="*/ 941046 w 4481173"/>
              <a:gd name="connsiteY2" fmla="*/ 0 h 430887"/>
              <a:gd name="connsiteX3" fmla="*/ 1590816 w 4481173"/>
              <a:gd name="connsiteY3" fmla="*/ 0 h 430887"/>
              <a:gd name="connsiteX4" fmla="*/ 2106151 w 4481173"/>
              <a:gd name="connsiteY4" fmla="*/ 0 h 430887"/>
              <a:gd name="connsiteX5" fmla="*/ 2621486 w 4481173"/>
              <a:gd name="connsiteY5" fmla="*/ 0 h 430887"/>
              <a:gd name="connsiteX6" fmla="*/ 3271256 w 4481173"/>
              <a:gd name="connsiteY6" fmla="*/ 0 h 430887"/>
              <a:gd name="connsiteX7" fmla="*/ 3741779 w 4481173"/>
              <a:gd name="connsiteY7" fmla="*/ 0 h 430887"/>
              <a:gd name="connsiteX8" fmla="*/ 4481173 w 4481173"/>
              <a:gd name="connsiteY8" fmla="*/ 0 h 430887"/>
              <a:gd name="connsiteX9" fmla="*/ 4481173 w 4481173"/>
              <a:gd name="connsiteY9" fmla="*/ 430887 h 430887"/>
              <a:gd name="connsiteX10" fmla="*/ 4010650 w 4481173"/>
              <a:gd name="connsiteY10" fmla="*/ 430887 h 430887"/>
              <a:gd name="connsiteX11" fmla="*/ 3450503 w 4481173"/>
              <a:gd name="connsiteY11" fmla="*/ 430887 h 430887"/>
              <a:gd name="connsiteX12" fmla="*/ 2935168 w 4481173"/>
              <a:gd name="connsiteY12" fmla="*/ 430887 h 430887"/>
              <a:gd name="connsiteX13" fmla="*/ 2285398 w 4481173"/>
              <a:gd name="connsiteY13" fmla="*/ 430887 h 430887"/>
              <a:gd name="connsiteX14" fmla="*/ 1635628 w 4481173"/>
              <a:gd name="connsiteY14" fmla="*/ 430887 h 430887"/>
              <a:gd name="connsiteX15" fmla="*/ 1165105 w 4481173"/>
              <a:gd name="connsiteY15" fmla="*/ 430887 h 430887"/>
              <a:gd name="connsiteX16" fmla="*/ 604958 w 4481173"/>
              <a:gd name="connsiteY16" fmla="*/ 430887 h 430887"/>
              <a:gd name="connsiteX17" fmla="*/ 0 w 4481173"/>
              <a:gd name="connsiteY17" fmla="*/ 430887 h 430887"/>
              <a:gd name="connsiteX18" fmla="*/ 0 w 4481173"/>
              <a:gd name="connsiteY18" fmla="*/ 0 h 43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81173" h="430887"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4604" y="209713"/>
                  <a:pt x="4437671" y="273451"/>
                  <a:pt x="4481173" y="430887"/>
                </a:cubicBezTo>
                <a:cubicBezTo>
                  <a:pt x="4374556" y="441111"/>
                  <a:pt x="4178637" y="413375"/>
                  <a:pt x="4010650" y="430887"/>
                </a:cubicBezTo>
                <a:cubicBezTo>
                  <a:pt x="3842663" y="448399"/>
                  <a:pt x="3672888" y="389324"/>
                  <a:pt x="3450503" y="430887"/>
                </a:cubicBezTo>
                <a:cubicBezTo>
                  <a:pt x="3228118" y="472450"/>
                  <a:pt x="3104904" y="416529"/>
                  <a:pt x="2935168" y="430887"/>
                </a:cubicBezTo>
                <a:cubicBezTo>
                  <a:pt x="2765433" y="445245"/>
                  <a:pt x="2447350" y="379845"/>
                  <a:pt x="2285398" y="430887"/>
                </a:cubicBezTo>
                <a:cubicBezTo>
                  <a:pt x="2123446" y="481929"/>
                  <a:pt x="1857674" y="371560"/>
                  <a:pt x="1635628" y="430887"/>
                </a:cubicBezTo>
                <a:cubicBezTo>
                  <a:pt x="1413582" y="490214"/>
                  <a:pt x="1286656" y="420120"/>
                  <a:pt x="1165105" y="430887"/>
                </a:cubicBezTo>
                <a:cubicBezTo>
                  <a:pt x="1043554" y="441654"/>
                  <a:pt x="775191" y="369451"/>
                  <a:pt x="604958" y="430887"/>
                </a:cubicBezTo>
                <a:cubicBezTo>
                  <a:pt x="434725" y="492323"/>
                  <a:pt x="213727" y="384481"/>
                  <a:pt x="0" y="430887"/>
                </a:cubicBezTo>
                <a:cubicBezTo>
                  <a:pt x="-14204" y="290969"/>
                  <a:pt x="3800" y="176020"/>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could be the missing thing we are not seeing? How could we explain that there seems to not be a “graviton” particle?</a:t>
            </a:r>
          </a:p>
        </p:txBody>
      </p:sp>
      <p:sp>
        <p:nvSpPr>
          <p:cNvPr id="31" name="圆角矩形 30">
            <a:extLst>
              <a:ext uri="{FF2B5EF4-FFF2-40B4-BE49-F238E27FC236}">
                <a16:creationId xmlns:a16="http://schemas.microsoft.com/office/drawing/2014/main" id="{CF181E8F-1D51-E54F-B4AC-0460AE68ED44}"/>
              </a:ext>
            </a:extLst>
          </p:cNvPr>
          <p:cNvSpPr/>
          <p:nvPr/>
        </p:nvSpPr>
        <p:spPr>
          <a:xfrm>
            <a:off x="1605290" y="6795898"/>
            <a:ext cx="4996026" cy="1603383"/>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Dark matter</a:t>
            </a: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Dark matter is matter that is definitely there (we know it has a mass) but that does not interact with any light (hence it is called ”dark”) so we can’t detect it directly, or “see” it. </a:t>
            </a:r>
            <a:r>
              <a:rPr kumimoji="1" lang="en-US" altLang="zh-CN" sz="1400" b="1" dirty="0">
                <a:solidFill>
                  <a:schemeClr val="tx1"/>
                </a:solidFill>
                <a:latin typeface="Comic Sans MS" panose="030F0902030302020204" pitchFamily="66" charset="0"/>
              </a:rPr>
              <a:t>We don’t know what it is</a:t>
            </a:r>
            <a:r>
              <a:rPr kumimoji="1" lang="en-US" altLang="zh-CN" sz="1400" dirty="0">
                <a:solidFill>
                  <a:schemeClr val="tx1"/>
                </a:solidFill>
                <a:latin typeface="Comic Sans MS" panose="030F0902030302020204" pitchFamily="66" charset="0"/>
              </a:rPr>
              <a:t>.</a:t>
            </a:r>
            <a:endParaRPr kumimoji="1" lang="zh-CN" altLang="en-US" sz="12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240632" y="666995"/>
            <a:ext cx="6319790" cy="1163360"/>
            <a:chOff x="198939" y="7156565"/>
            <a:chExt cx="6306362" cy="116336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Promising theory 1: String Theory</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830997"/>
            </a:xfrm>
            <a:prstGeom prst="rect">
              <a:avLst/>
            </a:prstGeom>
            <a:noFill/>
          </p:spPr>
          <p:txBody>
            <a:bodyPr wrap="square" rtlCol="0">
              <a:spAutoFit/>
            </a:bodyPr>
            <a:lstStyle/>
            <a:p>
              <a:r>
                <a:rPr kumimoji="1" lang="en-US" altLang="zh-CN" sz="1200" dirty="0"/>
                <a:t>String theory claims that all elementary particles are all manifestation of a single type of 1-dimensional “string” that vibrates with different frequencies. String Theory is a very complicated mathematical model, but the Standard Model does “pop out” of it, and it contains the graviton, too.</a:t>
              </a:r>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grpSp>
        <p:nvGrpSpPr>
          <p:cNvPr id="28" name="组合 27">
            <a:extLst>
              <a:ext uri="{FF2B5EF4-FFF2-40B4-BE49-F238E27FC236}">
                <a16:creationId xmlns:a16="http://schemas.microsoft.com/office/drawing/2014/main" id="{91DDE96F-312D-8543-BC0D-91A4D56130CB}"/>
              </a:ext>
            </a:extLst>
          </p:cNvPr>
          <p:cNvGrpSpPr/>
          <p:nvPr/>
        </p:nvGrpSpPr>
        <p:grpSpPr>
          <a:xfrm>
            <a:off x="261602" y="7238017"/>
            <a:ext cx="6190122" cy="528168"/>
            <a:chOff x="3112645" y="4468252"/>
            <a:chExt cx="6190122" cy="528168"/>
          </a:xfrm>
        </p:grpSpPr>
        <p:sp>
          <p:nvSpPr>
            <p:cNvPr id="29" name="文本框 28">
              <a:extLst>
                <a:ext uri="{FF2B5EF4-FFF2-40B4-BE49-F238E27FC236}">
                  <a16:creationId xmlns:a16="http://schemas.microsoft.com/office/drawing/2014/main" id="{DF9F825A-DEAC-D847-93DC-44C3998B4EEE}"/>
                </a:ext>
              </a:extLst>
            </p:cNvPr>
            <p:cNvSpPr txBox="1"/>
            <p:nvPr/>
          </p:nvSpPr>
          <p:spPr>
            <a:xfrm>
              <a:off x="3112645" y="4468252"/>
              <a:ext cx="5494617" cy="461665"/>
            </a:xfrm>
            <a:custGeom>
              <a:avLst/>
              <a:gdLst>
                <a:gd name="connsiteX0" fmla="*/ 0 w 5494617"/>
                <a:gd name="connsiteY0" fmla="*/ 0 h 461665"/>
                <a:gd name="connsiteX1" fmla="*/ 494516 w 5494617"/>
                <a:gd name="connsiteY1" fmla="*/ 0 h 461665"/>
                <a:gd name="connsiteX2" fmla="*/ 879139 w 5494617"/>
                <a:gd name="connsiteY2" fmla="*/ 0 h 461665"/>
                <a:gd name="connsiteX3" fmla="*/ 1538493 w 5494617"/>
                <a:gd name="connsiteY3" fmla="*/ 0 h 461665"/>
                <a:gd name="connsiteX4" fmla="*/ 2033008 w 5494617"/>
                <a:gd name="connsiteY4" fmla="*/ 0 h 461665"/>
                <a:gd name="connsiteX5" fmla="*/ 2527524 w 5494617"/>
                <a:gd name="connsiteY5" fmla="*/ 0 h 461665"/>
                <a:gd name="connsiteX6" fmla="*/ 3186878 w 5494617"/>
                <a:gd name="connsiteY6" fmla="*/ 0 h 461665"/>
                <a:gd name="connsiteX7" fmla="*/ 3626447 w 5494617"/>
                <a:gd name="connsiteY7" fmla="*/ 0 h 461665"/>
                <a:gd name="connsiteX8" fmla="*/ 4285801 w 5494617"/>
                <a:gd name="connsiteY8" fmla="*/ 0 h 461665"/>
                <a:gd name="connsiteX9" fmla="*/ 4945155 w 5494617"/>
                <a:gd name="connsiteY9" fmla="*/ 0 h 461665"/>
                <a:gd name="connsiteX10" fmla="*/ 5494617 w 5494617"/>
                <a:gd name="connsiteY10" fmla="*/ 0 h 461665"/>
                <a:gd name="connsiteX11" fmla="*/ 5494617 w 5494617"/>
                <a:gd name="connsiteY11" fmla="*/ 461665 h 461665"/>
                <a:gd name="connsiteX12" fmla="*/ 4890209 w 5494617"/>
                <a:gd name="connsiteY12" fmla="*/ 461665 h 461665"/>
                <a:gd name="connsiteX13" fmla="*/ 4230855 w 5494617"/>
                <a:gd name="connsiteY13" fmla="*/ 461665 h 461665"/>
                <a:gd name="connsiteX14" fmla="*/ 3571501 w 5494617"/>
                <a:gd name="connsiteY14" fmla="*/ 461665 h 461665"/>
                <a:gd name="connsiteX15" fmla="*/ 3131932 w 5494617"/>
                <a:gd name="connsiteY15" fmla="*/ 461665 h 461665"/>
                <a:gd name="connsiteX16" fmla="*/ 2582470 w 5494617"/>
                <a:gd name="connsiteY16" fmla="*/ 461665 h 461665"/>
                <a:gd name="connsiteX17" fmla="*/ 1923116 w 5494617"/>
                <a:gd name="connsiteY17" fmla="*/ 461665 h 461665"/>
                <a:gd name="connsiteX18" fmla="*/ 1373654 w 5494617"/>
                <a:gd name="connsiteY18" fmla="*/ 461665 h 461665"/>
                <a:gd name="connsiteX19" fmla="*/ 989031 w 5494617"/>
                <a:gd name="connsiteY19" fmla="*/ 461665 h 461665"/>
                <a:gd name="connsiteX20" fmla="*/ 549462 w 5494617"/>
                <a:gd name="connsiteY20" fmla="*/ 461665 h 461665"/>
                <a:gd name="connsiteX21" fmla="*/ 0 w 5494617"/>
                <a:gd name="connsiteY21" fmla="*/ 461665 h 461665"/>
                <a:gd name="connsiteX22" fmla="*/ 0 w 5494617"/>
                <a:gd name="connsiteY2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4617" h="461665" extrusionOk="0">
                  <a:moveTo>
                    <a:pt x="0" y="0"/>
                  </a:moveTo>
                  <a:cubicBezTo>
                    <a:pt x="175270" y="-50143"/>
                    <a:pt x="328204" y="47622"/>
                    <a:pt x="494516" y="0"/>
                  </a:cubicBezTo>
                  <a:cubicBezTo>
                    <a:pt x="660828" y="-47622"/>
                    <a:pt x="690025" y="22895"/>
                    <a:pt x="879139" y="0"/>
                  </a:cubicBezTo>
                  <a:cubicBezTo>
                    <a:pt x="1068253" y="-22895"/>
                    <a:pt x="1292102" y="52172"/>
                    <a:pt x="1538493" y="0"/>
                  </a:cubicBezTo>
                  <a:cubicBezTo>
                    <a:pt x="1784884" y="-52172"/>
                    <a:pt x="1832578" y="8289"/>
                    <a:pt x="2033008" y="0"/>
                  </a:cubicBezTo>
                  <a:cubicBezTo>
                    <a:pt x="2233438" y="-8289"/>
                    <a:pt x="2376459" y="6846"/>
                    <a:pt x="2527524" y="0"/>
                  </a:cubicBezTo>
                  <a:cubicBezTo>
                    <a:pt x="2678589" y="-6846"/>
                    <a:pt x="2998183" y="23431"/>
                    <a:pt x="3186878" y="0"/>
                  </a:cubicBezTo>
                  <a:cubicBezTo>
                    <a:pt x="3375573" y="-23431"/>
                    <a:pt x="3463167" y="49113"/>
                    <a:pt x="3626447" y="0"/>
                  </a:cubicBezTo>
                  <a:cubicBezTo>
                    <a:pt x="3789727" y="-49113"/>
                    <a:pt x="4150131" y="11543"/>
                    <a:pt x="4285801" y="0"/>
                  </a:cubicBezTo>
                  <a:cubicBezTo>
                    <a:pt x="4421471" y="-11543"/>
                    <a:pt x="4743143" y="48809"/>
                    <a:pt x="4945155" y="0"/>
                  </a:cubicBezTo>
                  <a:cubicBezTo>
                    <a:pt x="5147167" y="-48809"/>
                    <a:pt x="5337228" y="6310"/>
                    <a:pt x="5494617" y="0"/>
                  </a:cubicBezTo>
                  <a:cubicBezTo>
                    <a:pt x="5533302" y="106864"/>
                    <a:pt x="5473987" y="285488"/>
                    <a:pt x="5494617" y="461665"/>
                  </a:cubicBezTo>
                  <a:cubicBezTo>
                    <a:pt x="5278829" y="516656"/>
                    <a:pt x="5141036" y="394072"/>
                    <a:pt x="4890209" y="461665"/>
                  </a:cubicBezTo>
                  <a:cubicBezTo>
                    <a:pt x="4639382" y="529258"/>
                    <a:pt x="4517400" y="420971"/>
                    <a:pt x="4230855" y="461665"/>
                  </a:cubicBezTo>
                  <a:cubicBezTo>
                    <a:pt x="3944310" y="502359"/>
                    <a:pt x="3771006" y="407955"/>
                    <a:pt x="3571501" y="461665"/>
                  </a:cubicBezTo>
                  <a:cubicBezTo>
                    <a:pt x="3371996" y="515375"/>
                    <a:pt x="3324937" y="417308"/>
                    <a:pt x="3131932" y="461665"/>
                  </a:cubicBezTo>
                  <a:cubicBezTo>
                    <a:pt x="2938927" y="506022"/>
                    <a:pt x="2791891" y="411109"/>
                    <a:pt x="2582470" y="461665"/>
                  </a:cubicBezTo>
                  <a:cubicBezTo>
                    <a:pt x="2373049" y="512221"/>
                    <a:pt x="2229882" y="407933"/>
                    <a:pt x="1923116" y="461665"/>
                  </a:cubicBezTo>
                  <a:cubicBezTo>
                    <a:pt x="1616350" y="515397"/>
                    <a:pt x="1558565" y="439175"/>
                    <a:pt x="1373654" y="461665"/>
                  </a:cubicBezTo>
                  <a:cubicBezTo>
                    <a:pt x="1188743" y="484155"/>
                    <a:pt x="1123836" y="431486"/>
                    <a:pt x="989031" y="461665"/>
                  </a:cubicBezTo>
                  <a:cubicBezTo>
                    <a:pt x="854226" y="491844"/>
                    <a:pt x="728841" y="430150"/>
                    <a:pt x="549462" y="461665"/>
                  </a:cubicBezTo>
                  <a:cubicBezTo>
                    <a:pt x="370083" y="493180"/>
                    <a:pt x="173550" y="435870"/>
                    <a:pt x="0" y="461665"/>
                  </a:cubicBezTo>
                  <a:cubicBezTo>
                    <a:pt x="-33836" y="241310"/>
                    <a:pt x="52169" y="163548"/>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Why do you think thousands of very smart physicists around the world keep chasing String Theory despite lack of evidence to prove it is correct?</a:t>
              </a:r>
              <a:endParaRPr kumimoji="1" lang="en-US" altLang="zh-CN" sz="1100" dirty="0">
                <a:latin typeface="Trebuchet MS" panose="020B0703020202090204" pitchFamily="34" charset="0"/>
              </a:endParaRPr>
            </a:p>
          </p:txBody>
        </p:sp>
        <p:pic>
          <p:nvPicPr>
            <p:cNvPr id="30" name="图片 29">
              <a:extLst>
                <a:ext uri="{FF2B5EF4-FFF2-40B4-BE49-F238E27FC236}">
                  <a16:creationId xmlns:a16="http://schemas.microsoft.com/office/drawing/2014/main" id="{F7A9B177-5EA8-D646-9803-1815D6309067}"/>
                </a:ext>
              </a:extLst>
            </p:cNvPr>
            <p:cNvPicPr>
              <a:picLocks noChangeAspect="1"/>
            </p:cNvPicPr>
            <p:nvPr/>
          </p:nvPicPr>
          <p:blipFill>
            <a:blip r:embed="rId4"/>
            <a:stretch>
              <a:fillRect/>
            </a:stretch>
          </p:blipFill>
          <p:spPr>
            <a:xfrm>
              <a:off x="8774599" y="4468252"/>
              <a:ext cx="528168" cy="528168"/>
            </a:xfrm>
            <a:prstGeom prst="rect">
              <a:avLst/>
            </a:prstGeom>
          </p:spPr>
        </p:pic>
      </p:grpSp>
      <p:sp>
        <p:nvSpPr>
          <p:cNvPr id="21" name="圆角矩形 20">
            <a:extLst>
              <a:ext uri="{FF2B5EF4-FFF2-40B4-BE49-F238E27FC236}">
                <a16:creationId xmlns:a16="http://schemas.microsoft.com/office/drawing/2014/main" id="{8F6C1230-2DEB-1742-8A64-056D4488FA97}"/>
              </a:ext>
            </a:extLst>
          </p:cNvPr>
          <p:cNvSpPr/>
          <p:nvPr/>
        </p:nvSpPr>
        <p:spPr>
          <a:xfrm>
            <a:off x="217659" y="3073968"/>
            <a:ext cx="6278009" cy="113719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Important term: </a:t>
            </a:r>
            <a:r>
              <a:rPr kumimoji="1" lang="en-US" altLang="zh-CN" sz="1400" b="1" u="sng" dirty="0">
                <a:solidFill>
                  <a:schemeClr val="tx1"/>
                </a:solidFill>
                <a:latin typeface="Comic Sans MS" panose="030F0902030302020204" pitchFamily="66" charset="0"/>
              </a:rPr>
              <a:t>falsifiability</a:t>
            </a:r>
            <a:r>
              <a:rPr kumimoji="1" lang="zh-CN" altLang="en-US" sz="1400" b="1" dirty="0">
                <a:solidFill>
                  <a:schemeClr val="tx1"/>
                </a:solidFill>
                <a:latin typeface="Comic Sans MS" panose="030F0902030302020204" pitchFamily="66" charset="0"/>
              </a:rPr>
              <a:t>（可证伪性）</a:t>
            </a:r>
            <a:endParaRPr kumimoji="1" lang="en-US" altLang="zh-CN" sz="1400" b="1" dirty="0">
              <a:solidFill>
                <a:schemeClr val="tx1"/>
              </a:solidFill>
              <a:latin typeface="Comic Sans MS" panose="030F0902030302020204" pitchFamily="66" charset="0"/>
            </a:endParaRPr>
          </a:p>
          <a:p>
            <a:pPr algn="l"/>
            <a:endParaRPr kumimoji="1" lang="en-US" altLang="zh-CN" sz="1400" b="1" dirty="0">
              <a:solidFill>
                <a:schemeClr val="tx1"/>
              </a:solidFill>
              <a:latin typeface="Comic Sans MS" panose="030F0902030302020204" pitchFamily="66" charset="0"/>
            </a:endParaRPr>
          </a:p>
          <a:p>
            <a:pPr algn="l"/>
            <a:r>
              <a:rPr kumimoji="1" lang="en-US" altLang="zh-CN" sz="1200" dirty="0">
                <a:solidFill>
                  <a:schemeClr val="tx1"/>
                </a:solidFill>
                <a:latin typeface="Comic Sans MS" panose="030F0902030302020204" pitchFamily="66" charset="0"/>
              </a:rPr>
              <a:t>In science we often say that a good theory is “falsifiable”: that is, we can prove that it is right or wrong,</a:t>
            </a:r>
          </a:p>
        </p:txBody>
      </p:sp>
      <p:grpSp>
        <p:nvGrpSpPr>
          <p:cNvPr id="23" name="组合 22">
            <a:extLst>
              <a:ext uri="{FF2B5EF4-FFF2-40B4-BE49-F238E27FC236}">
                <a16:creationId xmlns:a16="http://schemas.microsoft.com/office/drawing/2014/main" id="{625AD675-99D0-A447-8F7A-23155E4A93FC}"/>
              </a:ext>
            </a:extLst>
          </p:cNvPr>
          <p:cNvGrpSpPr/>
          <p:nvPr/>
        </p:nvGrpSpPr>
        <p:grpSpPr>
          <a:xfrm>
            <a:off x="282412" y="1935970"/>
            <a:ext cx="6121852" cy="615090"/>
            <a:chOff x="1788574" y="4468252"/>
            <a:chExt cx="6121852" cy="615090"/>
          </a:xfrm>
        </p:grpSpPr>
        <p:sp>
          <p:nvSpPr>
            <p:cNvPr id="24" name="文本框 23">
              <a:extLst>
                <a:ext uri="{FF2B5EF4-FFF2-40B4-BE49-F238E27FC236}">
                  <a16:creationId xmlns:a16="http://schemas.microsoft.com/office/drawing/2014/main" id="{74FAD754-4837-784D-B482-483D902690CE}"/>
                </a:ext>
              </a:extLst>
            </p:cNvPr>
            <p:cNvSpPr txBox="1"/>
            <p:nvPr/>
          </p:nvSpPr>
          <p:spPr>
            <a:xfrm>
              <a:off x="1788574" y="4468252"/>
              <a:ext cx="5477365" cy="261610"/>
            </a:xfrm>
            <a:custGeom>
              <a:avLst/>
              <a:gdLst>
                <a:gd name="connsiteX0" fmla="*/ 0 w 5477365"/>
                <a:gd name="connsiteY0" fmla="*/ 0 h 261610"/>
                <a:gd name="connsiteX1" fmla="*/ 492963 w 5477365"/>
                <a:gd name="connsiteY1" fmla="*/ 0 h 261610"/>
                <a:gd name="connsiteX2" fmla="*/ 876378 w 5477365"/>
                <a:gd name="connsiteY2" fmla="*/ 0 h 261610"/>
                <a:gd name="connsiteX3" fmla="*/ 1533662 w 5477365"/>
                <a:gd name="connsiteY3" fmla="*/ 0 h 261610"/>
                <a:gd name="connsiteX4" fmla="*/ 2026625 w 5477365"/>
                <a:gd name="connsiteY4" fmla="*/ 0 h 261610"/>
                <a:gd name="connsiteX5" fmla="*/ 2519588 w 5477365"/>
                <a:gd name="connsiteY5" fmla="*/ 0 h 261610"/>
                <a:gd name="connsiteX6" fmla="*/ 3176872 w 5477365"/>
                <a:gd name="connsiteY6" fmla="*/ 0 h 261610"/>
                <a:gd name="connsiteX7" fmla="*/ 3615061 w 5477365"/>
                <a:gd name="connsiteY7" fmla="*/ 0 h 261610"/>
                <a:gd name="connsiteX8" fmla="*/ 4272345 w 5477365"/>
                <a:gd name="connsiteY8" fmla="*/ 0 h 261610"/>
                <a:gd name="connsiteX9" fmla="*/ 4929629 w 5477365"/>
                <a:gd name="connsiteY9" fmla="*/ 0 h 261610"/>
                <a:gd name="connsiteX10" fmla="*/ 5477365 w 5477365"/>
                <a:gd name="connsiteY10" fmla="*/ 0 h 261610"/>
                <a:gd name="connsiteX11" fmla="*/ 5477365 w 5477365"/>
                <a:gd name="connsiteY11" fmla="*/ 261610 h 261610"/>
                <a:gd name="connsiteX12" fmla="*/ 4874855 w 5477365"/>
                <a:gd name="connsiteY12" fmla="*/ 261610 h 261610"/>
                <a:gd name="connsiteX13" fmla="*/ 4217571 w 5477365"/>
                <a:gd name="connsiteY13" fmla="*/ 261610 h 261610"/>
                <a:gd name="connsiteX14" fmla="*/ 3560287 w 5477365"/>
                <a:gd name="connsiteY14" fmla="*/ 261610 h 261610"/>
                <a:gd name="connsiteX15" fmla="*/ 3122098 w 5477365"/>
                <a:gd name="connsiteY15" fmla="*/ 261610 h 261610"/>
                <a:gd name="connsiteX16" fmla="*/ 2574362 w 5477365"/>
                <a:gd name="connsiteY16" fmla="*/ 261610 h 261610"/>
                <a:gd name="connsiteX17" fmla="*/ 1917078 w 5477365"/>
                <a:gd name="connsiteY17" fmla="*/ 261610 h 261610"/>
                <a:gd name="connsiteX18" fmla="*/ 1369341 w 5477365"/>
                <a:gd name="connsiteY18" fmla="*/ 261610 h 261610"/>
                <a:gd name="connsiteX19" fmla="*/ 985926 w 5477365"/>
                <a:gd name="connsiteY19" fmla="*/ 261610 h 261610"/>
                <a:gd name="connsiteX20" fmla="*/ 547736 w 5477365"/>
                <a:gd name="connsiteY20" fmla="*/ 261610 h 261610"/>
                <a:gd name="connsiteX21" fmla="*/ 0 w 5477365"/>
                <a:gd name="connsiteY21" fmla="*/ 261610 h 261610"/>
                <a:gd name="connsiteX22" fmla="*/ 0 w 5477365"/>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77365" h="261610" extrusionOk="0">
                  <a:moveTo>
                    <a:pt x="0" y="0"/>
                  </a:moveTo>
                  <a:cubicBezTo>
                    <a:pt x="100151" y="-19813"/>
                    <a:pt x="381208" y="22551"/>
                    <a:pt x="492963" y="0"/>
                  </a:cubicBezTo>
                  <a:cubicBezTo>
                    <a:pt x="604718" y="-22551"/>
                    <a:pt x="733625" y="40071"/>
                    <a:pt x="876378" y="0"/>
                  </a:cubicBezTo>
                  <a:cubicBezTo>
                    <a:pt x="1019131" y="-40071"/>
                    <a:pt x="1361136" y="62270"/>
                    <a:pt x="1533662" y="0"/>
                  </a:cubicBezTo>
                  <a:cubicBezTo>
                    <a:pt x="1706188" y="-62270"/>
                    <a:pt x="1895885" y="41812"/>
                    <a:pt x="2026625" y="0"/>
                  </a:cubicBezTo>
                  <a:cubicBezTo>
                    <a:pt x="2157365" y="-41812"/>
                    <a:pt x="2322977" y="47905"/>
                    <a:pt x="2519588" y="0"/>
                  </a:cubicBezTo>
                  <a:cubicBezTo>
                    <a:pt x="2716199" y="-47905"/>
                    <a:pt x="2932020" y="64838"/>
                    <a:pt x="3176872" y="0"/>
                  </a:cubicBezTo>
                  <a:cubicBezTo>
                    <a:pt x="3421724" y="-64838"/>
                    <a:pt x="3446192" y="50023"/>
                    <a:pt x="3615061" y="0"/>
                  </a:cubicBezTo>
                  <a:cubicBezTo>
                    <a:pt x="3783930" y="-50023"/>
                    <a:pt x="3964833" y="49665"/>
                    <a:pt x="4272345" y="0"/>
                  </a:cubicBezTo>
                  <a:cubicBezTo>
                    <a:pt x="4579857" y="-49665"/>
                    <a:pt x="4717392" y="30566"/>
                    <a:pt x="4929629" y="0"/>
                  </a:cubicBezTo>
                  <a:cubicBezTo>
                    <a:pt x="5141866" y="-30566"/>
                    <a:pt x="5307060" y="25417"/>
                    <a:pt x="5477365" y="0"/>
                  </a:cubicBezTo>
                  <a:cubicBezTo>
                    <a:pt x="5506258" y="109709"/>
                    <a:pt x="5455906" y="166391"/>
                    <a:pt x="5477365" y="261610"/>
                  </a:cubicBezTo>
                  <a:cubicBezTo>
                    <a:pt x="5244021" y="271689"/>
                    <a:pt x="5121286" y="233856"/>
                    <a:pt x="4874855" y="261610"/>
                  </a:cubicBezTo>
                  <a:cubicBezTo>
                    <a:pt x="4628424" y="289364"/>
                    <a:pt x="4480882" y="260634"/>
                    <a:pt x="4217571" y="261610"/>
                  </a:cubicBezTo>
                  <a:cubicBezTo>
                    <a:pt x="3954260" y="262586"/>
                    <a:pt x="3782639" y="201977"/>
                    <a:pt x="3560287" y="261610"/>
                  </a:cubicBezTo>
                  <a:cubicBezTo>
                    <a:pt x="3337935" y="321243"/>
                    <a:pt x="3293858" y="224155"/>
                    <a:pt x="3122098" y="261610"/>
                  </a:cubicBezTo>
                  <a:cubicBezTo>
                    <a:pt x="2950338" y="299065"/>
                    <a:pt x="2811695" y="201322"/>
                    <a:pt x="2574362" y="261610"/>
                  </a:cubicBezTo>
                  <a:cubicBezTo>
                    <a:pt x="2337029" y="321898"/>
                    <a:pt x="2074726" y="185407"/>
                    <a:pt x="1917078" y="261610"/>
                  </a:cubicBezTo>
                  <a:cubicBezTo>
                    <a:pt x="1759430" y="337813"/>
                    <a:pt x="1505019" y="229700"/>
                    <a:pt x="1369341" y="261610"/>
                  </a:cubicBezTo>
                  <a:cubicBezTo>
                    <a:pt x="1233663" y="293520"/>
                    <a:pt x="1096346" y="220396"/>
                    <a:pt x="985926" y="261610"/>
                  </a:cubicBezTo>
                  <a:cubicBezTo>
                    <a:pt x="875507" y="302824"/>
                    <a:pt x="680188" y="234988"/>
                    <a:pt x="547736" y="261610"/>
                  </a:cubicBezTo>
                  <a:cubicBezTo>
                    <a:pt x="415284" y="288232"/>
                    <a:pt x="251251" y="238036"/>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makes a “good” scientific theory?</a:t>
              </a:r>
            </a:p>
          </p:txBody>
        </p:sp>
        <p:pic>
          <p:nvPicPr>
            <p:cNvPr id="26" name="图片 25">
              <a:extLst>
                <a:ext uri="{FF2B5EF4-FFF2-40B4-BE49-F238E27FC236}">
                  <a16:creationId xmlns:a16="http://schemas.microsoft.com/office/drawing/2014/main" id="{EB7BB0C5-E4C4-254D-9778-E6058FC4E537}"/>
                </a:ext>
              </a:extLst>
            </p:cNvPr>
            <p:cNvPicPr>
              <a:picLocks noChangeAspect="1"/>
            </p:cNvPicPr>
            <p:nvPr/>
          </p:nvPicPr>
          <p:blipFill>
            <a:blip r:embed="rId4"/>
            <a:stretch>
              <a:fillRect/>
            </a:stretch>
          </p:blipFill>
          <p:spPr>
            <a:xfrm>
              <a:off x="7382258" y="4555174"/>
              <a:ext cx="528168" cy="528168"/>
            </a:xfrm>
            <a:prstGeom prst="rect">
              <a:avLst/>
            </a:prstGeom>
          </p:spPr>
        </p:pic>
      </p:grpSp>
      <p:sp>
        <p:nvSpPr>
          <p:cNvPr id="27" name="文本框 26">
            <a:extLst>
              <a:ext uri="{FF2B5EF4-FFF2-40B4-BE49-F238E27FC236}">
                <a16:creationId xmlns:a16="http://schemas.microsoft.com/office/drawing/2014/main" id="{6F7D0B63-D907-0E4A-BE36-0B4BE3569C04}"/>
              </a:ext>
            </a:extLst>
          </p:cNvPr>
          <p:cNvSpPr txBox="1"/>
          <p:nvPr/>
        </p:nvSpPr>
        <p:spPr>
          <a:xfrm>
            <a:off x="264707" y="2362243"/>
            <a:ext cx="5495070" cy="261610"/>
          </a:xfrm>
          <a:custGeom>
            <a:avLst/>
            <a:gdLst>
              <a:gd name="connsiteX0" fmla="*/ 0 w 5495070"/>
              <a:gd name="connsiteY0" fmla="*/ 0 h 261610"/>
              <a:gd name="connsiteX1" fmla="*/ 494556 w 5495070"/>
              <a:gd name="connsiteY1" fmla="*/ 0 h 261610"/>
              <a:gd name="connsiteX2" fmla="*/ 879211 w 5495070"/>
              <a:gd name="connsiteY2" fmla="*/ 0 h 261610"/>
              <a:gd name="connsiteX3" fmla="*/ 1538620 w 5495070"/>
              <a:gd name="connsiteY3" fmla="*/ 0 h 261610"/>
              <a:gd name="connsiteX4" fmla="*/ 2033176 w 5495070"/>
              <a:gd name="connsiteY4" fmla="*/ 0 h 261610"/>
              <a:gd name="connsiteX5" fmla="*/ 2527732 w 5495070"/>
              <a:gd name="connsiteY5" fmla="*/ 0 h 261610"/>
              <a:gd name="connsiteX6" fmla="*/ 3187141 w 5495070"/>
              <a:gd name="connsiteY6" fmla="*/ 0 h 261610"/>
              <a:gd name="connsiteX7" fmla="*/ 3626746 w 5495070"/>
              <a:gd name="connsiteY7" fmla="*/ 0 h 261610"/>
              <a:gd name="connsiteX8" fmla="*/ 4286155 w 5495070"/>
              <a:gd name="connsiteY8" fmla="*/ 0 h 261610"/>
              <a:gd name="connsiteX9" fmla="*/ 4945563 w 5495070"/>
              <a:gd name="connsiteY9" fmla="*/ 0 h 261610"/>
              <a:gd name="connsiteX10" fmla="*/ 5495070 w 5495070"/>
              <a:gd name="connsiteY10" fmla="*/ 0 h 261610"/>
              <a:gd name="connsiteX11" fmla="*/ 5495070 w 5495070"/>
              <a:gd name="connsiteY11" fmla="*/ 261610 h 261610"/>
              <a:gd name="connsiteX12" fmla="*/ 4890612 w 5495070"/>
              <a:gd name="connsiteY12" fmla="*/ 261610 h 261610"/>
              <a:gd name="connsiteX13" fmla="*/ 4231204 w 5495070"/>
              <a:gd name="connsiteY13" fmla="*/ 261610 h 261610"/>
              <a:gd name="connsiteX14" fmla="*/ 3571795 w 5495070"/>
              <a:gd name="connsiteY14" fmla="*/ 261610 h 261610"/>
              <a:gd name="connsiteX15" fmla="*/ 3132190 w 5495070"/>
              <a:gd name="connsiteY15" fmla="*/ 261610 h 261610"/>
              <a:gd name="connsiteX16" fmla="*/ 2582683 w 5495070"/>
              <a:gd name="connsiteY16" fmla="*/ 261610 h 261610"/>
              <a:gd name="connsiteX17" fmla="*/ 1923274 w 5495070"/>
              <a:gd name="connsiteY17" fmla="*/ 261610 h 261610"/>
              <a:gd name="connsiteX18" fmla="*/ 1373768 w 5495070"/>
              <a:gd name="connsiteY18" fmla="*/ 261610 h 261610"/>
              <a:gd name="connsiteX19" fmla="*/ 989113 w 5495070"/>
              <a:gd name="connsiteY19" fmla="*/ 261610 h 261610"/>
              <a:gd name="connsiteX20" fmla="*/ 549507 w 5495070"/>
              <a:gd name="connsiteY20" fmla="*/ 261610 h 261610"/>
              <a:gd name="connsiteX21" fmla="*/ 0 w 5495070"/>
              <a:gd name="connsiteY21" fmla="*/ 261610 h 261610"/>
              <a:gd name="connsiteX22" fmla="*/ 0 w 5495070"/>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5070" h="261610" extrusionOk="0">
                <a:moveTo>
                  <a:pt x="0" y="0"/>
                </a:moveTo>
                <a:cubicBezTo>
                  <a:pt x="222726" y="-51075"/>
                  <a:pt x="345695" y="9950"/>
                  <a:pt x="494556" y="0"/>
                </a:cubicBezTo>
                <a:cubicBezTo>
                  <a:pt x="643417" y="-9950"/>
                  <a:pt x="769969" y="11910"/>
                  <a:pt x="879211" y="0"/>
                </a:cubicBezTo>
                <a:cubicBezTo>
                  <a:pt x="988453" y="-11910"/>
                  <a:pt x="1362349" y="6373"/>
                  <a:pt x="1538620" y="0"/>
                </a:cubicBezTo>
                <a:cubicBezTo>
                  <a:pt x="1714891" y="-6373"/>
                  <a:pt x="1862066" y="7403"/>
                  <a:pt x="2033176" y="0"/>
                </a:cubicBezTo>
                <a:cubicBezTo>
                  <a:pt x="2204286" y="-7403"/>
                  <a:pt x="2294039" y="29865"/>
                  <a:pt x="2527732" y="0"/>
                </a:cubicBezTo>
                <a:cubicBezTo>
                  <a:pt x="2761425" y="-29865"/>
                  <a:pt x="2920081" y="16618"/>
                  <a:pt x="3187141" y="0"/>
                </a:cubicBezTo>
                <a:cubicBezTo>
                  <a:pt x="3454201" y="-16618"/>
                  <a:pt x="3465180" y="4450"/>
                  <a:pt x="3626746" y="0"/>
                </a:cubicBezTo>
                <a:cubicBezTo>
                  <a:pt x="3788313" y="-4450"/>
                  <a:pt x="4111870" y="8434"/>
                  <a:pt x="4286155" y="0"/>
                </a:cubicBezTo>
                <a:cubicBezTo>
                  <a:pt x="4460440" y="-8434"/>
                  <a:pt x="4635794" y="60513"/>
                  <a:pt x="4945563" y="0"/>
                </a:cubicBezTo>
                <a:cubicBezTo>
                  <a:pt x="5255332" y="-60513"/>
                  <a:pt x="5297231" y="57904"/>
                  <a:pt x="5495070" y="0"/>
                </a:cubicBezTo>
                <a:cubicBezTo>
                  <a:pt x="5523963" y="109709"/>
                  <a:pt x="5473611" y="166391"/>
                  <a:pt x="5495070" y="261610"/>
                </a:cubicBezTo>
                <a:cubicBezTo>
                  <a:pt x="5231734" y="292393"/>
                  <a:pt x="5098305" y="202018"/>
                  <a:pt x="4890612" y="261610"/>
                </a:cubicBezTo>
                <a:cubicBezTo>
                  <a:pt x="4682919" y="321202"/>
                  <a:pt x="4449131" y="241572"/>
                  <a:pt x="4231204" y="261610"/>
                </a:cubicBezTo>
                <a:cubicBezTo>
                  <a:pt x="4013277" y="281648"/>
                  <a:pt x="3715597" y="256258"/>
                  <a:pt x="3571795" y="261610"/>
                </a:cubicBezTo>
                <a:cubicBezTo>
                  <a:pt x="3427993" y="266962"/>
                  <a:pt x="3344758" y="249994"/>
                  <a:pt x="3132190" y="261610"/>
                </a:cubicBezTo>
                <a:cubicBezTo>
                  <a:pt x="2919623" y="273226"/>
                  <a:pt x="2765846" y="200344"/>
                  <a:pt x="2582683" y="261610"/>
                </a:cubicBezTo>
                <a:cubicBezTo>
                  <a:pt x="2399520" y="322876"/>
                  <a:pt x="2130485" y="242513"/>
                  <a:pt x="1923274" y="261610"/>
                </a:cubicBezTo>
                <a:cubicBezTo>
                  <a:pt x="1716063" y="280707"/>
                  <a:pt x="1604652" y="260600"/>
                  <a:pt x="1373768" y="261610"/>
                </a:cubicBezTo>
                <a:cubicBezTo>
                  <a:pt x="1142884" y="262620"/>
                  <a:pt x="1103625" y="231128"/>
                  <a:pt x="989113" y="261610"/>
                </a:cubicBezTo>
                <a:cubicBezTo>
                  <a:pt x="874602" y="292092"/>
                  <a:pt x="668806" y="214818"/>
                  <a:pt x="549507" y="261610"/>
                </a:cubicBezTo>
                <a:cubicBezTo>
                  <a:pt x="430208" y="308402"/>
                  <a:pt x="250869" y="244326"/>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is ”truth”? What does it mean that a scientific theory is “true” or ”false”?</a:t>
            </a:r>
          </a:p>
        </p:txBody>
      </p:sp>
      <p:sp>
        <p:nvSpPr>
          <p:cNvPr id="36" name="文本框 35">
            <a:extLst>
              <a:ext uri="{FF2B5EF4-FFF2-40B4-BE49-F238E27FC236}">
                <a16:creationId xmlns:a16="http://schemas.microsoft.com/office/drawing/2014/main" id="{06D9EB1C-F68A-5945-A1F1-937B67910B48}"/>
              </a:ext>
            </a:extLst>
          </p:cNvPr>
          <p:cNvSpPr txBox="1"/>
          <p:nvPr/>
        </p:nvSpPr>
        <p:spPr>
          <a:xfrm>
            <a:off x="217658" y="4401529"/>
            <a:ext cx="6278010" cy="2677656"/>
          </a:xfrm>
          <a:prstGeom prst="rect">
            <a:avLst/>
          </a:prstGeom>
          <a:noFill/>
        </p:spPr>
        <p:txBody>
          <a:bodyPr wrap="square" rtlCol="0">
            <a:spAutoFit/>
          </a:bodyPr>
          <a:lstStyle/>
          <a:p>
            <a:r>
              <a:rPr kumimoji="1" lang="en-US" altLang="zh-CN" sz="1200" dirty="0"/>
              <a:t>Recall the scientific revolution cycle from session 1.</a:t>
            </a:r>
          </a:p>
          <a:p>
            <a:endParaRPr kumimoji="1" lang="en-US" altLang="zh-CN" sz="1200" dirty="0"/>
          </a:p>
          <a:p>
            <a:r>
              <a:rPr kumimoji="1" lang="en-US" altLang="zh-CN" sz="1200" dirty="0"/>
              <a:t>When a theory is challenged with new evidence or new, simpler explanation, many times we first come up with an extra “auxiliary” theory to save the original idea from being replaced with a new paradigm. This is what happened when people proposed the complicated orbits of planets to save the “Earth-centric” model of the Solar System with Earth in the middle.</a:t>
            </a:r>
          </a:p>
          <a:p>
            <a:endParaRPr kumimoji="1" lang="en-US" altLang="zh-CN" sz="1200" dirty="0"/>
          </a:p>
          <a:p>
            <a:r>
              <a:rPr kumimoji="1" lang="en-US" altLang="zh-CN" sz="1200" dirty="0"/>
              <a:t>String Theory has been around for a long time but so far it has not been proved right. Whenever experiments show that it is wrong, many scientists still believe that it is likely that we can “save” the theory by coming up with new adjustments to the String Theory (these are auxiliary hypotheses in this case)</a:t>
            </a:r>
          </a:p>
          <a:p>
            <a:endParaRPr kumimoji="1" lang="en-US" altLang="zh-CN" sz="1200" dirty="0"/>
          </a:p>
          <a:p>
            <a:r>
              <a:rPr kumimoji="1" lang="en-US" altLang="zh-CN" sz="1200" dirty="0"/>
              <a:t>So far, all of these attempts have been unsuccessful. The scientific community, however, keeps working on string theory very hard.</a:t>
            </a:r>
          </a:p>
        </p:txBody>
      </p:sp>
    </p:spTree>
    <p:extLst>
      <p:ext uri="{BB962C8B-B14F-4D97-AF65-F5344CB8AC3E}">
        <p14:creationId xmlns:p14="http://schemas.microsoft.com/office/powerpoint/2010/main" val="10311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grpSp>
        <p:nvGrpSpPr>
          <p:cNvPr id="28" name="组合 27">
            <a:extLst>
              <a:ext uri="{FF2B5EF4-FFF2-40B4-BE49-F238E27FC236}">
                <a16:creationId xmlns:a16="http://schemas.microsoft.com/office/drawing/2014/main" id="{91DDE96F-312D-8543-BC0D-91A4D56130CB}"/>
              </a:ext>
            </a:extLst>
          </p:cNvPr>
          <p:cNvGrpSpPr/>
          <p:nvPr/>
        </p:nvGrpSpPr>
        <p:grpSpPr>
          <a:xfrm>
            <a:off x="333939" y="2120656"/>
            <a:ext cx="6190122" cy="528168"/>
            <a:chOff x="3112645" y="4468252"/>
            <a:chExt cx="6190122" cy="528168"/>
          </a:xfrm>
        </p:grpSpPr>
        <p:sp>
          <p:nvSpPr>
            <p:cNvPr id="29" name="文本框 28">
              <a:extLst>
                <a:ext uri="{FF2B5EF4-FFF2-40B4-BE49-F238E27FC236}">
                  <a16:creationId xmlns:a16="http://schemas.microsoft.com/office/drawing/2014/main" id="{DF9F825A-DEAC-D847-93DC-44C3998B4EEE}"/>
                </a:ext>
              </a:extLst>
            </p:cNvPr>
            <p:cNvSpPr txBox="1"/>
            <p:nvPr/>
          </p:nvSpPr>
          <p:spPr>
            <a:xfrm>
              <a:off x="3112645" y="4468252"/>
              <a:ext cx="5494617" cy="276999"/>
            </a:xfrm>
            <a:custGeom>
              <a:avLst/>
              <a:gdLst>
                <a:gd name="connsiteX0" fmla="*/ 0 w 5494617"/>
                <a:gd name="connsiteY0" fmla="*/ 0 h 276999"/>
                <a:gd name="connsiteX1" fmla="*/ 494516 w 5494617"/>
                <a:gd name="connsiteY1" fmla="*/ 0 h 276999"/>
                <a:gd name="connsiteX2" fmla="*/ 879139 w 5494617"/>
                <a:gd name="connsiteY2" fmla="*/ 0 h 276999"/>
                <a:gd name="connsiteX3" fmla="*/ 1538493 w 5494617"/>
                <a:gd name="connsiteY3" fmla="*/ 0 h 276999"/>
                <a:gd name="connsiteX4" fmla="*/ 2033008 w 5494617"/>
                <a:gd name="connsiteY4" fmla="*/ 0 h 276999"/>
                <a:gd name="connsiteX5" fmla="*/ 2527524 w 5494617"/>
                <a:gd name="connsiteY5" fmla="*/ 0 h 276999"/>
                <a:gd name="connsiteX6" fmla="*/ 3186878 w 5494617"/>
                <a:gd name="connsiteY6" fmla="*/ 0 h 276999"/>
                <a:gd name="connsiteX7" fmla="*/ 3626447 w 5494617"/>
                <a:gd name="connsiteY7" fmla="*/ 0 h 276999"/>
                <a:gd name="connsiteX8" fmla="*/ 4285801 w 5494617"/>
                <a:gd name="connsiteY8" fmla="*/ 0 h 276999"/>
                <a:gd name="connsiteX9" fmla="*/ 4945155 w 5494617"/>
                <a:gd name="connsiteY9" fmla="*/ 0 h 276999"/>
                <a:gd name="connsiteX10" fmla="*/ 5494617 w 5494617"/>
                <a:gd name="connsiteY10" fmla="*/ 0 h 276999"/>
                <a:gd name="connsiteX11" fmla="*/ 5494617 w 5494617"/>
                <a:gd name="connsiteY11" fmla="*/ 276999 h 276999"/>
                <a:gd name="connsiteX12" fmla="*/ 4890209 w 5494617"/>
                <a:gd name="connsiteY12" fmla="*/ 276999 h 276999"/>
                <a:gd name="connsiteX13" fmla="*/ 4230855 w 5494617"/>
                <a:gd name="connsiteY13" fmla="*/ 276999 h 276999"/>
                <a:gd name="connsiteX14" fmla="*/ 3571501 w 5494617"/>
                <a:gd name="connsiteY14" fmla="*/ 276999 h 276999"/>
                <a:gd name="connsiteX15" fmla="*/ 3131932 w 5494617"/>
                <a:gd name="connsiteY15" fmla="*/ 276999 h 276999"/>
                <a:gd name="connsiteX16" fmla="*/ 2582470 w 5494617"/>
                <a:gd name="connsiteY16" fmla="*/ 276999 h 276999"/>
                <a:gd name="connsiteX17" fmla="*/ 1923116 w 5494617"/>
                <a:gd name="connsiteY17" fmla="*/ 276999 h 276999"/>
                <a:gd name="connsiteX18" fmla="*/ 1373654 w 5494617"/>
                <a:gd name="connsiteY18" fmla="*/ 276999 h 276999"/>
                <a:gd name="connsiteX19" fmla="*/ 989031 w 5494617"/>
                <a:gd name="connsiteY19" fmla="*/ 276999 h 276999"/>
                <a:gd name="connsiteX20" fmla="*/ 549462 w 5494617"/>
                <a:gd name="connsiteY20" fmla="*/ 276999 h 276999"/>
                <a:gd name="connsiteX21" fmla="*/ 0 w 5494617"/>
                <a:gd name="connsiteY21" fmla="*/ 276999 h 276999"/>
                <a:gd name="connsiteX22" fmla="*/ 0 w 5494617"/>
                <a:gd name="connsiteY22" fmla="*/ 0 h 27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4617" h="276999" extrusionOk="0">
                  <a:moveTo>
                    <a:pt x="0" y="0"/>
                  </a:moveTo>
                  <a:cubicBezTo>
                    <a:pt x="175270" y="-50143"/>
                    <a:pt x="328204" y="47622"/>
                    <a:pt x="494516" y="0"/>
                  </a:cubicBezTo>
                  <a:cubicBezTo>
                    <a:pt x="660828" y="-47622"/>
                    <a:pt x="690025" y="22895"/>
                    <a:pt x="879139" y="0"/>
                  </a:cubicBezTo>
                  <a:cubicBezTo>
                    <a:pt x="1068253" y="-22895"/>
                    <a:pt x="1292102" y="52172"/>
                    <a:pt x="1538493" y="0"/>
                  </a:cubicBezTo>
                  <a:cubicBezTo>
                    <a:pt x="1784884" y="-52172"/>
                    <a:pt x="1832578" y="8289"/>
                    <a:pt x="2033008" y="0"/>
                  </a:cubicBezTo>
                  <a:cubicBezTo>
                    <a:pt x="2233438" y="-8289"/>
                    <a:pt x="2376459" y="6846"/>
                    <a:pt x="2527524" y="0"/>
                  </a:cubicBezTo>
                  <a:cubicBezTo>
                    <a:pt x="2678589" y="-6846"/>
                    <a:pt x="2998183" y="23431"/>
                    <a:pt x="3186878" y="0"/>
                  </a:cubicBezTo>
                  <a:cubicBezTo>
                    <a:pt x="3375573" y="-23431"/>
                    <a:pt x="3463167" y="49113"/>
                    <a:pt x="3626447" y="0"/>
                  </a:cubicBezTo>
                  <a:cubicBezTo>
                    <a:pt x="3789727" y="-49113"/>
                    <a:pt x="4150131" y="11543"/>
                    <a:pt x="4285801" y="0"/>
                  </a:cubicBezTo>
                  <a:cubicBezTo>
                    <a:pt x="4421471" y="-11543"/>
                    <a:pt x="4743143" y="48809"/>
                    <a:pt x="4945155" y="0"/>
                  </a:cubicBezTo>
                  <a:cubicBezTo>
                    <a:pt x="5147167" y="-48809"/>
                    <a:pt x="5337228" y="6310"/>
                    <a:pt x="5494617" y="0"/>
                  </a:cubicBezTo>
                  <a:cubicBezTo>
                    <a:pt x="5522222" y="112969"/>
                    <a:pt x="5485067" y="206612"/>
                    <a:pt x="5494617" y="276999"/>
                  </a:cubicBezTo>
                  <a:cubicBezTo>
                    <a:pt x="5278829" y="331990"/>
                    <a:pt x="5141036" y="209406"/>
                    <a:pt x="4890209" y="276999"/>
                  </a:cubicBezTo>
                  <a:cubicBezTo>
                    <a:pt x="4639382" y="344592"/>
                    <a:pt x="4517400" y="236305"/>
                    <a:pt x="4230855" y="276999"/>
                  </a:cubicBezTo>
                  <a:cubicBezTo>
                    <a:pt x="3944310" y="317693"/>
                    <a:pt x="3771006" y="223289"/>
                    <a:pt x="3571501" y="276999"/>
                  </a:cubicBezTo>
                  <a:cubicBezTo>
                    <a:pt x="3371996" y="330709"/>
                    <a:pt x="3324937" y="232642"/>
                    <a:pt x="3131932" y="276999"/>
                  </a:cubicBezTo>
                  <a:cubicBezTo>
                    <a:pt x="2938927" y="321356"/>
                    <a:pt x="2791891" y="226443"/>
                    <a:pt x="2582470" y="276999"/>
                  </a:cubicBezTo>
                  <a:cubicBezTo>
                    <a:pt x="2373049" y="327555"/>
                    <a:pt x="2229882" y="223267"/>
                    <a:pt x="1923116" y="276999"/>
                  </a:cubicBezTo>
                  <a:cubicBezTo>
                    <a:pt x="1616350" y="330731"/>
                    <a:pt x="1558565" y="254509"/>
                    <a:pt x="1373654" y="276999"/>
                  </a:cubicBezTo>
                  <a:cubicBezTo>
                    <a:pt x="1188743" y="299489"/>
                    <a:pt x="1123836" y="246820"/>
                    <a:pt x="989031" y="276999"/>
                  </a:cubicBezTo>
                  <a:cubicBezTo>
                    <a:pt x="854226" y="307178"/>
                    <a:pt x="728841" y="245484"/>
                    <a:pt x="549462" y="276999"/>
                  </a:cubicBezTo>
                  <a:cubicBezTo>
                    <a:pt x="370083" y="308514"/>
                    <a:pt x="173550" y="251204"/>
                    <a:pt x="0" y="276999"/>
                  </a:cubicBezTo>
                  <a:cubicBezTo>
                    <a:pt x="-22756" y="150111"/>
                    <a:pt x="30009" y="72430"/>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What does Ockham’s Razor tell us about this case?</a:t>
              </a:r>
              <a:endParaRPr kumimoji="1" lang="en-US" altLang="zh-CN" sz="1100" dirty="0">
                <a:latin typeface="Trebuchet MS" panose="020B0703020202090204" pitchFamily="34" charset="0"/>
              </a:endParaRPr>
            </a:p>
          </p:txBody>
        </p:sp>
        <p:pic>
          <p:nvPicPr>
            <p:cNvPr id="30" name="图片 29">
              <a:extLst>
                <a:ext uri="{FF2B5EF4-FFF2-40B4-BE49-F238E27FC236}">
                  <a16:creationId xmlns:a16="http://schemas.microsoft.com/office/drawing/2014/main" id="{F7A9B177-5EA8-D646-9803-1815D6309067}"/>
                </a:ext>
              </a:extLst>
            </p:cNvPr>
            <p:cNvPicPr>
              <a:picLocks noChangeAspect="1"/>
            </p:cNvPicPr>
            <p:nvPr/>
          </p:nvPicPr>
          <p:blipFill>
            <a:blip r:embed="rId4"/>
            <a:stretch>
              <a:fillRect/>
            </a:stretch>
          </p:blipFill>
          <p:spPr>
            <a:xfrm>
              <a:off x="8774599" y="4468252"/>
              <a:ext cx="528168" cy="528168"/>
            </a:xfrm>
            <a:prstGeom prst="rect">
              <a:avLst/>
            </a:prstGeom>
          </p:spPr>
        </p:pic>
      </p:grpSp>
      <p:sp>
        <p:nvSpPr>
          <p:cNvPr id="40" name="文本框 39">
            <a:extLst>
              <a:ext uri="{FF2B5EF4-FFF2-40B4-BE49-F238E27FC236}">
                <a16:creationId xmlns:a16="http://schemas.microsoft.com/office/drawing/2014/main" id="{4B0700E1-9E33-174A-A42F-4DD651608307}"/>
              </a:ext>
            </a:extLst>
          </p:cNvPr>
          <p:cNvSpPr txBox="1"/>
          <p:nvPr/>
        </p:nvSpPr>
        <p:spPr>
          <a:xfrm>
            <a:off x="217658" y="525625"/>
            <a:ext cx="6278010" cy="1384995"/>
          </a:xfrm>
          <a:prstGeom prst="rect">
            <a:avLst/>
          </a:prstGeom>
          <a:noFill/>
        </p:spPr>
        <p:txBody>
          <a:bodyPr wrap="square" rtlCol="0">
            <a:spAutoFit/>
          </a:bodyPr>
          <a:lstStyle/>
          <a:p>
            <a:r>
              <a:rPr kumimoji="1" lang="en-US" altLang="zh-CN" sz="1200" dirty="0"/>
              <a:t>String Theory also makes a bunch of assumptions that are difficult to “imagine” but that work mathematically:</a:t>
            </a:r>
          </a:p>
          <a:p>
            <a:endParaRPr kumimoji="1" lang="en-US" altLang="zh-CN" sz="1200" dirty="0"/>
          </a:p>
          <a:p>
            <a:pPr marL="171450" indent="-171450">
              <a:buFont typeface="Arial" panose="020B0604020202020204" pitchFamily="34" charset="0"/>
              <a:buChar char="•"/>
            </a:pPr>
            <a:r>
              <a:rPr kumimoji="1" lang="en-US" altLang="zh-CN" sz="1200" dirty="0"/>
              <a:t>Strings vibrate in at least 9 spatial dimensions (We have never detected more than 3)</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There is a whole bunch of “super particles” that exist next to the particles (each particle has its own s-particle friend). (We have never detected these particles)</a:t>
            </a:r>
          </a:p>
        </p:txBody>
      </p:sp>
      <p:grpSp>
        <p:nvGrpSpPr>
          <p:cNvPr id="31" name="组合 30">
            <a:extLst>
              <a:ext uri="{FF2B5EF4-FFF2-40B4-BE49-F238E27FC236}">
                <a16:creationId xmlns:a16="http://schemas.microsoft.com/office/drawing/2014/main" id="{52FB7FB7-9C23-C744-95C7-7A8FACBBD57E}"/>
              </a:ext>
            </a:extLst>
          </p:cNvPr>
          <p:cNvGrpSpPr/>
          <p:nvPr/>
        </p:nvGrpSpPr>
        <p:grpSpPr>
          <a:xfrm>
            <a:off x="286016" y="2772916"/>
            <a:ext cx="6319790" cy="1902023"/>
            <a:chOff x="198939" y="7156565"/>
            <a:chExt cx="6306362" cy="1902023"/>
          </a:xfrm>
        </p:grpSpPr>
        <p:sp>
          <p:nvSpPr>
            <p:cNvPr id="32" name="矩形 31">
              <a:extLst>
                <a:ext uri="{FF2B5EF4-FFF2-40B4-BE49-F238E27FC236}">
                  <a16:creationId xmlns:a16="http://schemas.microsoft.com/office/drawing/2014/main" id="{8539D720-597D-D142-8704-F60490A7572F}"/>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Promising theory 1: Loop Quantum Gravity</a:t>
              </a:r>
              <a:endParaRPr kumimoji="1" lang="zh-CN" altLang="en-US" sz="1400" dirty="0">
                <a:solidFill>
                  <a:schemeClr val="bg1"/>
                </a:solidFill>
                <a:latin typeface="Comic Sans MS" panose="030F0902030302020204" pitchFamily="66" charset="0"/>
              </a:endParaRPr>
            </a:p>
          </p:txBody>
        </p:sp>
        <p:sp>
          <p:nvSpPr>
            <p:cNvPr id="33" name="文本框 32">
              <a:extLst>
                <a:ext uri="{FF2B5EF4-FFF2-40B4-BE49-F238E27FC236}">
                  <a16:creationId xmlns:a16="http://schemas.microsoft.com/office/drawing/2014/main" id="{9BBF9E7C-5E4C-0249-ADBA-88B7D1104C64}"/>
                </a:ext>
              </a:extLst>
            </p:cNvPr>
            <p:cNvSpPr txBox="1"/>
            <p:nvPr userDrawn="1"/>
          </p:nvSpPr>
          <p:spPr>
            <a:xfrm>
              <a:off x="198939" y="7488928"/>
              <a:ext cx="6264671" cy="1569660"/>
            </a:xfrm>
            <a:prstGeom prst="rect">
              <a:avLst/>
            </a:prstGeom>
            <a:noFill/>
          </p:spPr>
          <p:txBody>
            <a:bodyPr wrap="square" rtlCol="0">
              <a:spAutoFit/>
            </a:bodyPr>
            <a:lstStyle/>
            <a:p>
              <a:r>
                <a:rPr kumimoji="1" lang="en-US" altLang="zh-CN" sz="1200" dirty="0"/>
                <a:t>Loop Quantum Gravity claims that the universe is filled with 2-dimensional “loops” of “quantum size”. The Universe is filled with a “spin network” of these loops that is responsible for what we perceive as gravity, space, </a:t>
              </a:r>
              <a:r>
                <a:rPr kumimoji="1" lang="en-US" altLang="zh-CN" sz="1200"/>
                <a:t>and time.</a:t>
              </a:r>
              <a:endParaRPr kumimoji="1" lang="en-US" altLang="zh-CN" sz="1200" dirty="0"/>
            </a:p>
            <a:p>
              <a:endParaRPr kumimoji="1" lang="en-US" altLang="zh-CN" sz="1200" dirty="0"/>
            </a:p>
            <a:p>
              <a:r>
                <a:rPr kumimoji="1" lang="en-US" altLang="zh-CN" sz="1200" dirty="0"/>
                <a:t>LQG explains not only gravity in quantum terms, but also explains what “happened before Big Bang”</a:t>
              </a:r>
            </a:p>
            <a:p>
              <a:endParaRPr kumimoji="1" lang="en-US" altLang="zh-CN" sz="1200" dirty="0"/>
            </a:p>
            <a:p>
              <a:r>
                <a:rPr kumimoji="1" lang="en-US" altLang="zh-CN" sz="1200" dirty="0"/>
                <a:t>Unfortunately, LQG has not been proved to be right by any observations yet.</a:t>
              </a:r>
            </a:p>
          </p:txBody>
        </p:sp>
      </p:grpSp>
    </p:spTree>
    <p:extLst>
      <p:ext uri="{BB962C8B-B14F-4D97-AF65-F5344CB8AC3E}">
        <p14:creationId xmlns:p14="http://schemas.microsoft.com/office/powerpoint/2010/main" val="50658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240632" y="666995"/>
            <a:ext cx="6319790" cy="1163360"/>
            <a:chOff x="198939" y="7156565"/>
            <a:chExt cx="6306362" cy="116336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Promising theory 1: String Theory</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830997"/>
            </a:xfrm>
            <a:prstGeom prst="rect">
              <a:avLst/>
            </a:prstGeom>
            <a:noFill/>
          </p:spPr>
          <p:txBody>
            <a:bodyPr wrap="square" rtlCol="0">
              <a:spAutoFit/>
            </a:bodyPr>
            <a:lstStyle/>
            <a:p>
              <a:r>
                <a:rPr kumimoji="1" lang="en-US" altLang="zh-CN" sz="1200" dirty="0"/>
                <a:t>String theory claims that all elementary particles are all manifestation of a single type of 1-dimensional “string” that vibrates with different frequencies. String Theory is a very complicated mathematical model, but the Standard Model does “pop out” of it, and it contains the graviton, too.</a:t>
              </a:r>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grpSp>
        <p:nvGrpSpPr>
          <p:cNvPr id="28" name="组合 27">
            <a:extLst>
              <a:ext uri="{FF2B5EF4-FFF2-40B4-BE49-F238E27FC236}">
                <a16:creationId xmlns:a16="http://schemas.microsoft.com/office/drawing/2014/main" id="{91DDE96F-312D-8543-BC0D-91A4D56130CB}"/>
              </a:ext>
            </a:extLst>
          </p:cNvPr>
          <p:cNvGrpSpPr/>
          <p:nvPr/>
        </p:nvGrpSpPr>
        <p:grpSpPr>
          <a:xfrm>
            <a:off x="261602" y="7238017"/>
            <a:ext cx="6190122" cy="528168"/>
            <a:chOff x="3112645" y="4468252"/>
            <a:chExt cx="6190122" cy="528168"/>
          </a:xfrm>
        </p:grpSpPr>
        <p:sp>
          <p:nvSpPr>
            <p:cNvPr id="29" name="文本框 28">
              <a:extLst>
                <a:ext uri="{FF2B5EF4-FFF2-40B4-BE49-F238E27FC236}">
                  <a16:creationId xmlns:a16="http://schemas.microsoft.com/office/drawing/2014/main" id="{DF9F825A-DEAC-D847-93DC-44C3998B4EEE}"/>
                </a:ext>
              </a:extLst>
            </p:cNvPr>
            <p:cNvSpPr txBox="1"/>
            <p:nvPr/>
          </p:nvSpPr>
          <p:spPr>
            <a:xfrm>
              <a:off x="3112645" y="4468252"/>
              <a:ext cx="5494617" cy="461665"/>
            </a:xfrm>
            <a:custGeom>
              <a:avLst/>
              <a:gdLst>
                <a:gd name="connsiteX0" fmla="*/ 0 w 5494617"/>
                <a:gd name="connsiteY0" fmla="*/ 0 h 461665"/>
                <a:gd name="connsiteX1" fmla="*/ 494516 w 5494617"/>
                <a:gd name="connsiteY1" fmla="*/ 0 h 461665"/>
                <a:gd name="connsiteX2" fmla="*/ 879139 w 5494617"/>
                <a:gd name="connsiteY2" fmla="*/ 0 h 461665"/>
                <a:gd name="connsiteX3" fmla="*/ 1538493 w 5494617"/>
                <a:gd name="connsiteY3" fmla="*/ 0 h 461665"/>
                <a:gd name="connsiteX4" fmla="*/ 2033008 w 5494617"/>
                <a:gd name="connsiteY4" fmla="*/ 0 h 461665"/>
                <a:gd name="connsiteX5" fmla="*/ 2527524 w 5494617"/>
                <a:gd name="connsiteY5" fmla="*/ 0 h 461665"/>
                <a:gd name="connsiteX6" fmla="*/ 3186878 w 5494617"/>
                <a:gd name="connsiteY6" fmla="*/ 0 h 461665"/>
                <a:gd name="connsiteX7" fmla="*/ 3626447 w 5494617"/>
                <a:gd name="connsiteY7" fmla="*/ 0 h 461665"/>
                <a:gd name="connsiteX8" fmla="*/ 4285801 w 5494617"/>
                <a:gd name="connsiteY8" fmla="*/ 0 h 461665"/>
                <a:gd name="connsiteX9" fmla="*/ 4945155 w 5494617"/>
                <a:gd name="connsiteY9" fmla="*/ 0 h 461665"/>
                <a:gd name="connsiteX10" fmla="*/ 5494617 w 5494617"/>
                <a:gd name="connsiteY10" fmla="*/ 0 h 461665"/>
                <a:gd name="connsiteX11" fmla="*/ 5494617 w 5494617"/>
                <a:gd name="connsiteY11" fmla="*/ 461665 h 461665"/>
                <a:gd name="connsiteX12" fmla="*/ 4890209 w 5494617"/>
                <a:gd name="connsiteY12" fmla="*/ 461665 h 461665"/>
                <a:gd name="connsiteX13" fmla="*/ 4230855 w 5494617"/>
                <a:gd name="connsiteY13" fmla="*/ 461665 h 461665"/>
                <a:gd name="connsiteX14" fmla="*/ 3571501 w 5494617"/>
                <a:gd name="connsiteY14" fmla="*/ 461665 h 461665"/>
                <a:gd name="connsiteX15" fmla="*/ 3131932 w 5494617"/>
                <a:gd name="connsiteY15" fmla="*/ 461665 h 461665"/>
                <a:gd name="connsiteX16" fmla="*/ 2582470 w 5494617"/>
                <a:gd name="connsiteY16" fmla="*/ 461665 h 461665"/>
                <a:gd name="connsiteX17" fmla="*/ 1923116 w 5494617"/>
                <a:gd name="connsiteY17" fmla="*/ 461665 h 461665"/>
                <a:gd name="connsiteX18" fmla="*/ 1373654 w 5494617"/>
                <a:gd name="connsiteY18" fmla="*/ 461665 h 461665"/>
                <a:gd name="connsiteX19" fmla="*/ 989031 w 5494617"/>
                <a:gd name="connsiteY19" fmla="*/ 461665 h 461665"/>
                <a:gd name="connsiteX20" fmla="*/ 549462 w 5494617"/>
                <a:gd name="connsiteY20" fmla="*/ 461665 h 461665"/>
                <a:gd name="connsiteX21" fmla="*/ 0 w 5494617"/>
                <a:gd name="connsiteY21" fmla="*/ 461665 h 461665"/>
                <a:gd name="connsiteX22" fmla="*/ 0 w 5494617"/>
                <a:gd name="connsiteY2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4617" h="461665" extrusionOk="0">
                  <a:moveTo>
                    <a:pt x="0" y="0"/>
                  </a:moveTo>
                  <a:cubicBezTo>
                    <a:pt x="175270" y="-50143"/>
                    <a:pt x="328204" y="47622"/>
                    <a:pt x="494516" y="0"/>
                  </a:cubicBezTo>
                  <a:cubicBezTo>
                    <a:pt x="660828" y="-47622"/>
                    <a:pt x="690025" y="22895"/>
                    <a:pt x="879139" y="0"/>
                  </a:cubicBezTo>
                  <a:cubicBezTo>
                    <a:pt x="1068253" y="-22895"/>
                    <a:pt x="1292102" y="52172"/>
                    <a:pt x="1538493" y="0"/>
                  </a:cubicBezTo>
                  <a:cubicBezTo>
                    <a:pt x="1784884" y="-52172"/>
                    <a:pt x="1832578" y="8289"/>
                    <a:pt x="2033008" y="0"/>
                  </a:cubicBezTo>
                  <a:cubicBezTo>
                    <a:pt x="2233438" y="-8289"/>
                    <a:pt x="2376459" y="6846"/>
                    <a:pt x="2527524" y="0"/>
                  </a:cubicBezTo>
                  <a:cubicBezTo>
                    <a:pt x="2678589" y="-6846"/>
                    <a:pt x="2998183" y="23431"/>
                    <a:pt x="3186878" y="0"/>
                  </a:cubicBezTo>
                  <a:cubicBezTo>
                    <a:pt x="3375573" y="-23431"/>
                    <a:pt x="3463167" y="49113"/>
                    <a:pt x="3626447" y="0"/>
                  </a:cubicBezTo>
                  <a:cubicBezTo>
                    <a:pt x="3789727" y="-49113"/>
                    <a:pt x="4150131" y="11543"/>
                    <a:pt x="4285801" y="0"/>
                  </a:cubicBezTo>
                  <a:cubicBezTo>
                    <a:pt x="4421471" y="-11543"/>
                    <a:pt x="4743143" y="48809"/>
                    <a:pt x="4945155" y="0"/>
                  </a:cubicBezTo>
                  <a:cubicBezTo>
                    <a:pt x="5147167" y="-48809"/>
                    <a:pt x="5337228" y="6310"/>
                    <a:pt x="5494617" y="0"/>
                  </a:cubicBezTo>
                  <a:cubicBezTo>
                    <a:pt x="5533302" y="106864"/>
                    <a:pt x="5473987" y="285488"/>
                    <a:pt x="5494617" y="461665"/>
                  </a:cubicBezTo>
                  <a:cubicBezTo>
                    <a:pt x="5278829" y="516656"/>
                    <a:pt x="5141036" y="394072"/>
                    <a:pt x="4890209" y="461665"/>
                  </a:cubicBezTo>
                  <a:cubicBezTo>
                    <a:pt x="4639382" y="529258"/>
                    <a:pt x="4517400" y="420971"/>
                    <a:pt x="4230855" y="461665"/>
                  </a:cubicBezTo>
                  <a:cubicBezTo>
                    <a:pt x="3944310" y="502359"/>
                    <a:pt x="3771006" y="407955"/>
                    <a:pt x="3571501" y="461665"/>
                  </a:cubicBezTo>
                  <a:cubicBezTo>
                    <a:pt x="3371996" y="515375"/>
                    <a:pt x="3324937" y="417308"/>
                    <a:pt x="3131932" y="461665"/>
                  </a:cubicBezTo>
                  <a:cubicBezTo>
                    <a:pt x="2938927" y="506022"/>
                    <a:pt x="2791891" y="411109"/>
                    <a:pt x="2582470" y="461665"/>
                  </a:cubicBezTo>
                  <a:cubicBezTo>
                    <a:pt x="2373049" y="512221"/>
                    <a:pt x="2229882" y="407933"/>
                    <a:pt x="1923116" y="461665"/>
                  </a:cubicBezTo>
                  <a:cubicBezTo>
                    <a:pt x="1616350" y="515397"/>
                    <a:pt x="1558565" y="439175"/>
                    <a:pt x="1373654" y="461665"/>
                  </a:cubicBezTo>
                  <a:cubicBezTo>
                    <a:pt x="1188743" y="484155"/>
                    <a:pt x="1123836" y="431486"/>
                    <a:pt x="989031" y="461665"/>
                  </a:cubicBezTo>
                  <a:cubicBezTo>
                    <a:pt x="854226" y="491844"/>
                    <a:pt x="728841" y="430150"/>
                    <a:pt x="549462" y="461665"/>
                  </a:cubicBezTo>
                  <a:cubicBezTo>
                    <a:pt x="370083" y="493180"/>
                    <a:pt x="173550" y="435870"/>
                    <a:pt x="0" y="461665"/>
                  </a:cubicBezTo>
                  <a:cubicBezTo>
                    <a:pt x="-33836" y="241310"/>
                    <a:pt x="52169" y="163548"/>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Why do you think thousands of very smart physicists around the world keep chasing String Theory despite lack of evidence to prove it is correct?</a:t>
              </a:r>
              <a:endParaRPr kumimoji="1" lang="en-US" altLang="zh-CN" sz="1100" dirty="0">
                <a:latin typeface="Trebuchet MS" panose="020B0703020202090204" pitchFamily="34" charset="0"/>
              </a:endParaRPr>
            </a:p>
          </p:txBody>
        </p:sp>
        <p:pic>
          <p:nvPicPr>
            <p:cNvPr id="30" name="图片 29">
              <a:extLst>
                <a:ext uri="{FF2B5EF4-FFF2-40B4-BE49-F238E27FC236}">
                  <a16:creationId xmlns:a16="http://schemas.microsoft.com/office/drawing/2014/main" id="{F7A9B177-5EA8-D646-9803-1815D6309067}"/>
                </a:ext>
              </a:extLst>
            </p:cNvPr>
            <p:cNvPicPr>
              <a:picLocks noChangeAspect="1"/>
            </p:cNvPicPr>
            <p:nvPr/>
          </p:nvPicPr>
          <p:blipFill>
            <a:blip r:embed="rId4"/>
            <a:stretch>
              <a:fillRect/>
            </a:stretch>
          </p:blipFill>
          <p:spPr>
            <a:xfrm>
              <a:off x="8774599" y="4468252"/>
              <a:ext cx="528168" cy="528168"/>
            </a:xfrm>
            <a:prstGeom prst="rect">
              <a:avLst/>
            </a:prstGeom>
          </p:spPr>
        </p:pic>
      </p:grpSp>
      <p:sp>
        <p:nvSpPr>
          <p:cNvPr id="21" name="圆角矩形 20">
            <a:extLst>
              <a:ext uri="{FF2B5EF4-FFF2-40B4-BE49-F238E27FC236}">
                <a16:creationId xmlns:a16="http://schemas.microsoft.com/office/drawing/2014/main" id="{8F6C1230-2DEB-1742-8A64-056D4488FA97}"/>
              </a:ext>
            </a:extLst>
          </p:cNvPr>
          <p:cNvSpPr/>
          <p:nvPr/>
        </p:nvSpPr>
        <p:spPr>
          <a:xfrm>
            <a:off x="217659" y="3073968"/>
            <a:ext cx="6278009" cy="1137190"/>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Important term: </a:t>
            </a:r>
            <a:r>
              <a:rPr kumimoji="1" lang="en-US" altLang="zh-CN" sz="1400" b="1" u="sng" dirty="0">
                <a:solidFill>
                  <a:schemeClr val="tx1"/>
                </a:solidFill>
                <a:latin typeface="Comic Sans MS" panose="030F0902030302020204" pitchFamily="66" charset="0"/>
              </a:rPr>
              <a:t>falsifiability</a:t>
            </a:r>
            <a:r>
              <a:rPr kumimoji="1" lang="zh-CN" altLang="en-US" sz="1400" b="1" dirty="0">
                <a:solidFill>
                  <a:schemeClr val="tx1"/>
                </a:solidFill>
                <a:latin typeface="Comic Sans MS" panose="030F0902030302020204" pitchFamily="66" charset="0"/>
              </a:rPr>
              <a:t>（可证伪性）</a:t>
            </a:r>
            <a:endParaRPr kumimoji="1" lang="en-US" altLang="zh-CN" sz="1400" b="1" dirty="0">
              <a:solidFill>
                <a:schemeClr val="tx1"/>
              </a:solidFill>
              <a:latin typeface="Comic Sans MS" panose="030F0902030302020204" pitchFamily="66" charset="0"/>
            </a:endParaRPr>
          </a:p>
          <a:p>
            <a:pPr algn="l"/>
            <a:endParaRPr kumimoji="1" lang="en-US" altLang="zh-CN" sz="1400" b="1" dirty="0">
              <a:solidFill>
                <a:schemeClr val="tx1"/>
              </a:solidFill>
              <a:latin typeface="Comic Sans MS" panose="030F0902030302020204" pitchFamily="66" charset="0"/>
            </a:endParaRPr>
          </a:p>
          <a:p>
            <a:pPr algn="l"/>
            <a:r>
              <a:rPr kumimoji="1" lang="en-US" altLang="zh-CN" sz="1200" dirty="0">
                <a:solidFill>
                  <a:schemeClr val="tx1"/>
                </a:solidFill>
                <a:latin typeface="Comic Sans MS" panose="030F0902030302020204" pitchFamily="66" charset="0"/>
              </a:rPr>
              <a:t>In science we often say that a good theory is “falsifiable”: that is, we can prove that it is right or wrong,</a:t>
            </a:r>
          </a:p>
        </p:txBody>
      </p:sp>
      <p:grpSp>
        <p:nvGrpSpPr>
          <p:cNvPr id="23" name="组合 22">
            <a:extLst>
              <a:ext uri="{FF2B5EF4-FFF2-40B4-BE49-F238E27FC236}">
                <a16:creationId xmlns:a16="http://schemas.microsoft.com/office/drawing/2014/main" id="{625AD675-99D0-A447-8F7A-23155E4A93FC}"/>
              </a:ext>
            </a:extLst>
          </p:cNvPr>
          <p:cNvGrpSpPr/>
          <p:nvPr/>
        </p:nvGrpSpPr>
        <p:grpSpPr>
          <a:xfrm>
            <a:off x="282412" y="1935970"/>
            <a:ext cx="6121852" cy="615090"/>
            <a:chOff x="1788574" y="4468252"/>
            <a:chExt cx="6121852" cy="615090"/>
          </a:xfrm>
        </p:grpSpPr>
        <p:sp>
          <p:nvSpPr>
            <p:cNvPr id="24" name="文本框 23">
              <a:extLst>
                <a:ext uri="{FF2B5EF4-FFF2-40B4-BE49-F238E27FC236}">
                  <a16:creationId xmlns:a16="http://schemas.microsoft.com/office/drawing/2014/main" id="{74FAD754-4837-784D-B482-483D902690CE}"/>
                </a:ext>
              </a:extLst>
            </p:cNvPr>
            <p:cNvSpPr txBox="1"/>
            <p:nvPr/>
          </p:nvSpPr>
          <p:spPr>
            <a:xfrm>
              <a:off x="1788574" y="4468252"/>
              <a:ext cx="5477365" cy="261610"/>
            </a:xfrm>
            <a:custGeom>
              <a:avLst/>
              <a:gdLst>
                <a:gd name="connsiteX0" fmla="*/ 0 w 5477365"/>
                <a:gd name="connsiteY0" fmla="*/ 0 h 261610"/>
                <a:gd name="connsiteX1" fmla="*/ 492963 w 5477365"/>
                <a:gd name="connsiteY1" fmla="*/ 0 h 261610"/>
                <a:gd name="connsiteX2" fmla="*/ 876378 w 5477365"/>
                <a:gd name="connsiteY2" fmla="*/ 0 h 261610"/>
                <a:gd name="connsiteX3" fmla="*/ 1533662 w 5477365"/>
                <a:gd name="connsiteY3" fmla="*/ 0 h 261610"/>
                <a:gd name="connsiteX4" fmla="*/ 2026625 w 5477365"/>
                <a:gd name="connsiteY4" fmla="*/ 0 h 261610"/>
                <a:gd name="connsiteX5" fmla="*/ 2519588 w 5477365"/>
                <a:gd name="connsiteY5" fmla="*/ 0 h 261610"/>
                <a:gd name="connsiteX6" fmla="*/ 3176872 w 5477365"/>
                <a:gd name="connsiteY6" fmla="*/ 0 h 261610"/>
                <a:gd name="connsiteX7" fmla="*/ 3615061 w 5477365"/>
                <a:gd name="connsiteY7" fmla="*/ 0 h 261610"/>
                <a:gd name="connsiteX8" fmla="*/ 4272345 w 5477365"/>
                <a:gd name="connsiteY8" fmla="*/ 0 h 261610"/>
                <a:gd name="connsiteX9" fmla="*/ 4929629 w 5477365"/>
                <a:gd name="connsiteY9" fmla="*/ 0 h 261610"/>
                <a:gd name="connsiteX10" fmla="*/ 5477365 w 5477365"/>
                <a:gd name="connsiteY10" fmla="*/ 0 h 261610"/>
                <a:gd name="connsiteX11" fmla="*/ 5477365 w 5477365"/>
                <a:gd name="connsiteY11" fmla="*/ 261610 h 261610"/>
                <a:gd name="connsiteX12" fmla="*/ 4874855 w 5477365"/>
                <a:gd name="connsiteY12" fmla="*/ 261610 h 261610"/>
                <a:gd name="connsiteX13" fmla="*/ 4217571 w 5477365"/>
                <a:gd name="connsiteY13" fmla="*/ 261610 h 261610"/>
                <a:gd name="connsiteX14" fmla="*/ 3560287 w 5477365"/>
                <a:gd name="connsiteY14" fmla="*/ 261610 h 261610"/>
                <a:gd name="connsiteX15" fmla="*/ 3122098 w 5477365"/>
                <a:gd name="connsiteY15" fmla="*/ 261610 h 261610"/>
                <a:gd name="connsiteX16" fmla="*/ 2574362 w 5477365"/>
                <a:gd name="connsiteY16" fmla="*/ 261610 h 261610"/>
                <a:gd name="connsiteX17" fmla="*/ 1917078 w 5477365"/>
                <a:gd name="connsiteY17" fmla="*/ 261610 h 261610"/>
                <a:gd name="connsiteX18" fmla="*/ 1369341 w 5477365"/>
                <a:gd name="connsiteY18" fmla="*/ 261610 h 261610"/>
                <a:gd name="connsiteX19" fmla="*/ 985926 w 5477365"/>
                <a:gd name="connsiteY19" fmla="*/ 261610 h 261610"/>
                <a:gd name="connsiteX20" fmla="*/ 547736 w 5477365"/>
                <a:gd name="connsiteY20" fmla="*/ 261610 h 261610"/>
                <a:gd name="connsiteX21" fmla="*/ 0 w 5477365"/>
                <a:gd name="connsiteY21" fmla="*/ 261610 h 261610"/>
                <a:gd name="connsiteX22" fmla="*/ 0 w 5477365"/>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77365" h="261610" extrusionOk="0">
                  <a:moveTo>
                    <a:pt x="0" y="0"/>
                  </a:moveTo>
                  <a:cubicBezTo>
                    <a:pt x="100151" y="-19813"/>
                    <a:pt x="381208" y="22551"/>
                    <a:pt x="492963" y="0"/>
                  </a:cubicBezTo>
                  <a:cubicBezTo>
                    <a:pt x="604718" y="-22551"/>
                    <a:pt x="733625" y="40071"/>
                    <a:pt x="876378" y="0"/>
                  </a:cubicBezTo>
                  <a:cubicBezTo>
                    <a:pt x="1019131" y="-40071"/>
                    <a:pt x="1361136" y="62270"/>
                    <a:pt x="1533662" y="0"/>
                  </a:cubicBezTo>
                  <a:cubicBezTo>
                    <a:pt x="1706188" y="-62270"/>
                    <a:pt x="1895885" y="41812"/>
                    <a:pt x="2026625" y="0"/>
                  </a:cubicBezTo>
                  <a:cubicBezTo>
                    <a:pt x="2157365" y="-41812"/>
                    <a:pt x="2322977" y="47905"/>
                    <a:pt x="2519588" y="0"/>
                  </a:cubicBezTo>
                  <a:cubicBezTo>
                    <a:pt x="2716199" y="-47905"/>
                    <a:pt x="2932020" y="64838"/>
                    <a:pt x="3176872" y="0"/>
                  </a:cubicBezTo>
                  <a:cubicBezTo>
                    <a:pt x="3421724" y="-64838"/>
                    <a:pt x="3446192" y="50023"/>
                    <a:pt x="3615061" y="0"/>
                  </a:cubicBezTo>
                  <a:cubicBezTo>
                    <a:pt x="3783930" y="-50023"/>
                    <a:pt x="3964833" y="49665"/>
                    <a:pt x="4272345" y="0"/>
                  </a:cubicBezTo>
                  <a:cubicBezTo>
                    <a:pt x="4579857" y="-49665"/>
                    <a:pt x="4717392" y="30566"/>
                    <a:pt x="4929629" y="0"/>
                  </a:cubicBezTo>
                  <a:cubicBezTo>
                    <a:pt x="5141866" y="-30566"/>
                    <a:pt x="5307060" y="25417"/>
                    <a:pt x="5477365" y="0"/>
                  </a:cubicBezTo>
                  <a:cubicBezTo>
                    <a:pt x="5506258" y="109709"/>
                    <a:pt x="5455906" y="166391"/>
                    <a:pt x="5477365" y="261610"/>
                  </a:cubicBezTo>
                  <a:cubicBezTo>
                    <a:pt x="5244021" y="271689"/>
                    <a:pt x="5121286" y="233856"/>
                    <a:pt x="4874855" y="261610"/>
                  </a:cubicBezTo>
                  <a:cubicBezTo>
                    <a:pt x="4628424" y="289364"/>
                    <a:pt x="4480882" y="260634"/>
                    <a:pt x="4217571" y="261610"/>
                  </a:cubicBezTo>
                  <a:cubicBezTo>
                    <a:pt x="3954260" y="262586"/>
                    <a:pt x="3782639" y="201977"/>
                    <a:pt x="3560287" y="261610"/>
                  </a:cubicBezTo>
                  <a:cubicBezTo>
                    <a:pt x="3337935" y="321243"/>
                    <a:pt x="3293858" y="224155"/>
                    <a:pt x="3122098" y="261610"/>
                  </a:cubicBezTo>
                  <a:cubicBezTo>
                    <a:pt x="2950338" y="299065"/>
                    <a:pt x="2811695" y="201322"/>
                    <a:pt x="2574362" y="261610"/>
                  </a:cubicBezTo>
                  <a:cubicBezTo>
                    <a:pt x="2337029" y="321898"/>
                    <a:pt x="2074726" y="185407"/>
                    <a:pt x="1917078" y="261610"/>
                  </a:cubicBezTo>
                  <a:cubicBezTo>
                    <a:pt x="1759430" y="337813"/>
                    <a:pt x="1505019" y="229700"/>
                    <a:pt x="1369341" y="261610"/>
                  </a:cubicBezTo>
                  <a:cubicBezTo>
                    <a:pt x="1233663" y="293520"/>
                    <a:pt x="1096346" y="220396"/>
                    <a:pt x="985926" y="261610"/>
                  </a:cubicBezTo>
                  <a:cubicBezTo>
                    <a:pt x="875507" y="302824"/>
                    <a:pt x="680188" y="234988"/>
                    <a:pt x="547736" y="261610"/>
                  </a:cubicBezTo>
                  <a:cubicBezTo>
                    <a:pt x="415284" y="288232"/>
                    <a:pt x="251251" y="238036"/>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makes a “good” scientific theory?</a:t>
              </a:r>
            </a:p>
          </p:txBody>
        </p:sp>
        <p:pic>
          <p:nvPicPr>
            <p:cNvPr id="26" name="图片 25">
              <a:extLst>
                <a:ext uri="{FF2B5EF4-FFF2-40B4-BE49-F238E27FC236}">
                  <a16:creationId xmlns:a16="http://schemas.microsoft.com/office/drawing/2014/main" id="{EB7BB0C5-E4C4-254D-9778-E6058FC4E537}"/>
                </a:ext>
              </a:extLst>
            </p:cNvPr>
            <p:cNvPicPr>
              <a:picLocks noChangeAspect="1"/>
            </p:cNvPicPr>
            <p:nvPr/>
          </p:nvPicPr>
          <p:blipFill>
            <a:blip r:embed="rId4"/>
            <a:stretch>
              <a:fillRect/>
            </a:stretch>
          </p:blipFill>
          <p:spPr>
            <a:xfrm>
              <a:off x="7382258" y="4555174"/>
              <a:ext cx="528168" cy="528168"/>
            </a:xfrm>
            <a:prstGeom prst="rect">
              <a:avLst/>
            </a:prstGeom>
          </p:spPr>
        </p:pic>
      </p:grpSp>
      <p:sp>
        <p:nvSpPr>
          <p:cNvPr id="27" name="文本框 26">
            <a:extLst>
              <a:ext uri="{FF2B5EF4-FFF2-40B4-BE49-F238E27FC236}">
                <a16:creationId xmlns:a16="http://schemas.microsoft.com/office/drawing/2014/main" id="{6F7D0B63-D907-0E4A-BE36-0B4BE3569C04}"/>
              </a:ext>
            </a:extLst>
          </p:cNvPr>
          <p:cNvSpPr txBox="1"/>
          <p:nvPr/>
        </p:nvSpPr>
        <p:spPr>
          <a:xfrm>
            <a:off x="264707" y="2362243"/>
            <a:ext cx="5495070" cy="261610"/>
          </a:xfrm>
          <a:custGeom>
            <a:avLst/>
            <a:gdLst>
              <a:gd name="connsiteX0" fmla="*/ 0 w 5495070"/>
              <a:gd name="connsiteY0" fmla="*/ 0 h 261610"/>
              <a:gd name="connsiteX1" fmla="*/ 494556 w 5495070"/>
              <a:gd name="connsiteY1" fmla="*/ 0 h 261610"/>
              <a:gd name="connsiteX2" fmla="*/ 879211 w 5495070"/>
              <a:gd name="connsiteY2" fmla="*/ 0 h 261610"/>
              <a:gd name="connsiteX3" fmla="*/ 1538620 w 5495070"/>
              <a:gd name="connsiteY3" fmla="*/ 0 h 261610"/>
              <a:gd name="connsiteX4" fmla="*/ 2033176 w 5495070"/>
              <a:gd name="connsiteY4" fmla="*/ 0 h 261610"/>
              <a:gd name="connsiteX5" fmla="*/ 2527732 w 5495070"/>
              <a:gd name="connsiteY5" fmla="*/ 0 h 261610"/>
              <a:gd name="connsiteX6" fmla="*/ 3187141 w 5495070"/>
              <a:gd name="connsiteY6" fmla="*/ 0 h 261610"/>
              <a:gd name="connsiteX7" fmla="*/ 3626746 w 5495070"/>
              <a:gd name="connsiteY7" fmla="*/ 0 h 261610"/>
              <a:gd name="connsiteX8" fmla="*/ 4286155 w 5495070"/>
              <a:gd name="connsiteY8" fmla="*/ 0 h 261610"/>
              <a:gd name="connsiteX9" fmla="*/ 4945563 w 5495070"/>
              <a:gd name="connsiteY9" fmla="*/ 0 h 261610"/>
              <a:gd name="connsiteX10" fmla="*/ 5495070 w 5495070"/>
              <a:gd name="connsiteY10" fmla="*/ 0 h 261610"/>
              <a:gd name="connsiteX11" fmla="*/ 5495070 w 5495070"/>
              <a:gd name="connsiteY11" fmla="*/ 261610 h 261610"/>
              <a:gd name="connsiteX12" fmla="*/ 4890612 w 5495070"/>
              <a:gd name="connsiteY12" fmla="*/ 261610 h 261610"/>
              <a:gd name="connsiteX13" fmla="*/ 4231204 w 5495070"/>
              <a:gd name="connsiteY13" fmla="*/ 261610 h 261610"/>
              <a:gd name="connsiteX14" fmla="*/ 3571795 w 5495070"/>
              <a:gd name="connsiteY14" fmla="*/ 261610 h 261610"/>
              <a:gd name="connsiteX15" fmla="*/ 3132190 w 5495070"/>
              <a:gd name="connsiteY15" fmla="*/ 261610 h 261610"/>
              <a:gd name="connsiteX16" fmla="*/ 2582683 w 5495070"/>
              <a:gd name="connsiteY16" fmla="*/ 261610 h 261610"/>
              <a:gd name="connsiteX17" fmla="*/ 1923274 w 5495070"/>
              <a:gd name="connsiteY17" fmla="*/ 261610 h 261610"/>
              <a:gd name="connsiteX18" fmla="*/ 1373768 w 5495070"/>
              <a:gd name="connsiteY18" fmla="*/ 261610 h 261610"/>
              <a:gd name="connsiteX19" fmla="*/ 989113 w 5495070"/>
              <a:gd name="connsiteY19" fmla="*/ 261610 h 261610"/>
              <a:gd name="connsiteX20" fmla="*/ 549507 w 5495070"/>
              <a:gd name="connsiteY20" fmla="*/ 261610 h 261610"/>
              <a:gd name="connsiteX21" fmla="*/ 0 w 5495070"/>
              <a:gd name="connsiteY21" fmla="*/ 261610 h 261610"/>
              <a:gd name="connsiteX22" fmla="*/ 0 w 5495070"/>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95070" h="261610" extrusionOk="0">
                <a:moveTo>
                  <a:pt x="0" y="0"/>
                </a:moveTo>
                <a:cubicBezTo>
                  <a:pt x="222726" y="-51075"/>
                  <a:pt x="345695" y="9950"/>
                  <a:pt x="494556" y="0"/>
                </a:cubicBezTo>
                <a:cubicBezTo>
                  <a:pt x="643417" y="-9950"/>
                  <a:pt x="769969" y="11910"/>
                  <a:pt x="879211" y="0"/>
                </a:cubicBezTo>
                <a:cubicBezTo>
                  <a:pt x="988453" y="-11910"/>
                  <a:pt x="1362349" y="6373"/>
                  <a:pt x="1538620" y="0"/>
                </a:cubicBezTo>
                <a:cubicBezTo>
                  <a:pt x="1714891" y="-6373"/>
                  <a:pt x="1862066" y="7403"/>
                  <a:pt x="2033176" y="0"/>
                </a:cubicBezTo>
                <a:cubicBezTo>
                  <a:pt x="2204286" y="-7403"/>
                  <a:pt x="2294039" y="29865"/>
                  <a:pt x="2527732" y="0"/>
                </a:cubicBezTo>
                <a:cubicBezTo>
                  <a:pt x="2761425" y="-29865"/>
                  <a:pt x="2920081" y="16618"/>
                  <a:pt x="3187141" y="0"/>
                </a:cubicBezTo>
                <a:cubicBezTo>
                  <a:pt x="3454201" y="-16618"/>
                  <a:pt x="3465180" y="4450"/>
                  <a:pt x="3626746" y="0"/>
                </a:cubicBezTo>
                <a:cubicBezTo>
                  <a:pt x="3788313" y="-4450"/>
                  <a:pt x="4111870" y="8434"/>
                  <a:pt x="4286155" y="0"/>
                </a:cubicBezTo>
                <a:cubicBezTo>
                  <a:pt x="4460440" y="-8434"/>
                  <a:pt x="4635794" y="60513"/>
                  <a:pt x="4945563" y="0"/>
                </a:cubicBezTo>
                <a:cubicBezTo>
                  <a:pt x="5255332" y="-60513"/>
                  <a:pt x="5297231" y="57904"/>
                  <a:pt x="5495070" y="0"/>
                </a:cubicBezTo>
                <a:cubicBezTo>
                  <a:pt x="5523963" y="109709"/>
                  <a:pt x="5473611" y="166391"/>
                  <a:pt x="5495070" y="261610"/>
                </a:cubicBezTo>
                <a:cubicBezTo>
                  <a:pt x="5231734" y="292393"/>
                  <a:pt x="5098305" y="202018"/>
                  <a:pt x="4890612" y="261610"/>
                </a:cubicBezTo>
                <a:cubicBezTo>
                  <a:pt x="4682919" y="321202"/>
                  <a:pt x="4449131" y="241572"/>
                  <a:pt x="4231204" y="261610"/>
                </a:cubicBezTo>
                <a:cubicBezTo>
                  <a:pt x="4013277" y="281648"/>
                  <a:pt x="3715597" y="256258"/>
                  <a:pt x="3571795" y="261610"/>
                </a:cubicBezTo>
                <a:cubicBezTo>
                  <a:pt x="3427993" y="266962"/>
                  <a:pt x="3344758" y="249994"/>
                  <a:pt x="3132190" y="261610"/>
                </a:cubicBezTo>
                <a:cubicBezTo>
                  <a:pt x="2919623" y="273226"/>
                  <a:pt x="2765846" y="200344"/>
                  <a:pt x="2582683" y="261610"/>
                </a:cubicBezTo>
                <a:cubicBezTo>
                  <a:pt x="2399520" y="322876"/>
                  <a:pt x="2130485" y="242513"/>
                  <a:pt x="1923274" y="261610"/>
                </a:cubicBezTo>
                <a:cubicBezTo>
                  <a:pt x="1716063" y="280707"/>
                  <a:pt x="1604652" y="260600"/>
                  <a:pt x="1373768" y="261610"/>
                </a:cubicBezTo>
                <a:cubicBezTo>
                  <a:pt x="1142884" y="262620"/>
                  <a:pt x="1103625" y="231128"/>
                  <a:pt x="989113" y="261610"/>
                </a:cubicBezTo>
                <a:cubicBezTo>
                  <a:pt x="874602" y="292092"/>
                  <a:pt x="668806" y="214818"/>
                  <a:pt x="549507" y="261610"/>
                </a:cubicBezTo>
                <a:cubicBezTo>
                  <a:pt x="430208" y="308402"/>
                  <a:pt x="250869" y="244326"/>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What is ”truth”? What does it mean that a scientific theory is “true” or ”false”?</a:t>
            </a:r>
          </a:p>
        </p:txBody>
      </p:sp>
      <p:sp>
        <p:nvSpPr>
          <p:cNvPr id="36" name="文本框 35">
            <a:extLst>
              <a:ext uri="{FF2B5EF4-FFF2-40B4-BE49-F238E27FC236}">
                <a16:creationId xmlns:a16="http://schemas.microsoft.com/office/drawing/2014/main" id="{06D9EB1C-F68A-5945-A1F1-937B67910B48}"/>
              </a:ext>
            </a:extLst>
          </p:cNvPr>
          <p:cNvSpPr txBox="1"/>
          <p:nvPr/>
        </p:nvSpPr>
        <p:spPr>
          <a:xfrm>
            <a:off x="217658" y="4401529"/>
            <a:ext cx="6278010" cy="2677656"/>
          </a:xfrm>
          <a:prstGeom prst="rect">
            <a:avLst/>
          </a:prstGeom>
          <a:noFill/>
        </p:spPr>
        <p:txBody>
          <a:bodyPr wrap="square" rtlCol="0">
            <a:spAutoFit/>
          </a:bodyPr>
          <a:lstStyle/>
          <a:p>
            <a:r>
              <a:rPr kumimoji="1" lang="en-US" altLang="zh-CN" sz="1200" dirty="0"/>
              <a:t>Recall the scientific revolution cycle from session 1.</a:t>
            </a:r>
          </a:p>
          <a:p>
            <a:endParaRPr kumimoji="1" lang="en-US" altLang="zh-CN" sz="1200" dirty="0"/>
          </a:p>
          <a:p>
            <a:r>
              <a:rPr kumimoji="1" lang="en-US" altLang="zh-CN" sz="1200" dirty="0"/>
              <a:t>When a theory is challenged with new evidence or new, simpler explanation, many times we first come up with an extra “auxiliary” theory to save the original idea from being replaced with a new paradigm. This is what happened when people proposed the complicated orbits of planets to save the “Earth-centric” model of the Solar System with Earth in the middle.</a:t>
            </a:r>
          </a:p>
          <a:p>
            <a:endParaRPr kumimoji="1" lang="en-US" altLang="zh-CN" sz="1200" dirty="0"/>
          </a:p>
          <a:p>
            <a:r>
              <a:rPr kumimoji="1" lang="en-US" altLang="zh-CN" sz="1200" dirty="0"/>
              <a:t>String Theory has been around for a long time but so far it has not been proved right. Whenever experiments show that it is wrong, many scientists still believe that it is likely that we can “save” the theory by coming up with new adjustments to the String Theory (these are auxiliary hypotheses in this case)</a:t>
            </a:r>
          </a:p>
          <a:p>
            <a:endParaRPr kumimoji="1" lang="en-US" altLang="zh-CN" sz="1200" dirty="0"/>
          </a:p>
          <a:p>
            <a:r>
              <a:rPr kumimoji="1" lang="en-US" altLang="zh-CN" sz="1200" dirty="0"/>
              <a:t>So far, all of these attempts have been unsuccessful. The scientific community, however, keeps working on string theory very hard.</a:t>
            </a:r>
          </a:p>
        </p:txBody>
      </p:sp>
    </p:spTree>
    <p:extLst>
      <p:ext uri="{BB962C8B-B14F-4D97-AF65-F5344CB8AC3E}">
        <p14:creationId xmlns:p14="http://schemas.microsoft.com/office/powerpoint/2010/main" val="176591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6</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49863" y="666995"/>
            <a:ext cx="6410559" cy="609362"/>
            <a:chOff x="198939" y="7156565"/>
            <a:chExt cx="6306362" cy="609362"/>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Quarks make up hadrons – you already know hadrons!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76999"/>
            </a:xfrm>
            <a:prstGeom prst="rect">
              <a:avLst/>
            </a:prstGeom>
            <a:noFill/>
          </p:spPr>
          <p:txBody>
            <a:bodyPr wrap="square" rtlCol="0">
              <a:spAutoFit/>
            </a:bodyPr>
            <a:lstStyle/>
            <a:p>
              <a:endParaRPr kumimoji="1" lang="en-US" altLang="zh-CN"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nvGrpSpPr>
          <p:cNvPr id="23" name="组合 22">
            <a:extLst>
              <a:ext uri="{FF2B5EF4-FFF2-40B4-BE49-F238E27FC236}">
                <a16:creationId xmlns:a16="http://schemas.microsoft.com/office/drawing/2014/main" id="{1B57A10F-3DD8-EB4B-9D04-73E2877D4B71}"/>
              </a:ext>
            </a:extLst>
          </p:cNvPr>
          <p:cNvGrpSpPr/>
          <p:nvPr/>
        </p:nvGrpSpPr>
        <p:grpSpPr>
          <a:xfrm>
            <a:off x="192243" y="5007504"/>
            <a:ext cx="6410559" cy="670917"/>
            <a:chOff x="198939" y="7156565"/>
            <a:chExt cx="6306362" cy="670917"/>
          </a:xfrm>
        </p:grpSpPr>
        <p:sp>
          <p:nvSpPr>
            <p:cNvPr id="24" name="矩形 23">
              <a:extLst>
                <a:ext uri="{FF2B5EF4-FFF2-40B4-BE49-F238E27FC236}">
                  <a16:creationId xmlns:a16="http://schemas.microsoft.com/office/drawing/2014/main" id="{607D20E4-92AD-B94C-8690-8C5D9C8D4BD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Leptons are really, really small</a:t>
              </a:r>
              <a:endParaRPr kumimoji="1" lang="zh-CN" altLang="en-US" sz="1400" dirty="0">
                <a:solidFill>
                  <a:schemeClr val="bg1"/>
                </a:solidFill>
                <a:latin typeface="Comic Sans MS" panose="030F0902030302020204" pitchFamily="66" charset="0"/>
              </a:endParaRPr>
            </a:p>
          </p:txBody>
        </p:sp>
        <p:sp>
          <p:nvSpPr>
            <p:cNvPr id="26" name="文本框 25">
              <a:extLst>
                <a:ext uri="{FF2B5EF4-FFF2-40B4-BE49-F238E27FC236}">
                  <a16:creationId xmlns:a16="http://schemas.microsoft.com/office/drawing/2014/main" id="{4FDAB432-4724-514A-ABD8-0ADAC925FDF1}"/>
                </a:ext>
              </a:extLst>
            </p:cNvPr>
            <p:cNvSpPr txBox="1"/>
            <p:nvPr userDrawn="1"/>
          </p:nvSpPr>
          <p:spPr>
            <a:xfrm>
              <a:off x="198939" y="7488928"/>
              <a:ext cx="6264671" cy="338554"/>
            </a:xfrm>
            <a:prstGeom prst="rect">
              <a:avLst/>
            </a:prstGeom>
            <a:noFill/>
          </p:spPr>
          <p:txBody>
            <a:bodyPr wrap="square" rtlCol="0">
              <a:spAutoFit/>
            </a:bodyPr>
            <a:lstStyle/>
            <a:p>
              <a:endParaRPr kumimoji="1" lang="en-US" altLang="zh-CN" sz="1600" dirty="0"/>
            </a:p>
          </p:txBody>
        </p:sp>
      </p:grpSp>
      <p:grpSp>
        <p:nvGrpSpPr>
          <p:cNvPr id="28" name="组合 27">
            <a:extLst>
              <a:ext uri="{FF2B5EF4-FFF2-40B4-BE49-F238E27FC236}">
                <a16:creationId xmlns:a16="http://schemas.microsoft.com/office/drawing/2014/main" id="{00BBEC1D-1A1C-B348-A021-5D77867479BC}"/>
              </a:ext>
            </a:extLst>
          </p:cNvPr>
          <p:cNvGrpSpPr/>
          <p:nvPr/>
        </p:nvGrpSpPr>
        <p:grpSpPr>
          <a:xfrm>
            <a:off x="223721" y="6865677"/>
            <a:ext cx="6410558" cy="1515825"/>
            <a:chOff x="240626" y="7156565"/>
            <a:chExt cx="6264675" cy="1515825"/>
          </a:xfrm>
        </p:grpSpPr>
        <p:sp>
          <p:nvSpPr>
            <p:cNvPr id="29" name="矩形 28">
              <a:extLst>
                <a:ext uri="{FF2B5EF4-FFF2-40B4-BE49-F238E27FC236}">
                  <a16:creationId xmlns:a16="http://schemas.microsoft.com/office/drawing/2014/main" id="{C5F8933F-42C3-C046-839D-D9C040077E2D}"/>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All fermions also have anti-fermions (anti-particles)</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F21443DB-2DAF-5E42-B979-E2AD388FC260}"/>
                </a:ext>
              </a:extLst>
            </p:cNvPr>
            <p:cNvSpPr txBox="1"/>
            <p:nvPr userDrawn="1"/>
          </p:nvSpPr>
          <p:spPr>
            <a:xfrm>
              <a:off x="240626" y="7472061"/>
              <a:ext cx="6264671" cy="1200329"/>
            </a:xfrm>
            <a:prstGeom prst="rect">
              <a:avLst/>
            </a:prstGeom>
            <a:noFill/>
          </p:spPr>
          <p:txBody>
            <a:bodyPr wrap="square" rtlCol="0">
              <a:spAutoFit/>
            </a:bodyPr>
            <a:lstStyle/>
            <a:p>
              <a:r>
                <a:rPr kumimoji="1" lang="en-US" altLang="zh-CN" sz="1200" dirty="0"/>
                <a:t>Anti-particles are known as anti-matter</a:t>
              </a:r>
            </a:p>
            <a:p>
              <a:endParaRPr kumimoji="1" lang="en-US" altLang="zh-CN" sz="1200" dirty="0"/>
            </a:p>
            <a:p>
              <a:r>
                <a:rPr kumimoji="1" lang="en-US" altLang="zh-CN" sz="1200" dirty="0"/>
                <a:t>If anti-matter meets matter, they usually collide and </a:t>
              </a:r>
              <a:r>
                <a:rPr kumimoji="1" lang="en-US" altLang="zh-CN" sz="1200" b="1" dirty="0"/>
                <a:t>annihilate</a:t>
              </a:r>
              <a:r>
                <a:rPr kumimoji="1" lang="en-US" altLang="zh-CN" sz="1200" dirty="0"/>
                <a:t> (destroy) each other, emitting energy as photons.</a:t>
              </a:r>
            </a:p>
            <a:p>
              <a:endParaRPr kumimoji="1" lang="en-US" altLang="zh-CN" sz="1200" dirty="0"/>
            </a:p>
            <a:p>
              <a:endParaRPr kumimoji="1" lang="en-US" altLang="zh-CN" sz="1200" dirty="0"/>
            </a:p>
          </p:txBody>
        </p:sp>
      </p:grpSp>
      <p:pic>
        <p:nvPicPr>
          <p:cNvPr id="2" name="Picture 2">
            <a:extLst>
              <a:ext uri="{FF2B5EF4-FFF2-40B4-BE49-F238E27FC236}">
                <a16:creationId xmlns:a16="http://schemas.microsoft.com/office/drawing/2014/main" id="{E79D291D-BF17-8844-8FDF-43681E7EC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310" y="1051512"/>
            <a:ext cx="4470400" cy="38227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E42366BF-1A95-A948-8A75-ECFD958AF066}"/>
              </a:ext>
            </a:extLst>
          </p:cNvPr>
          <p:cNvSpPr/>
          <p:nvPr/>
        </p:nvSpPr>
        <p:spPr>
          <a:xfrm>
            <a:off x="3611186" y="4566135"/>
            <a:ext cx="3429000" cy="215444"/>
          </a:xfrm>
          <a:prstGeom prst="rect">
            <a:avLst/>
          </a:prstGeom>
        </p:spPr>
        <p:txBody>
          <a:bodyPr>
            <a:spAutoFit/>
          </a:bodyPr>
          <a:lstStyle/>
          <a:p>
            <a:r>
              <a:rPr lang="zh-CN" altLang="en-US" sz="800" dirty="0">
                <a:solidFill>
                  <a:schemeClr val="tx1">
                    <a:lumMod val="50000"/>
                    <a:lumOff val="50000"/>
                  </a:schemeClr>
                </a:solidFill>
              </a:rPr>
              <a:t>http://hyperphysics.phy-astr.gsu.edu/hbase/Particles/quark.html</a:t>
            </a:r>
          </a:p>
        </p:txBody>
      </p:sp>
      <p:sp>
        <p:nvSpPr>
          <p:cNvPr id="27" name="文本框 26">
            <a:extLst>
              <a:ext uri="{FF2B5EF4-FFF2-40B4-BE49-F238E27FC236}">
                <a16:creationId xmlns:a16="http://schemas.microsoft.com/office/drawing/2014/main" id="{BE0037CF-17B8-4D4D-AC68-A719C710ABFC}"/>
              </a:ext>
            </a:extLst>
          </p:cNvPr>
          <p:cNvSpPr txBox="1"/>
          <p:nvPr/>
        </p:nvSpPr>
        <p:spPr>
          <a:xfrm>
            <a:off x="234623" y="5325682"/>
            <a:ext cx="6410554" cy="1200329"/>
          </a:xfrm>
          <a:prstGeom prst="rect">
            <a:avLst/>
          </a:prstGeom>
          <a:noFill/>
        </p:spPr>
        <p:txBody>
          <a:bodyPr wrap="square" rtlCol="0">
            <a:spAutoFit/>
          </a:bodyPr>
          <a:lstStyle/>
          <a:p>
            <a:r>
              <a:rPr kumimoji="1" lang="en-US" altLang="zh-CN" sz="1200" b="1" dirty="0"/>
              <a:t>Electrons</a:t>
            </a:r>
            <a:r>
              <a:rPr kumimoji="1" lang="en-US" altLang="zh-CN" sz="1200" dirty="0"/>
              <a:t>: we all know and love them. They are useful particles.</a:t>
            </a:r>
          </a:p>
          <a:p>
            <a:endParaRPr kumimoji="1" lang="en-US" altLang="zh-CN" sz="1200" dirty="0"/>
          </a:p>
          <a:p>
            <a:r>
              <a:rPr kumimoji="1" lang="en-US" altLang="zh-CN" sz="1200" b="1" dirty="0"/>
              <a:t>Neutrinos</a:t>
            </a:r>
            <a:r>
              <a:rPr kumimoji="1" lang="en-US" altLang="zh-CN" sz="1200" dirty="0"/>
              <a:t> are almost massless, hardly ever interact with anything, and don’t really do anything.</a:t>
            </a:r>
          </a:p>
          <a:p>
            <a:endParaRPr kumimoji="1" lang="en-US" altLang="zh-CN" sz="1200" dirty="0"/>
          </a:p>
          <a:p>
            <a:r>
              <a:rPr kumimoji="1" lang="en-US" altLang="zh-CN" sz="1200" dirty="0"/>
              <a:t>However, observing neutrinos can tell us a lot about the events that created them, such as supernova explosions, black holes, etc.</a:t>
            </a:r>
          </a:p>
        </p:txBody>
      </p:sp>
    </p:spTree>
    <p:extLst>
      <p:ext uri="{BB962C8B-B14F-4D97-AF65-F5344CB8AC3E}">
        <p14:creationId xmlns:p14="http://schemas.microsoft.com/office/powerpoint/2010/main" val="45380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7</a:t>
            </a:fld>
            <a:endParaRPr kumimoji="1" lang="zh-CN" altLang="en-US"/>
          </a:p>
        </p:txBody>
      </p:sp>
      <p:grpSp>
        <p:nvGrpSpPr>
          <p:cNvPr id="16" name="组合 15">
            <a:extLst>
              <a:ext uri="{FF2B5EF4-FFF2-40B4-BE49-F238E27FC236}">
                <a16:creationId xmlns:a16="http://schemas.microsoft.com/office/drawing/2014/main" id="{40E6B0A6-28C3-A448-B284-8EF0F70A4580}"/>
              </a:ext>
            </a:extLst>
          </p:cNvPr>
          <p:cNvGrpSpPr/>
          <p:nvPr/>
        </p:nvGrpSpPr>
        <p:grpSpPr>
          <a:xfrm>
            <a:off x="240633" y="698107"/>
            <a:ext cx="6410558" cy="1331159"/>
            <a:chOff x="240626" y="7156565"/>
            <a:chExt cx="6264675" cy="1331159"/>
          </a:xfrm>
        </p:grpSpPr>
        <p:sp>
          <p:nvSpPr>
            <p:cNvPr id="17" name="矩形 16">
              <a:extLst>
                <a:ext uri="{FF2B5EF4-FFF2-40B4-BE49-F238E27FC236}">
                  <a16:creationId xmlns:a16="http://schemas.microsoft.com/office/drawing/2014/main" id="{DAD91166-7EE0-D043-BA05-355D4D50CB8B}"/>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Hadron colliders (particle accelerators)</a:t>
              </a:r>
              <a:endParaRPr kumimoji="1" lang="zh-CN" altLang="en-US" sz="1400" dirty="0">
                <a:solidFill>
                  <a:schemeClr val="bg1"/>
                </a:solidFill>
                <a:latin typeface="Comic Sans MS" panose="030F0902030302020204" pitchFamily="66" charset="0"/>
              </a:endParaRPr>
            </a:p>
          </p:txBody>
        </p:sp>
        <p:sp>
          <p:nvSpPr>
            <p:cNvPr id="18" name="文本框 17">
              <a:extLst>
                <a:ext uri="{FF2B5EF4-FFF2-40B4-BE49-F238E27FC236}">
                  <a16:creationId xmlns:a16="http://schemas.microsoft.com/office/drawing/2014/main" id="{04C21A30-5B4A-E946-A229-A81691FFE9EB}"/>
                </a:ext>
              </a:extLst>
            </p:cNvPr>
            <p:cNvSpPr txBox="1"/>
            <p:nvPr userDrawn="1"/>
          </p:nvSpPr>
          <p:spPr>
            <a:xfrm>
              <a:off x="240626" y="7472061"/>
              <a:ext cx="6264671" cy="1015663"/>
            </a:xfrm>
            <a:prstGeom prst="rect">
              <a:avLst/>
            </a:prstGeom>
            <a:noFill/>
          </p:spPr>
          <p:txBody>
            <a:bodyPr wrap="square" rtlCol="0">
              <a:spAutoFit/>
            </a:bodyPr>
            <a:lstStyle/>
            <a:p>
              <a:r>
                <a:rPr kumimoji="1" lang="en-US" altLang="zh-CN" sz="1200" dirty="0"/>
                <a:t>In order to detect more and more particles, we often smash particles together and see what happens.</a:t>
              </a:r>
            </a:p>
            <a:p>
              <a:endParaRPr kumimoji="1" lang="en-US" altLang="zh-CN" sz="1200" dirty="0"/>
            </a:p>
            <a:p>
              <a:r>
                <a:rPr kumimoji="1" lang="en-US" altLang="zh-CN" sz="1200" dirty="0"/>
                <a:t>Machines used for smashing particles are called particle accelerators, or hadron colliders (because they smash hadrons together)</a:t>
              </a:r>
            </a:p>
          </p:txBody>
        </p:sp>
      </p:grpSp>
      <p:sp>
        <p:nvSpPr>
          <p:cNvPr id="19" name="圆角矩形 18">
            <a:extLst>
              <a:ext uri="{FF2B5EF4-FFF2-40B4-BE49-F238E27FC236}">
                <a16:creationId xmlns:a16="http://schemas.microsoft.com/office/drawing/2014/main" id="{02407979-5028-5446-840B-90B73EB316E4}"/>
              </a:ext>
            </a:extLst>
          </p:cNvPr>
          <p:cNvSpPr/>
          <p:nvPr/>
        </p:nvSpPr>
        <p:spPr>
          <a:xfrm>
            <a:off x="240632" y="2084310"/>
            <a:ext cx="6410554" cy="876596"/>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dirty="0">
                <a:solidFill>
                  <a:schemeClr val="tx1"/>
                </a:solidFill>
                <a:latin typeface="Comic Sans MS" panose="030F0902030302020204" pitchFamily="66" charset="0"/>
              </a:rPr>
              <a:t>In some experiments we smash together leptons, so the machines used for the smashing should be called “lepton colliders”. Particle accelerator is a general name for any machine accelerating any kind of particle. If we smash together hadrons (usually protons), then the machine is indeed a “hadron collider”</a:t>
            </a:r>
          </a:p>
        </p:txBody>
      </p:sp>
      <p:grpSp>
        <p:nvGrpSpPr>
          <p:cNvPr id="20" name="组合 19">
            <a:extLst>
              <a:ext uri="{FF2B5EF4-FFF2-40B4-BE49-F238E27FC236}">
                <a16:creationId xmlns:a16="http://schemas.microsoft.com/office/drawing/2014/main" id="{AE639B86-B733-304B-8FF6-58A1E7B3073F}"/>
              </a:ext>
            </a:extLst>
          </p:cNvPr>
          <p:cNvGrpSpPr/>
          <p:nvPr/>
        </p:nvGrpSpPr>
        <p:grpSpPr>
          <a:xfrm>
            <a:off x="289754" y="3104146"/>
            <a:ext cx="6314476" cy="528168"/>
            <a:chOff x="1788574" y="4444929"/>
            <a:chExt cx="6314476" cy="528168"/>
          </a:xfrm>
        </p:grpSpPr>
        <p:sp>
          <p:nvSpPr>
            <p:cNvPr id="21" name="文本框 20">
              <a:extLst>
                <a:ext uri="{FF2B5EF4-FFF2-40B4-BE49-F238E27FC236}">
                  <a16:creationId xmlns:a16="http://schemas.microsoft.com/office/drawing/2014/main" id="{A4BA73AD-3055-C84E-AA4D-7B49D3703E2B}"/>
                </a:ext>
              </a:extLst>
            </p:cNvPr>
            <p:cNvSpPr txBox="1"/>
            <p:nvPr/>
          </p:nvSpPr>
          <p:spPr>
            <a:xfrm>
              <a:off x="1788574" y="4468252"/>
              <a:ext cx="5631479" cy="261610"/>
            </a:xfrm>
            <a:custGeom>
              <a:avLst/>
              <a:gdLst>
                <a:gd name="connsiteX0" fmla="*/ 0 w 5631479"/>
                <a:gd name="connsiteY0" fmla="*/ 0 h 261610"/>
                <a:gd name="connsiteX1" fmla="*/ 506833 w 5631479"/>
                <a:gd name="connsiteY1" fmla="*/ 0 h 261610"/>
                <a:gd name="connsiteX2" fmla="*/ 901037 w 5631479"/>
                <a:gd name="connsiteY2" fmla="*/ 0 h 261610"/>
                <a:gd name="connsiteX3" fmla="*/ 1576814 w 5631479"/>
                <a:gd name="connsiteY3" fmla="*/ 0 h 261610"/>
                <a:gd name="connsiteX4" fmla="*/ 2083647 w 5631479"/>
                <a:gd name="connsiteY4" fmla="*/ 0 h 261610"/>
                <a:gd name="connsiteX5" fmla="*/ 2590480 w 5631479"/>
                <a:gd name="connsiteY5" fmla="*/ 0 h 261610"/>
                <a:gd name="connsiteX6" fmla="*/ 3266258 w 5631479"/>
                <a:gd name="connsiteY6" fmla="*/ 0 h 261610"/>
                <a:gd name="connsiteX7" fmla="*/ 3716776 w 5631479"/>
                <a:gd name="connsiteY7" fmla="*/ 0 h 261610"/>
                <a:gd name="connsiteX8" fmla="*/ 4392554 w 5631479"/>
                <a:gd name="connsiteY8" fmla="*/ 0 h 261610"/>
                <a:gd name="connsiteX9" fmla="*/ 5068331 w 5631479"/>
                <a:gd name="connsiteY9" fmla="*/ 0 h 261610"/>
                <a:gd name="connsiteX10" fmla="*/ 5631479 w 5631479"/>
                <a:gd name="connsiteY10" fmla="*/ 0 h 261610"/>
                <a:gd name="connsiteX11" fmla="*/ 5631479 w 5631479"/>
                <a:gd name="connsiteY11" fmla="*/ 261610 h 261610"/>
                <a:gd name="connsiteX12" fmla="*/ 5012016 w 5631479"/>
                <a:gd name="connsiteY12" fmla="*/ 261610 h 261610"/>
                <a:gd name="connsiteX13" fmla="*/ 4336239 w 5631479"/>
                <a:gd name="connsiteY13" fmla="*/ 261610 h 261610"/>
                <a:gd name="connsiteX14" fmla="*/ 3660461 w 5631479"/>
                <a:gd name="connsiteY14" fmla="*/ 261610 h 261610"/>
                <a:gd name="connsiteX15" fmla="*/ 3209943 w 5631479"/>
                <a:gd name="connsiteY15" fmla="*/ 261610 h 261610"/>
                <a:gd name="connsiteX16" fmla="*/ 2646795 w 5631479"/>
                <a:gd name="connsiteY16" fmla="*/ 261610 h 261610"/>
                <a:gd name="connsiteX17" fmla="*/ 1971018 w 5631479"/>
                <a:gd name="connsiteY17" fmla="*/ 261610 h 261610"/>
                <a:gd name="connsiteX18" fmla="*/ 1407870 w 5631479"/>
                <a:gd name="connsiteY18" fmla="*/ 261610 h 261610"/>
                <a:gd name="connsiteX19" fmla="*/ 1013666 w 5631479"/>
                <a:gd name="connsiteY19" fmla="*/ 261610 h 261610"/>
                <a:gd name="connsiteX20" fmla="*/ 563148 w 5631479"/>
                <a:gd name="connsiteY20" fmla="*/ 261610 h 261610"/>
                <a:gd name="connsiteX21" fmla="*/ 0 w 5631479"/>
                <a:gd name="connsiteY21" fmla="*/ 261610 h 261610"/>
                <a:gd name="connsiteX22" fmla="*/ 0 w 5631479"/>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261610"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60372" y="109709"/>
                    <a:pt x="5610020" y="166391"/>
                    <a:pt x="5631479" y="261610"/>
                  </a:cubicBezTo>
                  <a:cubicBezTo>
                    <a:pt x="5372602" y="329328"/>
                    <a:pt x="5248231" y="255617"/>
                    <a:pt x="5012016" y="261610"/>
                  </a:cubicBezTo>
                  <a:cubicBezTo>
                    <a:pt x="4775801" y="267603"/>
                    <a:pt x="4587681" y="239777"/>
                    <a:pt x="4336239" y="261610"/>
                  </a:cubicBezTo>
                  <a:cubicBezTo>
                    <a:pt x="4084797" y="283443"/>
                    <a:pt x="3803491" y="213920"/>
                    <a:pt x="3660461" y="261610"/>
                  </a:cubicBezTo>
                  <a:cubicBezTo>
                    <a:pt x="3517431" y="309300"/>
                    <a:pt x="3374869" y="227712"/>
                    <a:pt x="3209943" y="261610"/>
                  </a:cubicBezTo>
                  <a:cubicBezTo>
                    <a:pt x="3045017" y="295508"/>
                    <a:pt x="2900831" y="253738"/>
                    <a:pt x="2646795" y="261610"/>
                  </a:cubicBezTo>
                  <a:cubicBezTo>
                    <a:pt x="2392759" y="269482"/>
                    <a:pt x="2224313" y="199800"/>
                    <a:pt x="1971018" y="261610"/>
                  </a:cubicBezTo>
                  <a:cubicBezTo>
                    <a:pt x="1717723" y="323420"/>
                    <a:pt x="1618435" y="197175"/>
                    <a:pt x="1407870" y="261610"/>
                  </a:cubicBezTo>
                  <a:cubicBezTo>
                    <a:pt x="1197305" y="326045"/>
                    <a:pt x="1122013" y="217112"/>
                    <a:pt x="1013666" y="261610"/>
                  </a:cubicBezTo>
                  <a:cubicBezTo>
                    <a:pt x="905319" y="306108"/>
                    <a:pt x="770602" y="210653"/>
                    <a:pt x="563148" y="261610"/>
                  </a:cubicBezTo>
                  <a:cubicBezTo>
                    <a:pt x="355694" y="312567"/>
                    <a:pt x="165933" y="256157"/>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How can we accelerate protons in a particle accelerator?</a:t>
              </a:r>
            </a:p>
          </p:txBody>
        </p:sp>
        <p:pic>
          <p:nvPicPr>
            <p:cNvPr id="22" name="图片 21">
              <a:extLst>
                <a:ext uri="{FF2B5EF4-FFF2-40B4-BE49-F238E27FC236}">
                  <a16:creationId xmlns:a16="http://schemas.microsoft.com/office/drawing/2014/main" id="{AC4046F2-3C53-8D48-A4FB-976B545BA935}"/>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23" name="文本框 22">
            <a:extLst>
              <a:ext uri="{FF2B5EF4-FFF2-40B4-BE49-F238E27FC236}">
                <a16:creationId xmlns:a16="http://schemas.microsoft.com/office/drawing/2014/main" id="{A67447FC-3E8D-174B-8F28-CDCB4E3729B1}"/>
              </a:ext>
            </a:extLst>
          </p:cNvPr>
          <p:cNvSpPr txBox="1"/>
          <p:nvPr/>
        </p:nvSpPr>
        <p:spPr>
          <a:xfrm>
            <a:off x="289749" y="3840332"/>
            <a:ext cx="6410554" cy="2677656"/>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dirty="0"/>
              <a:t>Linear Colliders</a:t>
            </a:r>
          </a:p>
          <a:p>
            <a:pPr marL="171450" indent="-171450">
              <a:buFont typeface="Arial" panose="020B0604020202020204" pitchFamily="34" charset="0"/>
              <a:buChar char="•"/>
            </a:pPr>
            <a:endParaRPr kumimoji="1" lang="en-US" altLang="zh-CN" sz="1200" dirty="0"/>
          </a:p>
          <a:p>
            <a:r>
              <a:rPr kumimoji="1" lang="en-US" altLang="zh-CN" sz="1200" dirty="0"/>
              <a:t>The structure of a linear collider is simple: it’s just a long tube in which particles are accelerated before hitting a specific target.</a:t>
            </a:r>
          </a:p>
          <a:p>
            <a:endParaRPr kumimoji="1" lang="en-US" altLang="zh-CN" sz="1200" dirty="0"/>
          </a:p>
          <a:p>
            <a:r>
              <a:rPr kumimoji="1" lang="en-US" altLang="zh-CN" sz="1200" dirty="0"/>
              <a:t>Linear Colliders are used not only in physics research, but also in hospitals for generating particle streams used in radiotherapy (cancer treatment)</a:t>
            </a:r>
          </a:p>
          <a:p>
            <a:endParaRPr kumimoji="1" lang="en-US" altLang="zh-CN" sz="1200" dirty="0"/>
          </a:p>
          <a:p>
            <a:pPr marL="171450" indent="-171450">
              <a:buFont typeface="Arial" panose="020B0604020202020204" pitchFamily="34" charset="0"/>
              <a:buChar char="•"/>
            </a:pPr>
            <a:r>
              <a:rPr kumimoji="1" lang="en-US" altLang="zh-CN" sz="1200" dirty="0"/>
              <a:t>Circular Colliders</a:t>
            </a:r>
          </a:p>
          <a:p>
            <a:pPr marL="171450" indent="-171450">
              <a:buFont typeface="Arial" panose="020B0604020202020204" pitchFamily="34" charset="0"/>
              <a:buChar char="•"/>
            </a:pPr>
            <a:endParaRPr kumimoji="1" lang="en-US" altLang="zh-CN" sz="1200" dirty="0"/>
          </a:p>
          <a:p>
            <a:r>
              <a:rPr kumimoji="1" lang="en-US" altLang="zh-CN" sz="1200" dirty="0"/>
              <a:t>Circular colliders accelerate the particles and at the same time bend their trajectory (path) so that the particles always remain on a fixed circular path.</a:t>
            </a:r>
          </a:p>
          <a:p>
            <a:endParaRPr kumimoji="1" lang="en-US" altLang="zh-CN" sz="1200" dirty="0"/>
          </a:p>
          <a:p>
            <a:r>
              <a:rPr kumimoji="1" lang="en-US" altLang="zh-CN" sz="1200" dirty="0"/>
              <a:t>The largest circular collider built to date is located in Switzerland</a:t>
            </a:r>
          </a:p>
        </p:txBody>
      </p:sp>
      <mc:AlternateContent xmlns:mc="http://schemas.openxmlformats.org/markup-compatibility/2006" xmlns:a14="http://schemas.microsoft.com/office/drawing/2010/main">
        <mc:Choice Requires="a14">
          <p:sp>
            <p:nvSpPr>
              <p:cNvPr id="24" name="圆角矩形 23">
                <a:extLst>
                  <a:ext uri="{FF2B5EF4-FFF2-40B4-BE49-F238E27FC236}">
                    <a16:creationId xmlns:a16="http://schemas.microsoft.com/office/drawing/2014/main" id="{62114DF7-8C19-AB46-A80B-9CF574968CF9}"/>
                  </a:ext>
                </a:extLst>
              </p:cNvPr>
              <p:cNvSpPr/>
              <p:nvPr/>
            </p:nvSpPr>
            <p:spPr>
              <a:xfrm>
                <a:off x="265193" y="6654315"/>
                <a:ext cx="6361432" cy="1980635"/>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b="1" dirty="0">
                    <a:solidFill>
                      <a:schemeClr val="tx1"/>
                    </a:solidFill>
                    <a:latin typeface="Comic Sans MS" panose="030F0902030302020204" pitchFamily="66" charset="0"/>
                  </a:rPr>
                  <a:t>The LHC</a:t>
                </a:r>
              </a:p>
              <a:p>
                <a:pPr algn="l"/>
                <a:endParaRPr kumimoji="1" lang="en-US" altLang="zh-CN" sz="1050" b="1" dirty="0">
                  <a:solidFill>
                    <a:schemeClr val="tx1"/>
                  </a:solidFill>
                  <a:latin typeface="Comic Sans MS" panose="030F0902030302020204" pitchFamily="66" charset="0"/>
                </a:endParaRPr>
              </a:p>
              <a:p>
                <a:pPr algn="l"/>
                <a:r>
                  <a:rPr kumimoji="1" lang="en-US" altLang="zh-CN" sz="1050" dirty="0">
                    <a:solidFill>
                      <a:schemeClr val="tx1"/>
                    </a:solidFill>
                    <a:latin typeface="Comic Sans MS" panose="030F0902030302020204" pitchFamily="66" charset="0"/>
                  </a:rPr>
                  <a:t>The Large Hadron Collider is the biggest particle accelerator built to date. Some key stats can be summarized as follows:</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27.4km long (circumference)</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Consumes 200MW energy (as much as a small town!)</a:t>
                </a:r>
              </a:p>
              <a:p>
                <a:pPr marL="285750" indent="-285750" algn="l">
                  <a:buFont typeface="Arial" panose="020B0604020202020204" pitchFamily="34" charset="0"/>
                  <a:buChar char="•"/>
                </a:pPr>
                <a:r>
                  <a:rPr kumimoji="1" lang="en-US" altLang="zh-CN" sz="900" dirty="0">
                    <a:solidFill>
                      <a:schemeClr val="tx1"/>
                    </a:solidFill>
                    <a:latin typeface="Comic Sans MS" panose="030F0902030302020204" pitchFamily="66" charset="0"/>
                  </a:rPr>
                  <a:t>Generates 140 terabytes of data EVERY DAY (that’s like 20 decent laptops completely filled with data every day)</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Accelerates protons to 0.999999990 speed of light (only ~</a:t>
                </a:r>
                <a14:m>
                  <m:oMath xmlns:m="http://schemas.openxmlformats.org/officeDocument/2006/math">
                    <m:r>
                      <a:rPr kumimoji="1" lang="en-US" altLang="zh-CN" sz="900" b="0" i="1" smtClean="0">
                        <a:solidFill>
                          <a:schemeClr val="tx1"/>
                        </a:solidFill>
                        <a:latin typeface="Cambria Math" panose="02040503050406030204" pitchFamily="18" charset="0"/>
                      </a:rPr>
                      <m:t>3</m:t>
                    </m:r>
                    <m:f>
                      <m:fPr>
                        <m:ctrlPr>
                          <a:rPr kumimoji="1" lang="en-US" altLang="zh-CN" sz="900" b="0" i="1" smtClean="0">
                            <a:solidFill>
                              <a:schemeClr val="tx1"/>
                            </a:solidFill>
                            <a:latin typeface="Cambria Math" panose="02040503050406030204" pitchFamily="18" charset="0"/>
                          </a:rPr>
                        </m:ctrlPr>
                      </m:fPr>
                      <m:num>
                        <m:r>
                          <a:rPr kumimoji="1" lang="en-US" altLang="zh-CN" sz="900" b="0" i="1" smtClean="0">
                            <a:solidFill>
                              <a:schemeClr val="tx1"/>
                            </a:solidFill>
                            <a:latin typeface="Cambria Math" panose="02040503050406030204" pitchFamily="18" charset="0"/>
                          </a:rPr>
                          <m:t>𝑚</m:t>
                        </m:r>
                      </m:num>
                      <m:den>
                        <m:r>
                          <a:rPr kumimoji="1" lang="en-US" altLang="zh-CN" sz="900" b="0" i="1" smtClean="0">
                            <a:solidFill>
                              <a:schemeClr val="tx1"/>
                            </a:solidFill>
                            <a:latin typeface="Cambria Math" panose="02040503050406030204" pitchFamily="18" charset="0"/>
                          </a:rPr>
                          <m:t>𝑠</m:t>
                        </m:r>
                      </m:den>
                    </m:f>
                  </m:oMath>
                </a14:m>
                <a:r>
                  <a:rPr kumimoji="1" lang="en-US" altLang="zh-CN" sz="900" dirty="0">
                    <a:solidFill>
                      <a:schemeClr val="tx1"/>
                    </a:solidFill>
                    <a:latin typeface="Comic Sans MS" panose="030F0902030302020204" pitchFamily="66" charset="0"/>
                  </a:rPr>
                  <a:t> slower than light </a:t>
                </a:r>
                <a:r>
                  <a:rPr kumimoji="1" lang="en-US" altLang="zh-CN" sz="900" dirty="0" err="1">
                    <a:solidFill>
                      <a:schemeClr val="tx1"/>
                    </a:solidFill>
                    <a:latin typeface="Comic Sans MS" panose="030F0902030302020204" pitchFamily="66" charset="0"/>
                  </a:rPr>
                  <a:t>itelf</a:t>
                </a:r>
                <a:r>
                  <a:rPr kumimoji="1" lang="en-US" altLang="zh-CN" sz="900" dirty="0">
                    <a:solidFill>
                      <a:schemeClr val="tx1"/>
                    </a:solidFill>
                    <a:latin typeface="Comic Sans MS" panose="030F0902030302020204" pitchFamily="66" charset="0"/>
                  </a:rPr>
                  <a:t>)</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It took 10 years and ~$5bn (50</a:t>
                </a:r>
                <a:r>
                  <a:rPr kumimoji="1" lang="zh-CN" altLang="en-US" sz="900" dirty="0">
                    <a:solidFill>
                      <a:schemeClr val="tx1"/>
                    </a:solidFill>
                    <a:latin typeface="Comic Sans MS" panose="030F0902030302020204" pitchFamily="66" charset="0"/>
                  </a:rPr>
                  <a:t>亿</a:t>
                </a:r>
                <a:r>
                  <a:rPr kumimoji="1" lang="en-US" altLang="zh-CN" sz="900" dirty="0">
                    <a:solidFill>
                      <a:schemeClr val="tx1"/>
                    </a:solidFill>
                    <a:latin typeface="Comic Sans MS" panose="030F0902030302020204" pitchFamily="66" charset="0"/>
                  </a:rPr>
                  <a:t>) to build. It is also very expensive to maintain and run new experiments</a:t>
                </a:r>
              </a:p>
              <a:p>
                <a:pPr marL="285750" indent="-285750">
                  <a:buFont typeface="Arial" panose="020B0604020202020204" pitchFamily="34" charset="0"/>
                  <a:buChar char="•"/>
                </a:pPr>
                <a:r>
                  <a:rPr kumimoji="1" lang="en-US" altLang="zh-CN" sz="900" dirty="0">
                    <a:solidFill>
                      <a:schemeClr val="tx1"/>
                    </a:solidFill>
                    <a:latin typeface="Comic Sans MS" panose="030F0902030302020204" pitchFamily="66" charset="0"/>
                  </a:rPr>
                  <a:t>It took a combined effort of many countries and thousands of scientists to construct and run</a:t>
                </a: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mc:Choice>
        <mc:Fallback xmlns="">
          <p:sp>
            <p:nvSpPr>
              <p:cNvPr id="24" name="圆角矩形 23">
                <a:extLst>
                  <a:ext uri="{FF2B5EF4-FFF2-40B4-BE49-F238E27FC236}">
                    <a16:creationId xmlns:a16="http://schemas.microsoft.com/office/drawing/2014/main" id="{62114DF7-8C19-AB46-A80B-9CF574968CF9}"/>
                  </a:ext>
                </a:extLst>
              </p:cNvPr>
              <p:cNvSpPr>
                <a:spLocks noRot="1" noChangeAspect="1" noMove="1" noResize="1" noEditPoints="1" noAdjustHandles="1" noChangeArrowheads="1" noChangeShapeType="1" noTextEdit="1"/>
              </p:cNvSpPr>
              <p:nvPr/>
            </p:nvSpPr>
            <p:spPr>
              <a:xfrm>
                <a:off x="265193" y="6654315"/>
                <a:ext cx="6361432" cy="1980635"/>
              </a:xfrm>
              <a:prstGeom prst="roundRect">
                <a:avLst/>
              </a:prstGeom>
              <a:blipFill>
                <a:blip r:embed="rId5"/>
                <a:stretch>
                  <a:fillRect/>
                </a:stretch>
              </a:blipFill>
              <a:ln>
                <a:solidFill>
                  <a:srgbClr val="6825BB"/>
                </a:solidFill>
              </a:ln>
            </p:spPr>
            <p:txBody>
              <a:bodyPr/>
              <a:lstStyle/>
              <a:p>
                <a:r>
                  <a:rPr lang="zh-CN" altLang="en-US">
                    <a:noFill/>
                  </a:rPr>
                  <a:t> </a:t>
                </a:r>
              </a:p>
            </p:txBody>
          </p:sp>
        </mc:Fallback>
      </mc:AlternateContent>
    </p:spTree>
    <p:extLst>
      <p:ext uri="{BB962C8B-B14F-4D97-AF65-F5344CB8AC3E}">
        <p14:creationId xmlns:p14="http://schemas.microsoft.com/office/powerpoint/2010/main" val="178703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8</a:t>
            </a:fld>
            <a:endParaRPr kumimoji="1" lang="zh-CN" altLang="en-US"/>
          </a:p>
        </p:txBody>
      </p:sp>
      <p:sp>
        <p:nvSpPr>
          <p:cNvPr id="17" name="矩形 16">
            <a:extLst>
              <a:ext uri="{FF2B5EF4-FFF2-40B4-BE49-F238E27FC236}">
                <a16:creationId xmlns:a16="http://schemas.microsoft.com/office/drawing/2014/main" id="{DAD91166-7EE0-D043-BA05-355D4D50CB8B}"/>
              </a:ext>
            </a:extLst>
          </p:cNvPr>
          <p:cNvSpPr/>
          <p:nvPr userDrawn="1"/>
        </p:nvSpPr>
        <p:spPr>
          <a:xfrm>
            <a:off x="240637" y="698107"/>
            <a:ext cx="6410554"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How are particles accelerated?</a:t>
            </a:r>
            <a:endParaRPr kumimoji="1" lang="zh-CN" altLang="en-US" sz="1400" dirty="0">
              <a:solidFill>
                <a:schemeClr val="bg1"/>
              </a:solidFill>
              <a:latin typeface="Comic Sans MS" panose="030F0902030302020204" pitchFamily="66" charset="0"/>
            </a:endParaRPr>
          </a:p>
        </p:txBody>
      </p:sp>
      <p:grpSp>
        <p:nvGrpSpPr>
          <p:cNvPr id="20" name="组合 19">
            <a:extLst>
              <a:ext uri="{FF2B5EF4-FFF2-40B4-BE49-F238E27FC236}">
                <a16:creationId xmlns:a16="http://schemas.microsoft.com/office/drawing/2014/main" id="{AE639B86-B733-304B-8FF6-58A1E7B3073F}"/>
              </a:ext>
            </a:extLst>
          </p:cNvPr>
          <p:cNvGrpSpPr/>
          <p:nvPr/>
        </p:nvGrpSpPr>
        <p:grpSpPr>
          <a:xfrm>
            <a:off x="289749" y="1202952"/>
            <a:ext cx="6314476" cy="528168"/>
            <a:chOff x="1788574" y="4444929"/>
            <a:chExt cx="6314476" cy="528168"/>
          </a:xfrm>
        </p:grpSpPr>
        <p:sp>
          <p:nvSpPr>
            <p:cNvPr id="21" name="文本框 20">
              <a:extLst>
                <a:ext uri="{FF2B5EF4-FFF2-40B4-BE49-F238E27FC236}">
                  <a16:creationId xmlns:a16="http://schemas.microsoft.com/office/drawing/2014/main" id="{A4BA73AD-3055-C84E-AA4D-7B49D3703E2B}"/>
                </a:ext>
              </a:extLst>
            </p:cNvPr>
            <p:cNvSpPr txBox="1"/>
            <p:nvPr/>
          </p:nvSpPr>
          <p:spPr>
            <a:xfrm>
              <a:off x="1788574" y="4468252"/>
              <a:ext cx="5631479" cy="261610"/>
            </a:xfrm>
            <a:custGeom>
              <a:avLst/>
              <a:gdLst>
                <a:gd name="connsiteX0" fmla="*/ 0 w 5631479"/>
                <a:gd name="connsiteY0" fmla="*/ 0 h 261610"/>
                <a:gd name="connsiteX1" fmla="*/ 506833 w 5631479"/>
                <a:gd name="connsiteY1" fmla="*/ 0 h 261610"/>
                <a:gd name="connsiteX2" fmla="*/ 901037 w 5631479"/>
                <a:gd name="connsiteY2" fmla="*/ 0 h 261610"/>
                <a:gd name="connsiteX3" fmla="*/ 1576814 w 5631479"/>
                <a:gd name="connsiteY3" fmla="*/ 0 h 261610"/>
                <a:gd name="connsiteX4" fmla="*/ 2083647 w 5631479"/>
                <a:gd name="connsiteY4" fmla="*/ 0 h 261610"/>
                <a:gd name="connsiteX5" fmla="*/ 2590480 w 5631479"/>
                <a:gd name="connsiteY5" fmla="*/ 0 h 261610"/>
                <a:gd name="connsiteX6" fmla="*/ 3266258 w 5631479"/>
                <a:gd name="connsiteY6" fmla="*/ 0 h 261610"/>
                <a:gd name="connsiteX7" fmla="*/ 3716776 w 5631479"/>
                <a:gd name="connsiteY7" fmla="*/ 0 h 261610"/>
                <a:gd name="connsiteX8" fmla="*/ 4392554 w 5631479"/>
                <a:gd name="connsiteY8" fmla="*/ 0 h 261610"/>
                <a:gd name="connsiteX9" fmla="*/ 5068331 w 5631479"/>
                <a:gd name="connsiteY9" fmla="*/ 0 h 261610"/>
                <a:gd name="connsiteX10" fmla="*/ 5631479 w 5631479"/>
                <a:gd name="connsiteY10" fmla="*/ 0 h 261610"/>
                <a:gd name="connsiteX11" fmla="*/ 5631479 w 5631479"/>
                <a:gd name="connsiteY11" fmla="*/ 261610 h 261610"/>
                <a:gd name="connsiteX12" fmla="*/ 5012016 w 5631479"/>
                <a:gd name="connsiteY12" fmla="*/ 261610 h 261610"/>
                <a:gd name="connsiteX13" fmla="*/ 4336239 w 5631479"/>
                <a:gd name="connsiteY13" fmla="*/ 261610 h 261610"/>
                <a:gd name="connsiteX14" fmla="*/ 3660461 w 5631479"/>
                <a:gd name="connsiteY14" fmla="*/ 261610 h 261610"/>
                <a:gd name="connsiteX15" fmla="*/ 3209943 w 5631479"/>
                <a:gd name="connsiteY15" fmla="*/ 261610 h 261610"/>
                <a:gd name="connsiteX16" fmla="*/ 2646795 w 5631479"/>
                <a:gd name="connsiteY16" fmla="*/ 261610 h 261610"/>
                <a:gd name="connsiteX17" fmla="*/ 1971018 w 5631479"/>
                <a:gd name="connsiteY17" fmla="*/ 261610 h 261610"/>
                <a:gd name="connsiteX18" fmla="*/ 1407870 w 5631479"/>
                <a:gd name="connsiteY18" fmla="*/ 261610 h 261610"/>
                <a:gd name="connsiteX19" fmla="*/ 1013666 w 5631479"/>
                <a:gd name="connsiteY19" fmla="*/ 261610 h 261610"/>
                <a:gd name="connsiteX20" fmla="*/ 563148 w 5631479"/>
                <a:gd name="connsiteY20" fmla="*/ 261610 h 261610"/>
                <a:gd name="connsiteX21" fmla="*/ 0 w 5631479"/>
                <a:gd name="connsiteY21" fmla="*/ 261610 h 261610"/>
                <a:gd name="connsiteX22" fmla="*/ 0 w 5631479"/>
                <a:gd name="connsiteY22" fmla="*/ 0 h 26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261610"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60372" y="109709"/>
                    <a:pt x="5610020" y="166391"/>
                    <a:pt x="5631479" y="261610"/>
                  </a:cubicBezTo>
                  <a:cubicBezTo>
                    <a:pt x="5372602" y="329328"/>
                    <a:pt x="5248231" y="255617"/>
                    <a:pt x="5012016" y="261610"/>
                  </a:cubicBezTo>
                  <a:cubicBezTo>
                    <a:pt x="4775801" y="267603"/>
                    <a:pt x="4587681" y="239777"/>
                    <a:pt x="4336239" y="261610"/>
                  </a:cubicBezTo>
                  <a:cubicBezTo>
                    <a:pt x="4084797" y="283443"/>
                    <a:pt x="3803491" y="213920"/>
                    <a:pt x="3660461" y="261610"/>
                  </a:cubicBezTo>
                  <a:cubicBezTo>
                    <a:pt x="3517431" y="309300"/>
                    <a:pt x="3374869" y="227712"/>
                    <a:pt x="3209943" y="261610"/>
                  </a:cubicBezTo>
                  <a:cubicBezTo>
                    <a:pt x="3045017" y="295508"/>
                    <a:pt x="2900831" y="253738"/>
                    <a:pt x="2646795" y="261610"/>
                  </a:cubicBezTo>
                  <a:cubicBezTo>
                    <a:pt x="2392759" y="269482"/>
                    <a:pt x="2224313" y="199800"/>
                    <a:pt x="1971018" y="261610"/>
                  </a:cubicBezTo>
                  <a:cubicBezTo>
                    <a:pt x="1717723" y="323420"/>
                    <a:pt x="1618435" y="197175"/>
                    <a:pt x="1407870" y="261610"/>
                  </a:cubicBezTo>
                  <a:cubicBezTo>
                    <a:pt x="1197305" y="326045"/>
                    <a:pt x="1122013" y="217112"/>
                    <a:pt x="1013666" y="261610"/>
                  </a:cubicBezTo>
                  <a:cubicBezTo>
                    <a:pt x="905319" y="306108"/>
                    <a:pt x="770602" y="210653"/>
                    <a:pt x="563148" y="261610"/>
                  </a:cubicBezTo>
                  <a:cubicBezTo>
                    <a:pt x="355694" y="312567"/>
                    <a:pt x="165933" y="256157"/>
                    <a:pt x="0" y="261610"/>
                  </a:cubicBezTo>
                  <a:cubicBezTo>
                    <a:pt x="-332" y="160900"/>
                    <a:pt x="29870" y="7860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Why do we construct circular particle accelerators?</a:t>
              </a:r>
            </a:p>
          </p:txBody>
        </p:sp>
        <p:pic>
          <p:nvPicPr>
            <p:cNvPr id="22" name="图片 21">
              <a:extLst>
                <a:ext uri="{FF2B5EF4-FFF2-40B4-BE49-F238E27FC236}">
                  <a16:creationId xmlns:a16="http://schemas.microsoft.com/office/drawing/2014/main" id="{AC4046F2-3C53-8D48-A4FB-976B545BA935}"/>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25" name="圆角矩形 24">
            <a:extLst>
              <a:ext uri="{FF2B5EF4-FFF2-40B4-BE49-F238E27FC236}">
                <a16:creationId xmlns:a16="http://schemas.microsoft.com/office/drawing/2014/main" id="{F515C15F-B994-2D40-8E40-C7BDE98DD680}"/>
              </a:ext>
            </a:extLst>
          </p:cNvPr>
          <p:cNvSpPr/>
          <p:nvPr/>
        </p:nvSpPr>
        <p:spPr>
          <a:xfrm>
            <a:off x="223723" y="1894974"/>
            <a:ext cx="6410554" cy="665328"/>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dirty="0">
                <a:solidFill>
                  <a:schemeClr val="tx1"/>
                </a:solidFill>
                <a:latin typeface="Comic Sans MS" panose="030F0902030302020204" pitchFamily="66" charset="0"/>
              </a:rPr>
              <a:t>👉 Electric field accelerates particles</a:t>
            </a:r>
          </a:p>
          <a:p>
            <a:pPr algn="l"/>
            <a:endParaRPr kumimoji="1" lang="en-US" altLang="zh-CN" sz="1100" dirty="0">
              <a:solidFill>
                <a:schemeClr val="tx1"/>
              </a:solidFill>
              <a:latin typeface="Comic Sans MS" panose="030F0902030302020204" pitchFamily="66" charset="0"/>
            </a:endParaRPr>
          </a:p>
          <a:p>
            <a:r>
              <a:rPr kumimoji="1" lang="en-US" altLang="zh-CN" sz="1100" dirty="0">
                <a:solidFill>
                  <a:schemeClr val="tx1"/>
                </a:solidFill>
                <a:latin typeface="Comic Sans MS" panose="030F0902030302020204" pitchFamily="66" charset="0"/>
              </a:rPr>
              <a:t>👉  Magnetic field keeps particles on a circular orbit</a:t>
            </a:r>
          </a:p>
        </p:txBody>
      </p:sp>
      <p:sp>
        <p:nvSpPr>
          <p:cNvPr id="41" name="矩形 40">
            <a:extLst>
              <a:ext uri="{FF2B5EF4-FFF2-40B4-BE49-F238E27FC236}">
                <a16:creationId xmlns:a16="http://schemas.microsoft.com/office/drawing/2014/main" id="{A588DB70-4425-9345-992A-5B9234A50D17}"/>
              </a:ext>
            </a:extLst>
          </p:cNvPr>
          <p:cNvSpPr/>
          <p:nvPr/>
        </p:nvSpPr>
        <p:spPr>
          <a:xfrm>
            <a:off x="226685" y="3181169"/>
            <a:ext cx="6410554"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Are particle accelerators “useful”?</a:t>
            </a:r>
            <a:endParaRPr kumimoji="1" lang="zh-CN" altLang="en-US" sz="1400" dirty="0">
              <a:solidFill>
                <a:schemeClr val="bg1"/>
              </a:solidFill>
              <a:latin typeface="Comic Sans MS" panose="030F0902030302020204" pitchFamily="66" charset="0"/>
            </a:endParaRPr>
          </a:p>
        </p:txBody>
      </p:sp>
      <p:grpSp>
        <p:nvGrpSpPr>
          <p:cNvPr id="42" name="组合 41">
            <a:extLst>
              <a:ext uri="{FF2B5EF4-FFF2-40B4-BE49-F238E27FC236}">
                <a16:creationId xmlns:a16="http://schemas.microsoft.com/office/drawing/2014/main" id="{84D87C01-FCD9-2041-B52C-61A4F1BD9AD5}"/>
              </a:ext>
            </a:extLst>
          </p:cNvPr>
          <p:cNvGrpSpPr/>
          <p:nvPr/>
        </p:nvGrpSpPr>
        <p:grpSpPr>
          <a:xfrm>
            <a:off x="336715" y="3717952"/>
            <a:ext cx="6314476" cy="528168"/>
            <a:chOff x="1788574" y="4444929"/>
            <a:chExt cx="6314476" cy="528168"/>
          </a:xfrm>
        </p:grpSpPr>
        <p:sp>
          <p:nvSpPr>
            <p:cNvPr id="43" name="文本框 42">
              <a:extLst>
                <a:ext uri="{FF2B5EF4-FFF2-40B4-BE49-F238E27FC236}">
                  <a16:creationId xmlns:a16="http://schemas.microsoft.com/office/drawing/2014/main" id="{4A419CEC-C917-7647-9F87-EEF423E3D56B}"/>
                </a:ext>
              </a:extLst>
            </p:cNvPr>
            <p:cNvSpPr txBox="1"/>
            <p:nvPr/>
          </p:nvSpPr>
          <p:spPr>
            <a:xfrm>
              <a:off x="1788574" y="4468252"/>
              <a:ext cx="5631479" cy="430887"/>
            </a:xfrm>
            <a:custGeom>
              <a:avLst/>
              <a:gdLst>
                <a:gd name="connsiteX0" fmla="*/ 0 w 5631479"/>
                <a:gd name="connsiteY0" fmla="*/ 0 h 430887"/>
                <a:gd name="connsiteX1" fmla="*/ 506833 w 5631479"/>
                <a:gd name="connsiteY1" fmla="*/ 0 h 430887"/>
                <a:gd name="connsiteX2" fmla="*/ 901037 w 5631479"/>
                <a:gd name="connsiteY2" fmla="*/ 0 h 430887"/>
                <a:gd name="connsiteX3" fmla="*/ 1576814 w 5631479"/>
                <a:gd name="connsiteY3" fmla="*/ 0 h 430887"/>
                <a:gd name="connsiteX4" fmla="*/ 2083647 w 5631479"/>
                <a:gd name="connsiteY4" fmla="*/ 0 h 430887"/>
                <a:gd name="connsiteX5" fmla="*/ 2590480 w 5631479"/>
                <a:gd name="connsiteY5" fmla="*/ 0 h 430887"/>
                <a:gd name="connsiteX6" fmla="*/ 3266258 w 5631479"/>
                <a:gd name="connsiteY6" fmla="*/ 0 h 430887"/>
                <a:gd name="connsiteX7" fmla="*/ 3716776 w 5631479"/>
                <a:gd name="connsiteY7" fmla="*/ 0 h 430887"/>
                <a:gd name="connsiteX8" fmla="*/ 4392554 w 5631479"/>
                <a:gd name="connsiteY8" fmla="*/ 0 h 430887"/>
                <a:gd name="connsiteX9" fmla="*/ 5068331 w 5631479"/>
                <a:gd name="connsiteY9" fmla="*/ 0 h 430887"/>
                <a:gd name="connsiteX10" fmla="*/ 5631479 w 5631479"/>
                <a:gd name="connsiteY10" fmla="*/ 0 h 430887"/>
                <a:gd name="connsiteX11" fmla="*/ 5631479 w 5631479"/>
                <a:gd name="connsiteY11" fmla="*/ 430887 h 430887"/>
                <a:gd name="connsiteX12" fmla="*/ 5012016 w 5631479"/>
                <a:gd name="connsiteY12" fmla="*/ 430887 h 430887"/>
                <a:gd name="connsiteX13" fmla="*/ 4336239 w 5631479"/>
                <a:gd name="connsiteY13" fmla="*/ 430887 h 430887"/>
                <a:gd name="connsiteX14" fmla="*/ 3660461 w 5631479"/>
                <a:gd name="connsiteY14" fmla="*/ 430887 h 430887"/>
                <a:gd name="connsiteX15" fmla="*/ 3209943 w 5631479"/>
                <a:gd name="connsiteY15" fmla="*/ 430887 h 430887"/>
                <a:gd name="connsiteX16" fmla="*/ 2646795 w 5631479"/>
                <a:gd name="connsiteY16" fmla="*/ 430887 h 430887"/>
                <a:gd name="connsiteX17" fmla="*/ 1971018 w 5631479"/>
                <a:gd name="connsiteY17" fmla="*/ 430887 h 430887"/>
                <a:gd name="connsiteX18" fmla="*/ 1407870 w 5631479"/>
                <a:gd name="connsiteY18" fmla="*/ 430887 h 430887"/>
                <a:gd name="connsiteX19" fmla="*/ 1013666 w 5631479"/>
                <a:gd name="connsiteY19" fmla="*/ 430887 h 430887"/>
                <a:gd name="connsiteX20" fmla="*/ 563148 w 5631479"/>
                <a:gd name="connsiteY20" fmla="*/ 430887 h 430887"/>
                <a:gd name="connsiteX21" fmla="*/ 0 w 5631479"/>
                <a:gd name="connsiteY21" fmla="*/ 430887 h 430887"/>
                <a:gd name="connsiteX22" fmla="*/ 0 w 5631479"/>
                <a:gd name="connsiteY22" fmla="*/ 0 h 430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479" h="430887" extrusionOk="0">
                  <a:moveTo>
                    <a:pt x="0" y="0"/>
                  </a:moveTo>
                  <a:cubicBezTo>
                    <a:pt x="120326" y="-28960"/>
                    <a:pt x="321700" y="39901"/>
                    <a:pt x="506833" y="0"/>
                  </a:cubicBezTo>
                  <a:cubicBezTo>
                    <a:pt x="691966" y="-39901"/>
                    <a:pt x="801035" y="8929"/>
                    <a:pt x="901037" y="0"/>
                  </a:cubicBezTo>
                  <a:cubicBezTo>
                    <a:pt x="1001039" y="-8929"/>
                    <a:pt x="1311870" y="73022"/>
                    <a:pt x="1576814" y="0"/>
                  </a:cubicBezTo>
                  <a:cubicBezTo>
                    <a:pt x="1841758" y="-73022"/>
                    <a:pt x="1848634" y="46320"/>
                    <a:pt x="2083647" y="0"/>
                  </a:cubicBezTo>
                  <a:cubicBezTo>
                    <a:pt x="2318660" y="-46320"/>
                    <a:pt x="2388688" y="48056"/>
                    <a:pt x="2590480" y="0"/>
                  </a:cubicBezTo>
                  <a:cubicBezTo>
                    <a:pt x="2792272" y="-48056"/>
                    <a:pt x="3115705" y="3802"/>
                    <a:pt x="3266258" y="0"/>
                  </a:cubicBezTo>
                  <a:cubicBezTo>
                    <a:pt x="3416811" y="-3802"/>
                    <a:pt x="3564927" y="47183"/>
                    <a:pt x="3716776" y="0"/>
                  </a:cubicBezTo>
                  <a:cubicBezTo>
                    <a:pt x="3868625" y="-47183"/>
                    <a:pt x="4203322" y="56379"/>
                    <a:pt x="4392554" y="0"/>
                  </a:cubicBezTo>
                  <a:cubicBezTo>
                    <a:pt x="4581786" y="-56379"/>
                    <a:pt x="4734413" y="59641"/>
                    <a:pt x="5068331" y="0"/>
                  </a:cubicBezTo>
                  <a:cubicBezTo>
                    <a:pt x="5402249" y="-59641"/>
                    <a:pt x="5375305" y="30901"/>
                    <a:pt x="5631479" y="0"/>
                  </a:cubicBezTo>
                  <a:cubicBezTo>
                    <a:pt x="5632552" y="175238"/>
                    <a:pt x="5602456" y="280095"/>
                    <a:pt x="5631479" y="430887"/>
                  </a:cubicBezTo>
                  <a:cubicBezTo>
                    <a:pt x="5372602" y="498605"/>
                    <a:pt x="5248231" y="424894"/>
                    <a:pt x="5012016" y="430887"/>
                  </a:cubicBezTo>
                  <a:cubicBezTo>
                    <a:pt x="4775801" y="436880"/>
                    <a:pt x="4587681" y="409054"/>
                    <a:pt x="4336239" y="430887"/>
                  </a:cubicBezTo>
                  <a:cubicBezTo>
                    <a:pt x="4084797" y="452720"/>
                    <a:pt x="3803491" y="383197"/>
                    <a:pt x="3660461" y="430887"/>
                  </a:cubicBezTo>
                  <a:cubicBezTo>
                    <a:pt x="3517431" y="478577"/>
                    <a:pt x="3374869" y="396989"/>
                    <a:pt x="3209943" y="430887"/>
                  </a:cubicBezTo>
                  <a:cubicBezTo>
                    <a:pt x="3045017" y="464785"/>
                    <a:pt x="2900831" y="423015"/>
                    <a:pt x="2646795" y="430887"/>
                  </a:cubicBezTo>
                  <a:cubicBezTo>
                    <a:pt x="2392759" y="438759"/>
                    <a:pt x="2224313" y="369077"/>
                    <a:pt x="1971018" y="430887"/>
                  </a:cubicBezTo>
                  <a:cubicBezTo>
                    <a:pt x="1717723" y="492697"/>
                    <a:pt x="1618435" y="366452"/>
                    <a:pt x="1407870" y="430887"/>
                  </a:cubicBezTo>
                  <a:cubicBezTo>
                    <a:pt x="1197305" y="495322"/>
                    <a:pt x="1122013" y="386389"/>
                    <a:pt x="1013666" y="430887"/>
                  </a:cubicBezTo>
                  <a:cubicBezTo>
                    <a:pt x="905319" y="475385"/>
                    <a:pt x="770602" y="379930"/>
                    <a:pt x="563148" y="430887"/>
                  </a:cubicBezTo>
                  <a:cubicBezTo>
                    <a:pt x="355694" y="481844"/>
                    <a:pt x="165933" y="425434"/>
                    <a:pt x="0" y="430887"/>
                  </a:cubicBezTo>
                  <a:cubicBezTo>
                    <a:pt x="-3969" y="290494"/>
                    <a:pt x="2536" y="111160"/>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100" dirty="0">
                  <a:latin typeface="Trebuchet MS" panose="020B0703020202090204" pitchFamily="34" charset="0"/>
                </a:rPr>
                <a:t>Why do humans spend so much money, time and effort on discovering and exploring the basic principles of the Universe?</a:t>
              </a:r>
            </a:p>
          </p:txBody>
        </p:sp>
        <p:pic>
          <p:nvPicPr>
            <p:cNvPr id="44" name="图片 43">
              <a:extLst>
                <a:ext uri="{FF2B5EF4-FFF2-40B4-BE49-F238E27FC236}">
                  <a16:creationId xmlns:a16="http://schemas.microsoft.com/office/drawing/2014/main" id="{F174BAC5-FC93-D74B-BE26-FAA5BA8DF02D}"/>
                </a:ext>
              </a:extLst>
            </p:cNvPr>
            <p:cNvPicPr>
              <a:picLocks noChangeAspect="1"/>
            </p:cNvPicPr>
            <p:nvPr/>
          </p:nvPicPr>
          <p:blipFill>
            <a:blip r:embed="rId4"/>
            <a:stretch>
              <a:fillRect/>
            </a:stretch>
          </p:blipFill>
          <p:spPr>
            <a:xfrm>
              <a:off x="7574882" y="4444929"/>
              <a:ext cx="528168" cy="528168"/>
            </a:xfrm>
            <a:prstGeom prst="rect">
              <a:avLst/>
            </a:prstGeom>
          </p:spPr>
        </p:pic>
      </p:grpSp>
      <p:sp>
        <p:nvSpPr>
          <p:cNvPr id="45" name="文本框 44">
            <a:extLst>
              <a:ext uri="{FF2B5EF4-FFF2-40B4-BE49-F238E27FC236}">
                <a16:creationId xmlns:a16="http://schemas.microsoft.com/office/drawing/2014/main" id="{A5E5DADE-89CB-E040-B5CE-824D70DD33FA}"/>
              </a:ext>
            </a:extLst>
          </p:cNvPr>
          <p:cNvSpPr txBox="1"/>
          <p:nvPr/>
        </p:nvSpPr>
        <p:spPr>
          <a:xfrm>
            <a:off x="325522" y="4499274"/>
            <a:ext cx="6410554" cy="1569660"/>
          </a:xfrm>
          <a:prstGeom prst="rect">
            <a:avLst/>
          </a:prstGeom>
          <a:noFill/>
        </p:spPr>
        <p:txBody>
          <a:bodyPr wrap="square" rtlCol="0">
            <a:spAutoFit/>
          </a:bodyPr>
          <a:lstStyle/>
          <a:p>
            <a:pPr marL="171450" indent="-171450">
              <a:buFont typeface="Arial" panose="020B0604020202020204" pitchFamily="34" charset="0"/>
              <a:buChar char="•"/>
            </a:pPr>
            <a:r>
              <a:rPr kumimoji="1" lang="en-US" altLang="zh-CN" sz="1200" dirty="0"/>
              <a:t>Cancer treatment technologies, such as PET scans, are a product of Particle Physics</a:t>
            </a:r>
          </a:p>
          <a:p>
            <a:endParaRPr kumimoji="1" lang="en-US" altLang="zh-CN" sz="1200" dirty="0"/>
          </a:p>
          <a:p>
            <a:pPr marL="171450" indent="-171450">
              <a:buFont typeface="Arial" panose="020B0604020202020204" pitchFamily="34" charset="0"/>
              <a:buChar char="•"/>
            </a:pPr>
            <a:r>
              <a:rPr kumimoji="1" lang="en-US" altLang="zh-CN" sz="1200" dirty="0"/>
              <a:t>Touchscreens were first developed at CERN (home of the LHC)</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The Internet (WWW) was created by particle physicists to communicate with their colleagues across the globe</a:t>
            </a:r>
          </a:p>
          <a:p>
            <a:pPr marL="171450" indent="-171450">
              <a:buFont typeface="Arial" panose="020B0604020202020204" pitchFamily="34" charset="0"/>
              <a:buChar char="•"/>
            </a:pPr>
            <a:endParaRPr kumimoji="1" lang="en-US" altLang="zh-CN" sz="1200" dirty="0"/>
          </a:p>
          <a:p>
            <a:pPr marL="171450" indent="-171450">
              <a:buFont typeface="Arial" panose="020B0604020202020204" pitchFamily="34" charset="0"/>
              <a:buChar char="•"/>
            </a:pPr>
            <a:r>
              <a:rPr kumimoji="1" lang="en-US" altLang="zh-CN" sz="1200" dirty="0"/>
              <a:t>Accelerators are used in certain industrial processes as well</a:t>
            </a:r>
          </a:p>
        </p:txBody>
      </p:sp>
    </p:spTree>
    <p:extLst>
      <p:ext uri="{BB962C8B-B14F-4D97-AF65-F5344CB8AC3E}">
        <p14:creationId xmlns:p14="http://schemas.microsoft.com/office/powerpoint/2010/main" val="29494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9</a:t>
            </a:fld>
            <a:endParaRPr kumimoji="1" lang="zh-CN" altLang="en-US"/>
          </a:p>
        </p:txBody>
      </p:sp>
      <p:sp>
        <p:nvSpPr>
          <p:cNvPr id="36" name="矩形 35">
            <a:extLst>
              <a:ext uri="{FF2B5EF4-FFF2-40B4-BE49-F238E27FC236}">
                <a16:creationId xmlns:a16="http://schemas.microsoft.com/office/drawing/2014/main" id="{DBC346BF-E516-0140-9E16-D2738DF178AE}"/>
              </a:ext>
            </a:extLst>
          </p:cNvPr>
          <p:cNvSpPr/>
          <p:nvPr/>
        </p:nvSpPr>
        <p:spPr>
          <a:xfrm>
            <a:off x="223720" y="722145"/>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sp>
        <p:nvSpPr>
          <p:cNvPr id="38" name="圆角矩形 37">
            <a:extLst>
              <a:ext uri="{FF2B5EF4-FFF2-40B4-BE49-F238E27FC236}">
                <a16:creationId xmlns:a16="http://schemas.microsoft.com/office/drawing/2014/main" id="{97C83963-19E4-DF42-AC20-F7877B6FAAF7}"/>
              </a:ext>
            </a:extLst>
          </p:cNvPr>
          <p:cNvSpPr/>
          <p:nvPr/>
        </p:nvSpPr>
        <p:spPr>
          <a:xfrm>
            <a:off x="223720" y="1070113"/>
            <a:ext cx="6410559" cy="21071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Elementary Particles are the tiniest building blocks of matter (fermions) + the messenger particles that tell them how to interact with one another (bosons)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The model describing this system of particles is called the Standard Model of Particle Physics.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We can detect and study elementary particles by smashing them against one another in particle accelerators such as the Large Hadron Collider</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
        <p:nvSpPr>
          <p:cNvPr id="39" name="矩形 38">
            <a:extLst>
              <a:ext uri="{FF2B5EF4-FFF2-40B4-BE49-F238E27FC236}">
                <a16:creationId xmlns:a16="http://schemas.microsoft.com/office/drawing/2014/main" id="{C69CF17D-9857-F547-883D-231269E8623E}"/>
              </a:ext>
            </a:extLst>
          </p:cNvPr>
          <p:cNvSpPr/>
          <p:nvPr/>
        </p:nvSpPr>
        <p:spPr>
          <a:xfrm>
            <a:off x="223720" y="3416837"/>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40" name="圆角矩形 39">
            <a:extLst>
              <a:ext uri="{FF2B5EF4-FFF2-40B4-BE49-F238E27FC236}">
                <a16:creationId xmlns:a16="http://schemas.microsoft.com/office/drawing/2014/main" id="{59C6B919-2379-CB46-984C-FE9DC9B2DD28}"/>
              </a:ext>
            </a:extLst>
          </p:cNvPr>
          <p:cNvSpPr/>
          <p:nvPr/>
        </p:nvSpPr>
        <p:spPr>
          <a:xfrm>
            <a:off x="223720" y="3764806"/>
            <a:ext cx="6410559" cy="2029196"/>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Discovering new particles can tell us about what things are made of, and explain a lot about e.g. how the Universe was created. But do you think such investment is “worth the money” bearing in mind how expensive it is to construct the large particle accelerators?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The Standard Model explains almost everything about the universe’s basic mechanisms. Do you think it is close to being the “ultimate theory” or everything?</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the Standard Model “simple”?</a:t>
            </a:r>
          </a:p>
        </p:txBody>
      </p:sp>
    </p:spTree>
    <p:extLst>
      <p:ext uri="{BB962C8B-B14F-4D97-AF65-F5344CB8AC3E}">
        <p14:creationId xmlns:p14="http://schemas.microsoft.com/office/powerpoint/2010/main" val="229860562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4359</TotalTime>
  <Words>2303</Words>
  <Application>Microsoft Macintosh PowerPoint</Application>
  <PresentationFormat>A4 纸张(210x297 毫米)</PresentationFormat>
  <Paragraphs>198</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73</cp:revision>
  <dcterms:created xsi:type="dcterms:W3CDTF">2021-02-07T05:10:33Z</dcterms:created>
  <dcterms:modified xsi:type="dcterms:W3CDTF">2021-02-12T04:13:03Z</dcterms:modified>
</cp:coreProperties>
</file>