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6" r:id="rId3"/>
    <p:sldId id="269" r:id="rId4"/>
    <p:sldId id="270" r:id="rId5"/>
    <p:sldId id="267"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BF5"/>
    <a:srgbClr val="E9DDF5"/>
    <a:srgbClr val="B92DC0"/>
    <a:srgbClr val="6825BB"/>
    <a:srgbClr val="E7DE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551"/>
    <p:restoredTop sz="96327"/>
  </p:normalViewPr>
  <p:slideViewPr>
    <p:cSldViewPr snapToGrid="0" snapToObjects="1">
      <p:cViewPr>
        <p:scale>
          <a:sx n="153" d="100"/>
          <a:sy n="153" d="100"/>
        </p:scale>
        <p:origin x="784" y="-4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2021/2/16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3591526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2021/2/16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942723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2021/2/16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2839476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2021/2/16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2232550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2021/2/16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1205801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9C8B7CC-ACBD-5B46-BCDC-69781413121D}" type="datetimeFigureOut">
              <a:rPr kumimoji="1" lang="zh-CN" altLang="en-US" smtClean="0"/>
              <a:t>2021/2/16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1181059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72381" y="3618442"/>
            <a:ext cx="2901255" cy="532218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3471863" y="3618442"/>
            <a:ext cx="2915543" cy="532218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9C8B7CC-ACBD-5B46-BCDC-69781413121D}" type="datetimeFigureOut">
              <a:rPr kumimoji="1" lang="zh-CN" altLang="en-US" smtClean="0"/>
              <a:t>2021/2/16</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4022237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9C8B7CC-ACBD-5B46-BCDC-69781413121D}" type="datetimeFigureOut">
              <a:rPr kumimoji="1" lang="zh-CN" altLang="en-US" smtClean="0"/>
              <a:t>2021/2/16</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3112226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C8B7CC-ACBD-5B46-BCDC-69781413121D}" type="datetimeFigureOut">
              <a:rPr kumimoji="1" lang="zh-CN" altLang="en-US" smtClean="0"/>
              <a:t>2021/2/16</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3640384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9C8B7CC-ACBD-5B46-BCDC-69781413121D}" type="datetimeFigureOut">
              <a:rPr kumimoji="1" lang="zh-CN" altLang="en-US" smtClean="0"/>
              <a:t>2021/2/16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2789851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9C8B7CC-ACBD-5B46-BCDC-69781413121D}" type="datetimeFigureOut">
              <a:rPr kumimoji="1" lang="zh-CN" altLang="en-US" smtClean="0"/>
              <a:t>2021/2/16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4025123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B9C8B7CC-ACBD-5B46-BCDC-69781413121D}" type="datetimeFigureOut">
              <a:rPr kumimoji="1" lang="zh-CN" altLang="en-US" smtClean="0"/>
              <a:t>2021/2/16</a:t>
            </a:fld>
            <a:endParaRPr kumimoji="1" lang="zh-CN"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19188313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tiff"/></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tiff"/><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7.tiff"/><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C94CD6E6-3AA4-CC40-9A71-4E27F6B6C122}"/>
              </a:ext>
            </a:extLst>
          </p:cNvPr>
          <p:cNvGrpSpPr/>
          <p:nvPr/>
        </p:nvGrpSpPr>
        <p:grpSpPr>
          <a:xfrm>
            <a:off x="0" y="197200"/>
            <a:ext cx="6602669" cy="2175924"/>
            <a:chOff x="0" y="197200"/>
            <a:chExt cx="6602669" cy="2175924"/>
          </a:xfrm>
        </p:grpSpPr>
        <p:sp>
          <p:nvSpPr>
            <p:cNvPr id="5" name="矩形 4">
              <a:extLst>
                <a:ext uri="{FF2B5EF4-FFF2-40B4-BE49-F238E27FC236}">
                  <a16:creationId xmlns:a16="http://schemas.microsoft.com/office/drawing/2014/main" id="{BFFE0FAE-930E-1848-AA61-0305986C72BC}"/>
                </a:ext>
              </a:extLst>
            </p:cNvPr>
            <p:cNvSpPr/>
            <p:nvPr userDrawn="1"/>
          </p:nvSpPr>
          <p:spPr>
            <a:xfrm>
              <a:off x="2087819" y="197200"/>
              <a:ext cx="4514850" cy="2175924"/>
            </a:xfrm>
            <a:prstGeom prst="rect">
              <a:avLst/>
            </a:prstGeom>
            <a:solidFill>
              <a:srgbClr val="B92DC0"/>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标题 1">
              <a:extLst>
                <a:ext uri="{FF2B5EF4-FFF2-40B4-BE49-F238E27FC236}">
                  <a16:creationId xmlns:a16="http://schemas.microsoft.com/office/drawing/2014/main" id="{EF9DC51F-7949-7F4D-8945-009AECA9DD10}"/>
                </a:ext>
              </a:extLst>
            </p:cNvPr>
            <p:cNvSpPr txBox="1">
              <a:spLocks/>
            </p:cNvSpPr>
            <p:nvPr userDrawn="1"/>
          </p:nvSpPr>
          <p:spPr>
            <a:xfrm>
              <a:off x="2377439" y="513834"/>
              <a:ext cx="3813643" cy="1837170"/>
            </a:xfrm>
            <a:prstGeom prst="rect">
              <a:avLst/>
            </a:prstGeom>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r"/>
              <a:r>
                <a:rPr kumimoji="1" lang="zh-CN" altLang="en-US" sz="3200" dirty="0">
                  <a:solidFill>
                    <a:schemeClr val="bg1"/>
                  </a:solidFill>
                  <a:latin typeface="Kaiti SC" panose="02010600040101010101" pitchFamily="2" charset="-122"/>
                  <a:ea typeface="Kaiti SC" panose="02010600040101010101" pitchFamily="2" charset="-122"/>
                </a:rPr>
                <a:t>解密神奇的宇宙</a:t>
              </a:r>
              <a:br>
                <a:rPr kumimoji="1" lang="en-US" altLang="zh-CN" dirty="0">
                  <a:solidFill>
                    <a:schemeClr val="bg1"/>
                  </a:solidFill>
                  <a:latin typeface="Kaiti SC" panose="02010600040101010101" pitchFamily="2" charset="-122"/>
                  <a:ea typeface="Kaiti SC" panose="02010600040101010101" pitchFamily="2" charset="-122"/>
                </a:rPr>
              </a:br>
              <a:r>
                <a:rPr kumimoji="1" lang="en-US" altLang="zh-CN" sz="1800" dirty="0">
                  <a:solidFill>
                    <a:schemeClr val="bg1"/>
                  </a:solidFill>
                  <a:latin typeface="Kaiti SC" panose="02010600040101010101" pitchFamily="2" charset="-122"/>
                  <a:ea typeface="Kaiti SC" panose="02010600040101010101" pitchFamily="2" charset="-122"/>
                </a:rPr>
                <a:t>Unlocking the secrets of the Universe</a:t>
              </a:r>
              <a:br>
                <a:rPr kumimoji="1" lang="en-US" altLang="zh-CN" sz="1800" dirty="0">
                  <a:solidFill>
                    <a:schemeClr val="bg1"/>
                  </a:solidFill>
                  <a:latin typeface="Kaiti SC" panose="02010600040101010101" pitchFamily="2" charset="-122"/>
                  <a:ea typeface="Kaiti SC" panose="02010600040101010101" pitchFamily="2" charset="-122"/>
                </a:rPr>
              </a:br>
              <a:endParaRPr kumimoji="1" lang="en-US" altLang="zh-CN" sz="1800" dirty="0">
                <a:solidFill>
                  <a:schemeClr val="bg1"/>
                </a:solidFill>
                <a:latin typeface="Kaiti SC" panose="02010600040101010101" pitchFamily="2" charset="-122"/>
                <a:ea typeface="Kaiti SC" panose="02010600040101010101" pitchFamily="2" charset="-122"/>
              </a:endParaRPr>
            </a:p>
          </p:txBody>
        </p:sp>
        <p:pic>
          <p:nvPicPr>
            <p:cNvPr id="7" name="图片 6" descr="图片包含 图标&#10;&#10;描述已自动生成">
              <a:extLst>
                <a:ext uri="{FF2B5EF4-FFF2-40B4-BE49-F238E27FC236}">
                  <a16:creationId xmlns:a16="http://schemas.microsoft.com/office/drawing/2014/main" id="{D6F28847-18D3-E048-AEE5-6890912205A5}"/>
                </a:ext>
              </a:extLst>
            </p:cNvPr>
            <p:cNvPicPr>
              <a:picLocks noChangeAspect="1"/>
            </p:cNvPicPr>
            <p:nvPr userDrawn="1"/>
          </p:nvPicPr>
          <p:blipFill rotWithShape="1">
            <a:blip r:embed="rId2"/>
            <a:srcRect b="5334"/>
            <a:stretch/>
          </p:blipFill>
          <p:spPr>
            <a:xfrm>
              <a:off x="0" y="197200"/>
              <a:ext cx="2172622" cy="1959740"/>
            </a:xfrm>
            <a:prstGeom prst="rect">
              <a:avLst/>
            </a:prstGeom>
            <a:solidFill>
              <a:srgbClr val="A451A4"/>
            </a:solidFill>
          </p:spPr>
        </p:pic>
      </p:grpSp>
      <p:sp>
        <p:nvSpPr>
          <p:cNvPr id="8" name="Slide Number Placeholder 5">
            <a:extLst>
              <a:ext uri="{FF2B5EF4-FFF2-40B4-BE49-F238E27FC236}">
                <a16:creationId xmlns:a16="http://schemas.microsoft.com/office/drawing/2014/main" id="{51F7BC1C-E480-764F-8C20-94B8E65F05A3}"/>
              </a:ext>
            </a:extLst>
          </p:cNvPr>
          <p:cNvSpPr>
            <a:spLocks noGrp="1"/>
          </p:cNvSpPr>
          <p:nvPr>
            <p:ph type="sldNum" sz="quarter" idx="12"/>
          </p:nvPr>
        </p:nvSpPr>
        <p:spPr>
          <a:xfrm>
            <a:off x="471488" y="9253023"/>
            <a:ext cx="1543050" cy="527403"/>
          </a:xfrm>
        </p:spPr>
        <p:txBody>
          <a:bodyPr/>
          <a:lstStyle>
            <a:lvl1pPr algn="l">
              <a:defRPr sz="1200"/>
            </a:lvl1pPr>
          </a:lstStyle>
          <a:p>
            <a:fld id="{99BCC2B7-A947-2E40-B774-81D6CE8CEB88}" type="slidenum">
              <a:rPr kumimoji="1" lang="zh-CN" altLang="en-US" smtClean="0"/>
              <a:pPr/>
              <a:t>1</a:t>
            </a:fld>
            <a:endParaRPr kumimoji="1" lang="zh-CN" altLang="en-US"/>
          </a:p>
        </p:txBody>
      </p:sp>
      <p:grpSp>
        <p:nvGrpSpPr>
          <p:cNvPr id="9" name="组合 8">
            <a:extLst>
              <a:ext uri="{FF2B5EF4-FFF2-40B4-BE49-F238E27FC236}">
                <a16:creationId xmlns:a16="http://schemas.microsoft.com/office/drawing/2014/main" id="{7346DB97-D250-2C48-991D-D0B9EE23D4BC}"/>
              </a:ext>
            </a:extLst>
          </p:cNvPr>
          <p:cNvGrpSpPr/>
          <p:nvPr/>
        </p:nvGrpSpPr>
        <p:grpSpPr>
          <a:xfrm>
            <a:off x="240626" y="2785198"/>
            <a:ext cx="6264676" cy="3214955"/>
            <a:chOff x="240626" y="2785198"/>
            <a:chExt cx="6264676" cy="3214955"/>
          </a:xfrm>
        </p:grpSpPr>
        <p:sp>
          <p:nvSpPr>
            <p:cNvPr id="10" name="矩形 9">
              <a:extLst>
                <a:ext uri="{FF2B5EF4-FFF2-40B4-BE49-F238E27FC236}">
                  <a16:creationId xmlns:a16="http://schemas.microsoft.com/office/drawing/2014/main" id="{7D59B5B7-4982-3849-AF98-AFCF70C034F8}"/>
                </a:ext>
              </a:extLst>
            </p:cNvPr>
            <p:cNvSpPr/>
            <p:nvPr userDrawn="1"/>
          </p:nvSpPr>
          <p:spPr>
            <a:xfrm>
              <a:off x="240631" y="2785198"/>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Where do we come from?</a:t>
              </a:r>
              <a:endParaRPr kumimoji="1" lang="zh-CN" altLang="en-US" sz="1400" dirty="0">
                <a:solidFill>
                  <a:schemeClr val="bg1"/>
                </a:solidFill>
                <a:latin typeface="Comic Sans MS" panose="030F0902030302020204" pitchFamily="66" charset="0"/>
              </a:endParaRPr>
            </a:p>
          </p:txBody>
        </p:sp>
        <p:sp>
          <p:nvSpPr>
            <p:cNvPr id="11" name="文本框 10">
              <a:extLst>
                <a:ext uri="{FF2B5EF4-FFF2-40B4-BE49-F238E27FC236}">
                  <a16:creationId xmlns:a16="http://schemas.microsoft.com/office/drawing/2014/main" id="{04B18A0F-F797-B94C-82E0-55C6EE57D3F8}"/>
                </a:ext>
              </a:extLst>
            </p:cNvPr>
            <p:cNvSpPr txBox="1"/>
            <p:nvPr userDrawn="1"/>
          </p:nvSpPr>
          <p:spPr>
            <a:xfrm>
              <a:off x="240626" y="3137831"/>
              <a:ext cx="6264671" cy="2862322"/>
            </a:xfrm>
            <a:prstGeom prst="rect">
              <a:avLst/>
            </a:prstGeom>
            <a:noFill/>
          </p:spPr>
          <p:txBody>
            <a:bodyPr wrap="square" rtlCol="0">
              <a:spAutoFit/>
            </a:bodyPr>
            <a:lstStyle/>
            <a:p>
              <a:r>
                <a:rPr kumimoji="1" lang="en-US" altLang="zh-CN" sz="1200" dirty="0"/>
                <a:t>According to the Big Bang theory, in the beginning, there “was nothing”: not even time, so we can’t even reasonably talk about what “happened before” this point. The Big Bang only took nanoseconds to happen, and billions of years later, as result of a series of accidents, here we are: the intelligent human race likely to soon start colonizing another planet.</a:t>
              </a:r>
            </a:p>
            <a:p>
              <a:endParaRPr kumimoji="1" lang="en-US" altLang="zh-CN" sz="1200" dirty="0"/>
            </a:p>
            <a:p>
              <a:r>
                <a:rPr kumimoji="1" lang="en-US" altLang="zh-CN" sz="1200" dirty="0"/>
                <a:t>When the Big Bang happened, almost all of “stuff”: matter and anti-matter was completely destroyed in a huge  explosion. This is what happens whenever matter meets anti-matter.</a:t>
              </a:r>
            </a:p>
            <a:p>
              <a:endParaRPr kumimoji="1" lang="en-US" altLang="zh-CN" sz="1200" dirty="0"/>
            </a:p>
            <a:p>
              <a:r>
                <a:rPr kumimoji="1" lang="en-US" altLang="zh-CN" sz="1200" dirty="0"/>
                <a:t>But for some reason, in early Universe there must have been a little more matter than antimatter – and this tiny amount made up the whole Universe we know and observe today. Dark Energy could be the key to solving this mystery.</a:t>
              </a:r>
            </a:p>
            <a:p>
              <a:endParaRPr kumimoji="1" lang="en-US" altLang="zh-CN" sz="1200" dirty="0"/>
            </a:p>
            <a:p>
              <a:r>
                <a:rPr kumimoji="1" lang="en-US" altLang="zh-CN" sz="1200" dirty="0"/>
                <a:t>Dark Energy also keeps the Universe expanding at an ever-increasing speed. It is possible it will keep expanding “forever”, at some point faster than the speed of light, turning reality into a gigantic “black hole”</a:t>
              </a:r>
            </a:p>
          </p:txBody>
        </p:sp>
      </p:grpSp>
      <p:grpSp>
        <p:nvGrpSpPr>
          <p:cNvPr id="18" name="组合 17">
            <a:extLst>
              <a:ext uri="{FF2B5EF4-FFF2-40B4-BE49-F238E27FC236}">
                <a16:creationId xmlns:a16="http://schemas.microsoft.com/office/drawing/2014/main" id="{5665BB8B-8A2C-8C47-AB8C-3D36741F1C03}"/>
              </a:ext>
            </a:extLst>
          </p:cNvPr>
          <p:cNvGrpSpPr/>
          <p:nvPr/>
        </p:nvGrpSpPr>
        <p:grpSpPr>
          <a:xfrm>
            <a:off x="296664" y="5966015"/>
            <a:ext cx="6264671" cy="1572992"/>
            <a:chOff x="240626" y="5109381"/>
            <a:chExt cx="6264676" cy="1572992"/>
          </a:xfrm>
        </p:grpSpPr>
        <p:sp>
          <p:nvSpPr>
            <p:cNvPr id="12" name="矩形 11">
              <a:extLst>
                <a:ext uri="{FF2B5EF4-FFF2-40B4-BE49-F238E27FC236}">
                  <a16:creationId xmlns:a16="http://schemas.microsoft.com/office/drawing/2014/main" id="{CE267DB4-6932-A140-A877-3DE0B9B30189}"/>
                </a:ext>
              </a:extLst>
            </p:cNvPr>
            <p:cNvSpPr/>
            <p:nvPr/>
          </p:nvSpPr>
          <p:spPr>
            <a:xfrm>
              <a:off x="240631" y="5109381"/>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Session objectives</a:t>
              </a:r>
              <a:endParaRPr kumimoji="1" lang="zh-CN" altLang="en-US" sz="1400" dirty="0">
                <a:solidFill>
                  <a:schemeClr val="bg1"/>
                </a:solidFill>
                <a:latin typeface="Comic Sans MS" panose="030F0902030302020204" pitchFamily="66" charset="0"/>
              </a:endParaRPr>
            </a:p>
          </p:txBody>
        </p:sp>
        <p:sp>
          <p:nvSpPr>
            <p:cNvPr id="13" name="文本框 12">
              <a:extLst>
                <a:ext uri="{FF2B5EF4-FFF2-40B4-BE49-F238E27FC236}">
                  <a16:creationId xmlns:a16="http://schemas.microsoft.com/office/drawing/2014/main" id="{7F101733-CF5D-694A-9D2C-C9C175E8CC47}"/>
                </a:ext>
              </a:extLst>
            </p:cNvPr>
            <p:cNvSpPr txBox="1"/>
            <p:nvPr/>
          </p:nvSpPr>
          <p:spPr>
            <a:xfrm>
              <a:off x="240626" y="5435878"/>
              <a:ext cx="6264671" cy="1246495"/>
            </a:xfrm>
            <a:prstGeom prst="rect">
              <a:avLst/>
            </a:prstGeom>
            <a:noFill/>
          </p:spPr>
          <p:txBody>
            <a:bodyPr wrap="square" rtlCol="0">
              <a:spAutoFit/>
            </a:bodyPr>
            <a:lstStyle/>
            <a:p>
              <a:pPr marL="171450" indent="-171450">
                <a:spcBef>
                  <a:spcPts val="600"/>
                </a:spcBef>
                <a:buFont typeface="Arial" panose="020B0604020202020204" pitchFamily="34" charset="0"/>
                <a:buChar char="•"/>
              </a:pPr>
              <a:r>
                <a:rPr kumimoji="1" lang="en-US" altLang="zh-CN" sz="1200" dirty="0"/>
                <a:t>Introduce basic knowledge of the Big Bang, and the mysterious matter-anti matter asymmetry of the universe</a:t>
              </a:r>
            </a:p>
            <a:p>
              <a:pPr marL="171450" indent="-171450">
                <a:spcBef>
                  <a:spcPts val="600"/>
                </a:spcBef>
                <a:buFont typeface="Arial" panose="020B0604020202020204" pitchFamily="34" charset="0"/>
                <a:buChar char="•"/>
              </a:pPr>
              <a:r>
                <a:rPr kumimoji="1" lang="en-US" altLang="zh-CN" sz="1200" dirty="0"/>
                <a:t>Understand how we can prove the Big Bang theory</a:t>
              </a:r>
            </a:p>
            <a:p>
              <a:pPr marL="171450" indent="-171450">
                <a:spcBef>
                  <a:spcPts val="600"/>
                </a:spcBef>
                <a:buFont typeface="Arial" panose="020B0604020202020204" pitchFamily="34" charset="0"/>
                <a:buChar char="•"/>
              </a:pPr>
              <a:r>
                <a:rPr kumimoji="1" lang="en-US" altLang="zh-CN" sz="1200" dirty="0"/>
                <a:t>Discuss the expanding Universe theory</a:t>
              </a:r>
            </a:p>
            <a:p>
              <a:pPr marL="171450" indent="-171450">
                <a:spcBef>
                  <a:spcPts val="600"/>
                </a:spcBef>
                <a:buFont typeface="Arial" panose="020B0604020202020204" pitchFamily="34" charset="0"/>
                <a:buChar char="•"/>
              </a:pPr>
              <a:r>
                <a:rPr kumimoji="1" lang="en-US" altLang="zh-CN" sz="1200" dirty="0"/>
                <a:t>Ponder evidence for the expanding universe theory and consider the future of the Universe</a:t>
              </a:r>
            </a:p>
          </p:txBody>
        </p:sp>
      </p:grpSp>
      <p:sp>
        <p:nvSpPr>
          <p:cNvPr id="15" name="矩形 14">
            <a:extLst>
              <a:ext uri="{FF2B5EF4-FFF2-40B4-BE49-F238E27FC236}">
                <a16:creationId xmlns:a16="http://schemas.microsoft.com/office/drawing/2014/main" id="{B2051046-F577-784B-818E-051DB351144C}"/>
              </a:ext>
            </a:extLst>
          </p:cNvPr>
          <p:cNvSpPr/>
          <p:nvPr userDrawn="1"/>
        </p:nvSpPr>
        <p:spPr>
          <a:xfrm>
            <a:off x="240636" y="7631229"/>
            <a:ext cx="626466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Key terms</a:t>
            </a:r>
            <a:endParaRPr kumimoji="1" lang="zh-CN" altLang="en-US" sz="1400" dirty="0">
              <a:solidFill>
                <a:schemeClr val="bg1"/>
              </a:solidFill>
              <a:latin typeface="Comic Sans MS" panose="030F0902030302020204" pitchFamily="66" charset="0"/>
            </a:endParaRPr>
          </a:p>
        </p:txBody>
      </p:sp>
      <p:sp>
        <p:nvSpPr>
          <p:cNvPr id="17" name="圆角矩形 16">
            <a:extLst>
              <a:ext uri="{FF2B5EF4-FFF2-40B4-BE49-F238E27FC236}">
                <a16:creationId xmlns:a16="http://schemas.microsoft.com/office/drawing/2014/main" id="{28D82D00-0728-D646-8665-FA7C6BBA84BC}"/>
              </a:ext>
            </a:extLst>
          </p:cNvPr>
          <p:cNvSpPr/>
          <p:nvPr/>
        </p:nvSpPr>
        <p:spPr>
          <a:xfrm>
            <a:off x="240626" y="2248037"/>
            <a:ext cx="6156250" cy="44606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zh-CN" sz="1600" dirty="0">
                <a:solidFill>
                  <a:schemeClr val="tx1"/>
                </a:solidFill>
              </a:rPr>
              <a:t>Session 4.1: from the Big Bang to colonizing the Universe</a:t>
            </a:r>
            <a:endParaRPr kumimoji="1" lang="zh-CN" altLang="en-US" sz="1600" dirty="0">
              <a:solidFill>
                <a:schemeClr val="tx1"/>
              </a:solidFill>
            </a:endParaRPr>
          </a:p>
        </p:txBody>
      </p:sp>
      <p:pic>
        <p:nvPicPr>
          <p:cNvPr id="1026" name="Picture 2" descr="“isaac newton”的图片搜索结果">
            <a:extLst>
              <a:ext uri="{FF2B5EF4-FFF2-40B4-BE49-F238E27FC236}">
                <a16:creationId xmlns:a16="http://schemas.microsoft.com/office/drawing/2014/main" id="{F07933D6-E62C-AB49-ABAF-771C300A0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2197" y="3137831"/>
            <a:ext cx="1701134" cy="17011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pace rocket”的图片搜索结果">
            <a:extLst>
              <a:ext uri="{FF2B5EF4-FFF2-40B4-BE49-F238E27FC236}">
                <a16:creationId xmlns:a16="http://schemas.microsoft.com/office/drawing/2014/main" id="{1CCA86A8-501B-7048-A777-DF308FB3BA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9921" y="2112953"/>
            <a:ext cx="1701134" cy="170113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oon”的图片搜索结果">
            <a:extLst>
              <a:ext uri="{FF2B5EF4-FFF2-40B4-BE49-F238E27FC236}">
                <a16:creationId xmlns:a16="http://schemas.microsoft.com/office/drawing/2014/main" id="{4E07AB76-8E91-CA4A-8EFA-807D05C6FC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6230" y="4685066"/>
            <a:ext cx="1901954" cy="1424630"/>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组合 22">
            <a:extLst>
              <a:ext uri="{FF2B5EF4-FFF2-40B4-BE49-F238E27FC236}">
                <a16:creationId xmlns:a16="http://schemas.microsoft.com/office/drawing/2014/main" id="{D18985DD-098C-7A4D-9C9F-F1C5A27BC4E9}"/>
              </a:ext>
            </a:extLst>
          </p:cNvPr>
          <p:cNvGrpSpPr/>
          <p:nvPr/>
        </p:nvGrpSpPr>
        <p:grpSpPr>
          <a:xfrm>
            <a:off x="9737036" y="2812828"/>
            <a:ext cx="3076295" cy="811242"/>
            <a:chOff x="240631" y="5109381"/>
            <a:chExt cx="6264671" cy="811242"/>
          </a:xfrm>
        </p:grpSpPr>
        <p:sp>
          <p:nvSpPr>
            <p:cNvPr id="24" name="矩形 23">
              <a:extLst>
                <a:ext uri="{FF2B5EF4-FFF2-40B4-BE49-F238E27FC236}">
                  <a16:creationId xmlns:a16="http://schemas.microsoft.com/office/drawing/2014/main" id="{90ACC75E-55AB-464D-AC7E-2C81224ADE7D}"/>
                </a:ext>
              </a:extLst>
            </p:cNvPr>
            <p:cNvSpPr/>
            <p:nvPr/>
          </p:nvSpPr>
          <p:spPr>
            <a:xfrm>
              <a:off x="240631" y="5109381"/>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Today’s VIP guest list</a:t>
              </a:r>
              <a:endParaRPr kumimoji="1" lang="zh-CN" altLang="en-US" sz="1400" dirty="0">
                <a:solidFill>
                  <a:schemeClr val="bg1"/>
                </a:solidFill>
                <a:latin typeface="Comic Sans MS" panose="030F0902030302020204" pitchFamily="66" charset="0"/>
              </a:endParaRPr>
            </a:p>
          </p:txBody>
        </p:sp>
        <p:sp>
          <p:nvSpPr>
            <p:cNvPr id="25" name="文本框 24">
              <a:extLst>
                <a:ext uri="{FF2B5EF4-FFF2-40B4-BE49-F238E27FC236}">
                  <a16:creationId xmlns:a16="http://schemas.microsoft.com/office/drawing/2014/main" id="{507B912F-8625-D84E-92A7-CE3E1CC92CF3}"/>
                </a:ext>
              </a:extLst>
            </p:cNvPr>
            <p:cNvSpPr txBox="1"/>
            <p:nvPr/>
          </p:nvSpPr>
          <p:spPr>
            <a:xfrm>
              <a:off x="3152175" y="5458958"/>
              <a:ext cx="3353127" cy="461665"/>
            </a:xfrm>
            <a:prstGeom prst="rect">
              <a:avLst/>
            </a:prstGeom>
            <a:noFill/>
          </p:spPr>
          <p:txBody>
            <a:bodyPr wrap="square" rtlCol="0">
              <a:spAutoFit/>
            </a:bodyPr>
            <a:lstStyle/>
            <a:p>
              <a:r>
                <a:rPr kumimoji="1" lang="en-US" altLang="zh-CN" sz="1200" dirty="0"/>
                <a:t>Isaac Newton</a:t>
              </a:r>
            </a:p>
            <a:p>
              <a:endParaRPr kumimoji="1" lang="zh-CN" altLang="en-US" sz="1200" b="1" dirty="0"/>
            </a:p>
          </p:txBody>
        </p:sp>
      </p:grpSp>
      <p:pic>
        <p:nvPicPr>
          <p:cNvPr id="1032" name="Picture 8" descr="“copernicus”的图片搜索结果">
            <a:extLst>
              <a:ext uri="{FF2B5EF4-FFF2-40B4-BE49-F238E27FC236}">
                <a16:creationId xmlns:a16="http://schemas.microsoft.com/office/drawing/2014/main" id="{41AB4804-2AA4-2A4E-80DD-F7C28D9769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37430" y="5098273"/>
            <a:ext cx="1167481" cy="1141766"/>
          </a:xfrm>
          <a:prstGeom prst="rect">
            <a:avLst/>
          </a:prstGeom>
          <a:noFill/>
          <a:extLst>
            <a:ext uri="{909E8E84-426E-40DD-AFC4-6F175D3DCCD1}">
              <a14:hiddenFill xmlns:a14="http://schemas.microsoft.com/office/drawing/2010/main">
                <a:solidFill>
                  <a:srgbClr val="FFFFFF"/>
                </a:solidFill>
              </a14:hiddenFill>
            </a:ext>
          </a:extLst>
        </p:spPr>
      </p:pic>
      <p:sp>
        <p:nvSpPr>
          <p:cNvPr id="19" name="矩形 18">
            <a:extLst>
              <a:ext uri="{FF2B5EF4-FFF2-40B4-BE49-F238E27FC236}">
                <a16:creationId xmlns:a16="http://schemas.microsoft.com/office/drawing/2014/main" id="{E0500DE1-275A-544D-A7E2-81D6E66CFDD7}"/>
              </a:ext>
            </a:extLst>
          </p:cNvPr>
          <p:cNvSpPr/>
          <p:nvPr/>
        </p:nvSpPr>
        <p:spPr>
          <a:xfrm>
            <a:off x="517707" y="7778067"/>
            <a:ext cx="2277287" cy="865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rgbClr val="B92DC0"/>
                </a:solidFill>
              </a:rPr>
              <a:t>Big Bang</a:t>
            </a:r>
          </a:p>
          <a:p>
            <a:pPr algn="ctr"/>
            <a:r>
              <a:rPr kumimoji="1" lang="zh-CN" altLang="en-US" sz="1400" dirty="0">
                <a:solidFill>
                  <a:srgbClr val="B92DC0"/>
                </a:solidFill>
              </a:rPr>
              <a:t>大爆炸</a:t>
            </a:r>
            <a:endParaRPr kumimoji="1" lang="en-US" altLang="zh-CN" sz="1400" dirty="0">
              <a:solidFill>
                <a:srgbClr val="B92DC0"/>
              </a:solidFill>
            </a:endParaRPr>
          </a:p>
        </p:txBody>
      </p:sp>
      <p:sp>
        <p:nvSpPr>
          <p:cNvPr id="30" name="矩形 29">
            <a:extLst>
              <a:ext uri="{FF2B5EF4-FFF2-40B4-BE49-F238E27FC236}">
                <a16:creationId xmlns:a16="http://schemas.microsoft.com/office/drawing/2014/main" id="{A51076DA-D7C8-5E4F-AABA-C21954B36303}"/>
              </a:ext>
            </a:extLst>
          </p:cNvPr>
          <p:cNvSpPr/>
          <p:nvPr/>
        </p:nvSpPr>
        <p:spPr>
          <a:xfrm>
            <a:off x="1136093" y="8573065"/>
            <a:ext cx="2096160" cy="9972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rgbClr val="B92DC0"/>
                </a:solidFill>
              </a:rPr>
              <a:t>Dark Matter</a:t>
            </a:r>
          </a:p>
          <a:p>
            <a:pPr algn="ctr"/>
            <a:r>
              <a:rPr kumimoji="1" lang="zh-CN" altLang="en-US" sz="1400" dirty="0">
                <a:solidFill>
                  <a:srgbClr val="B92DC0"/>
                </a:solidFill>
              </a:rPr>
              <a:t>暗物质</a:t>
            </a:r>
            <a:endParaRPr kumimoji="1" lang="en-US" altLang="zh-CN" sz="1400" dirty="0">
              <a:solidFill>
                <a:srgbClr val="B92DC0"/>
              </a:solidFill>
            </a:endParaRPr>
          </a:p>
        </p:txBody>
      </p:sp>
      <p:sp>
        <p:nvSpPr>
          <p:cNvPr id="31" name="矩形 30">
            <a:extLst>
              <a:ext uri="{FF2B5EF4-FFF2-40B4-BE49-F238E27FC236}">
                <a16:creationId xmlns:a16="http://schemas.microsoft.com/office/drawing/2014/main" id="{AE8B05BD-EDA3-0E44-80A9-1AB8C230FD30}"/>
              </a:ext>
            </a:extLst>
          </p:cNvPr>
          <p:cNvSpPr/>
          <p:nvPr/>
        </p:nvSpPr>
        <p:spPr>
          <a:xfrm>
            <a:off x="3316745" y="7769773"/>
            <a:ext cx="2144332" cy="7507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rgbClr val="B92DC0"/>
                </a:solidFill>
              </a:rPr>
              <a:t>Dark Energy</a:t>
            </a:r>
          </a:p>
          <a:p>
            <a:pPr algn="ctr"/>
            <a:r>
              <a:rPr kumimoji="1" lang="zh-CN" altLang="en-US" sz="1400" dirty="0">
                <a:solidFill>
                  <a:srgbClr val="B92DC0"/>
                </a:solidFill>
              </a:rPr>
              <a:t>暗能量</a:t>
            </a:r>
            <a:endParaRPr kumimoji="1" lang="en-US" altLang="zh-CN" sz="1400" dirty="0">
              <a:solidFill>
                <a:srgbClr val="B92DC0"/>
              </a:solidFill>
            </a:endParaRPr>
          </a:p>
        </p:txBody>
      </p:sp>
      <p:sp>
        <p:nvSpPr>
          <p:cNvPr id="32" name="矩形 31">
            <a:extLst>
              <a:ext uri="{FF2B5EF4-FFF2-40B4-BE49-F238E27FC236}">
                <a16:creationId xmlns:a16="http://schemas.microsoft.com/office/drawing/2014/main" id="{39B98091-E3E6-174C-A3DA-E7F7D7531BC3}"/>
              </a:ext>
            </a:extLst>
          </p:cNvPr>
          <p:cNvSpPr/>
          <p:nvPr/>
        </p:nvSpPr>
        <p:spPr>
          <a:xfrm>
            <a:off x="4023920" y="8167255"/>
            <a:ext cx="2963753" cy="9972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rgbClr val="B92DC0"/>
                </a:solidFill>
              </a:rPr>
              <a:t>Black Body radiation</a:t>
            </a:r>
          </a:p>
          <a:p>
            <a:pPr algn="ctr"/>
            <a:r>
              <a:rPr kumimoji="1" lang="zh-CN" altLang="en-US" sz="1400" dirty="0">
                <a:solidFill>
                  <a:srgbClr val="B92DC0"/>
                </a:solidFill>
              </a:rPr>
              <a:t>黑体辐射</a:t>
            </a:r>
            <a:endParaRPr kumimoji="1" lang="en-US" altLang="zh-CN" sz="1400" dirty="0">
              <a:solidFill>
                <a:srgbClr val="B92DC0"/>
              </a:solidFill>
            </a:endParaRPr>
          </a:p>
        </p:txBody>
      </p:sp>
      <p:sp>
        <p:nvSpPr>
          <p:cNvPr id="33" name="矩形 32">
            <a:extLst>
              <a:ext uri="{FF2B5EF4-FFF2-40B4-BE49-F238E27FC236}">
                <a16:creationId xmlns:a16="http://schemas.microsoft.com/office/drawing/2014/main" id="{5CEBD0D0-57B5-464D-B016-06B75D0D5E8D}"/>
              </a:ext>
            </a:extLst>
          </p:cNvPr>
          <p:cNvSpPr/>
          <p:nvPr/>
        </p:nvSpPr>
        <p:spPr>
          <a:xfrm>
            <a:off x="2488214" y="8356173"/>
            <a:ext cx="1942770" cy="7507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rgbClr val="B92DC0"/>
                </a:solidFill>
              </a:rPr>
              <a:t>Background Radiation</a:t>
            </a:r>
          </a:p>
          <a:p>
            <a:pPr algn="ctr"/>
            <a:r>
              <a:rPr kumimoji="1" lang="zh-CN" altLang="en-US" sz="1400" dirty="0">
                <a:solidFill>
                  <a:srgbClr val="B92DC0"/>
                </a:solidFill>
              </a:rPr>
              <a:t>背景辐射</a:t>
            </a:r>
            <a:endParaRPr kumimoji="1" lang="en-US" altLang="zh-CN" sz="1400" dirty="0">
              <a:solidFill>
                <a:srgbClr val="B92DC0"/>
              </a:solidFill>
            </a:endParaRPr>
          </a:p>
        </p:txBody>
      </p:sp>
      <p:sp>
        <p:nvSpPr>
          <p:cNvPr id="35" name="矩形 34">
            <a:extLst>
              <a:ext uri="{FF2B5EF4-FFF2-40B4-BE49-F238E27FC236}">
                <a16:creationId xmlns:a16="http://schemas.microsoft.com/office/drawing/2014/main" id="{F4592EC9-72F2-B344-A840-0886FB571EEE}"/>
              </a:ext>
            </a:extLst>
          </p:cNvPr>
          <p:cNvSpPr/>
          <p:nvPr/>
        </p:nvSpPr>
        <p:spPr>
          <a:xfrm>
            <a:off x="-56513" y="8413797"/>
            <a:ext cx="2144332" cy="7507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rgbClr val="B92DC0"/>
                </a:solidFill>
              </a:rPr>
              <a:t>Redshift</a:t>
            </a:r>
          </a:p>
          <a:p>
            <a:pPr algn="ctr"/>
            <a:r>
              <a:rPr kumimoji="1" lang="zh-CN" altLang="en-US" sz="1400" dirty="0">
                <a:solidFill>
                  <a:srgbClr val="B92DC0"/>
                </a:solidFill>
              </a:rPr>
              <a:t>红移</a:t>
            </a:r>
            <a:endParaRPr kumimoji="1" lang="en-US" altLang="zh-CN" sz="1400" dirty="0">
              <a:solidFill>
                <a:srgbClr val="B92DC0"/>
              </a:solidFill>
            </a:endParaRPr>
          </a:p>
        </p:txBody>
      </p:sp>
      <p:grpSp>
        <p:nvGrpSpPr>
          <p:cNvPr id="34" name="组合 33">
            <a:extLst>
              <a:ext uri="{FF2B5EF4-FFF2-40B4-BE49-F238E27FC236}">
                <a16:creationId xmlns:a16="http://schemas.microsoft.com/office/drawing/2014/main" id="{C5E4F870-23CE-FC47-80A7-4AC1C4AF2E42}"/>
              </a:ext>
            </a:extLst>
          </p:cNvPr>
          <p:cNvGrpSpPr/>
          <p:nvPr/>
        </p:nvGrpSpPr>
        <p:grpSpPr>
          <a:xfrm>
            <a:off x="5170164" y="9378595"/>
            <a:ext cx="1687836" cy="449653"/>
            <a:chOff x="5262429" y="8673181"/>
            <a:chExt cx="1687836" cy="449653"/>
          </a:xfrm>
        </p:grpSpPr>
        <p:sp>
          <p:nvSpPr>
            <p:cNvPr id="36" name="文本框 35">
              <a:extLst>
                <a:ext uri="{FF2B5EF4-FFF2-40B4-BE49-F238E27FC236}">
                  <a16:creationId xmlns:a16="http://schemas.microsoft.com/office/drawing/2014/main" id="{E690F1EA-9FF0-2144-AA44-567B55FC8E22}"/>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37" name="组合 36">
              <a:extLst>
                <a:ext uri="{FF2B5EF4-FFF2-40B4-BE49-F238E27FC236}">
                  <a16:creationId xmlns:a16="http://schemas.microsoft.com/office/drawing/2014/main" id="{F6A94ADD-C0A5-FF44-9B91-DDCA19A78484}"/>
                </a:ext>
              </a:extLst>
            </p:cNvPr>
            <p:cNvGrpSpPr/>
            <p:nvPr/>
          </p:nvGrpSpPr>
          <p:grpSpPr>
            <a:xfrm>
              <a:off x="5262429" y="8673181"/>
              <a:ext cx="1481027" cy="227602"/>
              <a:chOff x="3653443" y="9025090"/>
              <a:chExt cx="2448413" cy="441232"/>
            </a:xfrm>
          </p:grpSpPr>
          <p:pic>
            <p:nvPicPr>
              <p:cNvPr id="38" name="图片 37">
                <a:extLst>
                  <a:ext uri="{FF2B5EF4-FFF2-40B4-BE49-F238E27FC236}">
                    <a16:creationId xmlns:a16="http://schemas.microsoft.com/office/drawing/2014/main" id="{3529B16F-EA36-6E41-83EC-88571334C663}"/>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39" name="图片 38">
                <a:extLst>
                  <a:ext uri="{FF2B5EF4-FFF2-40B4-BE49-F238E27FC236}">
                    <a16:creationId xmlns:a16="http://schemas.microsoft.com/office/drawing/2014/main" id="{0D6768F9-42AB-3940-9D56-7298AB2CEF9B}"/>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40" name="图片 39">
                <a:extLst>
                  <a:ext uri="{FF2B5EF4-FFF2-40B4-BE49-F238E27FC236}">
                    <a16:creationId xmlns:a16="http://schemas.microsoft.com/office/drawing/2014/main" id="{7D218607-4CC7-5544-B257-5B44D50196F8}"/>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41" name="图片 40">
                <a:extLst>
                  <a:ext uri="{FF2B5EF4-FFF2-40B4-BE49-F238E27FC236}">
                    <a16:creationId xmlns:a16="http://schemas.microsoft.com/office/drawing/2014/main" id="{2212F2E1-C6A4-8346-8F7B-0C5C1FB25037}"/>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spTree>
    <p:extLst>
      <p:ext uri="{BB962C8B-B14F-4D97-AF65-F5344CB8AC3E}">
        <p14:creationId xmlns:p14="http://schemas.microsoft.com/office/powerpoint/2010/main" val="4250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DF7979CE-3D15-044E-B403-17FDEE83D3A6}"/>
              </a:ext>
            </a:extLst>
          </p:cNvPr>
          <p:cNvGrpSpPr/>
          <p:nvPr/>
        </p:nvGrpSpPr>
        <p:grpSpPr>
          <a:xfrm>
            <a:off x="5170164" y="9378595"/>
            <a:ext cx="1687836" cy="449653"/>
            <a:chOff x="5262429" y="8673181"/>
            <a:chExt cx="1687836" cy="449653"/>
          </a:xfrm>
        </p:grpSpPr>
        <p:sp>
          <p:nvSpPr>
            <p:cNvPr id="6" name="文本框 5">
              <a:extLst>
                <a:ext uri="{FF2B5EF4-FFF2-40B4-BE49-F238E27FC236}">
                  <a16:creationId xmlns:a16="http://schemas.microsoft.com/office/drawing/2014/main" id="{D7F6E5E4-E6FF-6349-91C5-E406BD7D41E1}"/>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7" name="组合 6">
              <a:extLst>
                <a:ext uri="{FF2B5EF4-FFF2-40B4-BE49-F238E27FC236}">
                  <a16:creationId xmlns:a16="http://schemas.microsoft.com/office/drawing/2014/main" id="{FF1CE5D7-00EE-AE41-97B3-C5A22D4B9448}"/>
                </a:ext>
              </a:extLst>
            </p:cNvPr>
            <p:cNvGrpSpPr/>
            <p:nvPr/>
          </p:nvGrpSpPr>
          <p:grpSpPr>
            <a:xfrm>
              <a:off x="5262429" y="8673181"/>
              <a:ext cx="1481027" cy="227602"/>
              <a:chOff x="3653443" y="9025090"/>
              <a:chExt cx="2448413" cy="441232"/>
            </a:xfrm>
          </p:grpSpPr>
          <p:pic>
            <p:nvPicPr>
              <p:cNvPr id="8" name="图片 7">
                <a:extLst>
                  <a:ext uri="{FF2B5EF4-FFF2-40B4-BE49-F238E27FC236}">
                    <a16:creationId xmlns:a16="http://schemas.microsoft.com/office/drawing/2014/main" id="{ADA62671-5F6A-DB44-B18F-F7A8B6430B54}"/>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9" name="图片 8">
                <a:extLst>
                  <a:ext uri="{FF2B5EF4-FFF2-40B4-BE49-F238E27FC236}">
                    <a16:creationId xmlns:a16="http://schemas.microsoft.com/office/drawing/2014/main" id="{CFAB5AF5-AA3F-8A46-97FD-3FF3C641720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10" name="图片 9">
                <a:extLst>
                  <a:ext uri="{FF2B5EF4-FFF2-40B4-BE49-F238E27FC236}">
                    <a16:creationId xmlns:a16="http://schemas.microsoft.com/office/drawing/2014/main" id="{047847FC-93F0-784E-8C01-96998C3EE05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11" name="图片 10">
                <a:extLst>
                  <a:ext uri="{FF2B5EF4-FFF2-40B4-BE49-F238E27FC236}">
                    <a16:creationId xmlns:a16="http://schemas.microsoft.com/office/drawing/2014/main" id="{5EB4273C-B941-774F-874C-E23D045652F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cxnSp>
        <p:nvCxnSpPr>
          <p:cNvPr id="13" name="直线连接符 12">
            <a:extLst>
              <a:ext uri="{FF2B5EF4-FFF2-40B4-BE49-F238E27FC236}">
                <a16:creationId xmlns:a16="http://schemas.microsoft.com/office/drawing/2014/main" id="{B6DC9DFC-7826-AA46-A314-F09415727DF7}"/>
              </a:ext>
            </a:extLst>
          </p:cNvPr>
          <p:cNvCxnSpPr>
            <a:cxnSpLocks/>
          </p:cNvCxnSpPr>
          <p:nvPr/>
        </p:nvCxnSpPr>
        <p:spPr>
          <a:xfrm flipV="1">
            <a:off x="240632" y="481259"/>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14" name="圆角矩形 13">
            <a:extLst>
              <a:ext uri="{FF2B5EF4-FFF2-40B4-BE49-F238E27FC236}">
                <a16:creationId xmlns:a16="http://schemas.microsoft.com/office/drawing/2014/main" id="{912C1AA3-0C96-A749-AA70-33144AE1D130}"/>
              </a:ext>
            </a:extLst>
          </p:cNvPr>
          <p:cNvSpPr/>
          <p:nvPr/>
        </p:nvSpPr>
        <p:spPr>
          <a:xfrm>
            <a:off x="1621913" y="642249"/>
            <a:ext cx="4996029" cy="1919843"/>
          </a:xfrm>
          <a:prstGeom prst="roundRect">
            <a:avLst/>
          </a:prstGeom>
          <a:solidFill>
            <a:srgbClr val="E7DEF8"/>
          </a:solid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200" dirty="0">
                <a:solidFill>
                  <a:schemeClr val="tx1"/>
                </a:solidFill>
                <a:latin typeface="Comic Sans MS" panose="030F0902030302020204" pitchFamily="66" charset="0"/>
              </a:rPr>
              <a:t>Where is the missing anti-matter?...</a:t>
            </a:r>
          </a:p>
          <a:p>
            <a:pPr algn="l"/>
            <a:r>
              <a:rPr kumimoji="1" lang="en-US" altLang="zh-CN" sz="1100" dirty="0">
                <a:solidFill>
                  <a:schemeClr val="tx1"/>
                </a:solidFill>
              </a:rPr>
              <a:t>At Big Bang, matter and anti-matter where at </a:t>
            </a:r>
            <a:r>
              <a:rPr kumimoji="1" lang="en-US" altLang="zh-CN" sz="1100" i="1" dirty="0">
                <a:solidFill>
                  <a:schemeClr val="tx1"/>
                </a:solidFill>
              </a:rPr>
              <a:t>almost</a:t>
            </a:r>
            <a:r>
              <a:rPr kumimoji="1" lang="en-US" altLang="zh-CN" sz="1100" dirty="0">
                <a:solidFill>
                  <a:schemeClr val="tx1"/>
                </a:solidFill>
              </a:rPr>
              <a:t> perfect balance. The fact that there was a tiny, tiny little bit more matter is the reason the Universe as we know it today exists. Everything else exploded (since </a:t>
            </a:r>
            <a:r>
              <a:rPr kumimoji="1" lang="en-US" altLang="zh-CN" sz="1100" dirty="0" err="1">
                <a:solidFill>
                  <a:schemeClr val="tx1"/>
                </a:solidFill>
              </a:rPr>
              <a:t>matter+anti-matter</a:t>
            </a:r>
            <a:r>
              <a:rPr kumimoji="1" lang="en-US" altLang="zh-CN" sz="1100" dirty="0">
                <a:solidFill>
                  <a:schemeClr val="tx1"/>
                </a:solidFill>
              </a:rPr>
              <a:t> = boom! + photons).</a:t>
            </a:r>
          </a:p>
          <a:p>
            <a:pPr algn="l"/>
            <a:endParaRPr kumimoji="1" lang="en-US" altLang="zh-CN" sz="1100" dirty="0">
              <a:solidFill>
                <a:schemeClr val="tx1"/>
              </a:solidFill>
            </a:endParaRPr>
          </a:p>
          <a:p>
            <a:pPr algn="l"/>
            <a:r>
              <a:rPr kumimoji="1" lang="en-US" altLang="zh-CN" sz="1100" dirty="0">
                <a:solidFill>
                  <a:schemeClr val="tx1"/>
                </a:solidFill>
              </a:rPr>
              <a:t>Why there was this asymmetry at the dawn of time is one of the big mysteries of the universe that we don’t have an answer to. One of the possible answers would be that antimatter and matter were separated too quickly to annihilate one another, due to the </a:t>
            </a:r>
            <a:r>
              <a:rPr kumimoji="1" lang="en-US" altLang="zh-CN" sz="1100" b="1" dirty="0">
                <a:solidFill>
                  <a:schemeClr val="tx1"/>
                </a:solidFill>
              </a:rPr>
              <a:t>dark energy</a:t>
            </a:r>
            <a:r>
              <a:rPr kumimoji="1" lang="en-US" altLang="zh-CN" sz="1100" dirty="0">
                <a:solidFill>
                  <a:schemeClr val="tx1"/>
                </a:solidFill>
              </a:rPr>
              <a:t> pull.</a:t>
            </a:r>
          </a:p>
        </p:txBody>
      </p:sp>
      <p:sp>
        <p:nvSpPr>
          <p:cNvPr id="15" name="矩形 14">
            <a:extLst>
              <a:ext uri="{FF2B5EF4-FFF2-40B4-BE49-F238E27FC236}">
                <a16:creationId xmlns:a16="http://schemas.microsoft.com/office/drawing/2014/main" id="{5CBD74CC-9431-7E44-9CA9-F8522CE07B57}"/>
              </a:ext>
            </a:extLst>
          </p:cNvPr>
          <p:cNvSpPr/>
          <p:nvPr/>
        </p:nvSpPr>
        <p:spPr>
          <a:xfrm>
            <a:off x="0" y="573058"/>
            <a:ext cx="1481027" cy="9332933"/>
          </a:xfrm>
          <a:prstGeom prst="rect">
            <a:avLst/>
          </a:prstGeom>
          <a:solidFill>
            <a:srgbClr val="EAE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100" b="1" dirty="0">
                <a:solidFill>
                  <a:schemeClr val="tx1"/>
                </a:solidFill>
              </a:rPr>
              <a:t>Dark energy</a:t>
            </a:r>
          </a:p>
          <a:p>
            <a:pPr algn="l"/>
            <a:r>
              <a:rPr kumimoji="1" lang="zh-CN" altLang="en-US" sz="1100" b="1" dirty="0">
                <a:solidFill>
                  <a:schemeClr val="tx1"/>
                </a:solidFill>
              </a:rPr>
              <a:t>暗能量</a:t>
            </a:r>
            <a:endParaRPr kumimoji="1" lang="en-US" altLang="zh-CN" sz="1100" b="1" dirty="0">
              <a:solidFill>
                <a:schemeClr val="tx1"/>
              </a:solidFill>
            </a:endParaRPr>
          </a:p>
          <a:p>
            <a:r>
              <a:rPr kumimoji="1" lang="en-US" altLang="zh-CN" sz="1100" dirty="0">
                <a:solidFill>
                  <a:schemeClr val="tx1"/>
                </a:solidFill>
              </a:rPr>
              <a:t>Mysterious force that makes the Universe expand!</a:t>
            </a:r>
          </a:p>
          <a:p>
            <a:endParaRPr kumimoji="1" lang="en-US" altLang="zh-CN" sz="1100" dirty="0">
              <a:solidFill>
                <a:schemeClr val="tx1"/>
              </a:solidFill>
            </a:endParaRPr>
          </a:p>
          <a:p>
            <a:r>
              <a:rPr kumimoji="1" lang="en-US" altLang="zh-CN" sz="1100" dirty="0">
                <a:solidFill>
                  <a:schemeClr val="tx1"/>
                </a:solidFill>
              </a:rPr>
              <a:t>We don’t know what it is, but we also cannot explain the Universe’s expansion using any known theory</a:t>
            </a:r>
          </a:p>
          <a:p>
            <a:endParaRPr kumimoji="1" lang="en-US" altLang="zh-CN" sz="1100" dirty="0">
              <a:solidFill>
                <a:schemeClr val="tx1"/>
              </a:solidFill>
            </a:endParaRPr>
          </a:p>
          <a:p>
            <a:r>
              <a:rPr kumimoji="1" lang="en-US" altLang="zh-CN" sz="1100" b="1" dirty="0">
                <a:solidFill>
                  <a:schemeClr val="tx1"/>
                </a:solidFill>
              </a:rPr>
              <a:t>Dark matter</a:t>
            </a:r>
          </a:p>
          <a:p>
            <a:r>
              <a:rPr kumimoji="1" lang="zh-CN" altLang="en-US" sz="1100" b="1" dirty="0">
                <a:solidFill>
                  <a:schemeClr val="tx1"/>
                </a:solidFill>
              </a:rPr>
              <a:t>暗物质</a:t>
            </a:r>
            <a:endParaRPr kumimoji="1" lang="en-US" altLang="zh-CN" sz="1100" b="1" dirty="0">
              <a:solidFill>
                <a:schemeClr val="tx1"/>
              </a:solidFill>
            </a:endParaRPr>
          </a:p>
          <a:p>
            <a:r>
              <a:rPr kumimoji="1" lang="en-US" altLang="zh-CN" sz="1100" dirty="0">
                <a:solidFill>
                  <a:schemeClr val="tx1"/>
                </a:solidFill>
              </a:rPr>
              <a:t>Mysterious matter that we cannot “see” or detect because it does not interact with any light. It does have mass, and we know that there is actually more dark matter in the universe than there is “normal” matter (that we are made of). However, we have no idea what dark matter is.</a:t>
            </a:r>
          </a:p>
          <a:p>
            <a:endParaRPr kumimoji="1" lang="en-US" altLang="zh-CN" sz="1100" dirty="0">
              <a:solidFill>
                <a:schemeClr val="tx1"/>
              </a:solidFill>
            </a:endParaRPr>
          </a:p>
          <a:p>
            <a:r>
              <a:rPr kumimoji="1" lang="en-US" altLang="zh-CN" sz="1100" b="1" dirty="0">
                <a:solidFill>
                  <a:schemeClr val="tx1"/>
                </a:solidFill>
              </a:rPr>
              <a:t>Big Bang</a:t>
            </a:r>
          </a:p>
          <a:p>
            <a:r>
              <a:rPr kumimoji="1" lang="zh-CN" altLang="en-US" sz="1100" b="1" dirty="0">
                <a:solidFill>
                  <a:schemeClr val="tx1"/>
                </a:solidFill>
              </a:rPr>
              <a:t>大爆炸</a:t>
            </a:r>
            <a:endParaRPr kumimoji="1" lang="en-US" altLang="zh-CN" sz="1100" dirty="0">
              <a:solidFill>
                <a:schemeClr val="tx1"/>
              </a:solidFill>
            </a:endParaRPr>
          </a:p>
          <a:p>
            <a:r>
              <a:rPr kumimoji="1" lang="en-US" altLang="zh-CN" sz="1100" dirty="0">
                <a:solidFill>
                  <a:schemeClr val="tx1"/>
                </a:solidFill>
              </a:rPr>
              <a:t>The big explosion at the beginning of everything we understand. According to the big bang theory, the Universe (including the spacetime itself) was created in this huge explosion around 13.8bn (138</a:t>
            </a:r>
            <a:r>
              <a:rPr kumimoji="1" lang="zh-CN" altLang="en-US" sz="1100" dirty="0">
                <a:solidFill>
                  <a:schemeClr val="tx1"/>
                </a:solidFill>
              </a:rPr>
              <a:t>亿</a:t>
            </a:r>
            <a:r>
              <a:rPr kumimoji="1" lang="en-US" altLang="zh-CN" sz="1100" dirty="0">
                <a:solidFill>
                  <a:schemeClr val="tx1"/>
                </a:solidFill>
              </a:rPr>
              <a:t>) years ago</a:t>
            </a:r>
          </a:p>
          <a:p>
            <a:endParaRPr kumimoji="1" lang="zh-CN" altLang="en-US" sz="1100" dirty="0">
              <a:solidFill>
                <a:schemeClr val="tx1"/>
              </a:solidFill>
            </a:endParaRPr>
          </a:p>
        </p:txBody>
      </p:sp>
      <p:sp>
        <p:nvSpPr>
          <p:cNvPr id="16" name="Slide Number Placeholder 5">
            <a:extLst>
              <a:ext uri="{FF2B5EF4-FFF2-40B4-BE49-F238E27FC236}">
                <a16:creationId xmlns:a16="http://schemas.microsoft.com/office/drawing/2014/main" id="{DEEAC749-D76C-EC47-AB22-A6E4FDD0A7B3}"/>
              </a:ext>
            </a:extLst>
          </p:cNvPr>
          <p:cNvSpPr>
            <a:spLocks noGrp="1"/>
          </p:cNvSpPr>
          <p:nvPr>
            <p:ph type="sldNum" sz="quarter" idx="12"/>
          </p:nvPr>
        </p:nvSpPr>
        <p:spPr>
          <a:xfrm>
            <a:off x="89114" y="9307684"/>
            <a:ext cx="1543050" cy="527403"/>
          </a:xfrm>
        </p:spPr>
        <p:txBody>
          <a:bodyPr/>
          <a:lstStyle>
            <a:lvl1pPr algn="l">
              <a:defRPr sz="1200"/>
            </a:lvl1pPr>
          </a:lstStyle>
          <a:p>
            <a:fld id="{99BCC2B7-A947-2E40-B774-81D6CE8CEB88}" type="slidenum">
              <a:rPr kumimoji="1" lang="zh-CN" altLang="en-US" smtClean="0"/>
              <a:pPr/>
              <a:t>2</a:t>
            </a:fld>
            <a:endParaRPr kumimoji="1" lang="zh-CN" altLang="en-US"/>
          </a:p>
        </p:txBody>
      </p:sp>
      <p:grpSp>
        <p:nvGrpSpPr>
          <p:cNvPr id="17" name="组合 16">
            <a:extLst>
              <a:ext uri="{FF2B5EF4-FFF2-40B4-BE49-F238E27FC236}">
                <a16:creationId xmlns:a16="http://schemas.microsoft.com/office/drawing/2014/main" id="{6CFC783B-36F7-B848-ADDF-FC6D49C09027}"/>
              </a:ext>
            </a:extLst>
          </p:cNvPr>
          <p:cNvGrpSpPr/>
          <p:nvPr/>
        </p:nvGrpSpPr>
        <p:grpSpPr>
          <a:xfrm>
            <a:off x="1588668" y="2654248"/>
            <a:ext cx="5029274" cy="1348026"/>
            <a:chOff x="198939" y="7156565"/>
            <a:chExt cx="6306362" cy="1348026"/>
          </a:xfrm>
        </p:grpSpPr>
        <p:sp>
          <p:nvSpPr>
            <p:cNvPr id="18" name="矩形 17">
              <a:extLst>
                <a:ext uri="{FF2B5EF4-FFF2-40B4-BE49-F238E27FC236}">
                  <a16:creationId xmlns:a16="http://schemas.microsoft.com/office/drawing/2014/main" id="{9B448268-03E3-5A4D-A00B-EAAF09390D58}"/>
                </a:ext>
              </a:extLst>
            </p:cNvPr>
            <p:cNvSpPr/>
            <p:nvPr userDrawn="1"/>
          </p:nvSpPr>
          <p:spPr>
            <a:xfrm>
              <a:off x="240630" y="7156565"/>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The Universe is glowing!</a:t>
              </a:r>
              <a:endParaRPr kumimoji="1" lang="zh-CN" altLang="en-US" sz="1400" dirty="0">
                <a:solidFill>
                  <a:schemeClr val="bg1"/>
                </a:solidFill>
                <a:latin typeface="Comic Sans MS" panose="030F0902030302020204" pitchFamily="66" charset="0"/>
              </a:endParaRPr>
            </a:p>
          </p:txBody>
        </p:sp>
        <p:sp>
          <p:nvSpPr>
            <p:cNvPr id="19" name="文本框 18">
              <a:extLst>
                <a:ext uri="{FF2B5EF4-FFF2-40B4-BE49-F238E27FC236}">
                  <a16:creationId xmlns:a16="http://schemas.microsoft.com/office/drawing/2014/main" id="{22F2C3B1-9AB6-5D47-81EB-27633ED2E999}"/>
                </a:ext>
              </a:extLst>
            </p:cNvPr>
            <p:cNvSpPr txBox="1"/>
            <p:nvPr userDrawn="1"/>
          </p:nvSpPr>
          <p:spPr>
            <a:xfrm>
              <a:off x="198939" y="7488928"/>
              <a:ext cx="6264671" cy="1015663"/>
            </a:xfrm>
            <a:prstGeom prst="rect">
              <a:avLst/>
            </a:prstGeom>
            <a:noFill/>
          </p:spPr>
          <p:txBody>
            <a:bodyPr wrap="square" rtlCol="0">
              <a:spAutoFit/>
            </a:bodyPr>
            <a:lstStyle/>
            <a:p>
              <a:r>
                <a:rPr kumimoji="1" lang="en-US" altLang="zh-CN" sz="1200" dirty="0"/>
                <a:t>One of the earliest discoveries confirming the Big Bang theory was the discovery of Cosmic Background Radiation. If we use an appropriate apparatus, we can see that the space between stars in the sky at night is not actually black at all, but “glowing” very faintly in the microwave spectrum of light.</a:t>
              </a:r>
            </a:p>
          </p:txBody>
        </p:sp>
      </p:grpSp>
      <p:grpSp>
        <p:nvGrpSpPr>
          <p:cNvPr id="3" name="组合 2">
            <a:extLst>
              <a:ext uri="{FF2B5EF4-FFF2-40B4-BE49-F238E27FC236}">
                <a16:creationId xmlns:a16="http://schemas.microsoft.com/office/drawing/2014/main" id="{8E718136-EFDD-BE40-9ED8-41E21166CBD9}"/>
              </a:ext>
            </a:extLst>
          </p:cNvPr>
          <p:cNvGrpSpPr/>
          <p:nvPr/>
        </p:nvGrpSpPr>
        <p:grpSpPr>
          <a:xfrm>
            <a:off x="1684623" y="4002274"/>
            <a:ext cx="5073769" cy="528168"/>
            <a:chOff x="1788574" y="4384599"/>
            <a:chExt cx="5073769" cy="528168"/>
          </a:xfrm>
        </p:grpSpPr>
        <p:sp>
          <p:nvSpPr>
            <p:cNvPr id="22" name="文本框 21">
              <a:extLst>
                <a:ext uri="{FF2B5EF4-FFF2-40B4-BE49-F238E27FC236}">
                  <a16:creationId xmlns:a16="http://schemas.microsoft.com/office/drawing/2014/main" id="{31CAFBB3-F52C-1E44-9064-E5532A928DEB}"/>
                </a:ext>
              </a:extLst>
            </p:cNvPr>
            <p:cNvSpPr txBox="1"/>
            <p:nvPr/>
          </p:nvSpPr>
          <p:spPr>
            <a:xfrm>
              <a:off x="1788574" y="4468252"/>
              <a:ext cx="4481173" cy="261610"/>
            </a:xfrm>
            <a:custGeom>
              <a:avLst/>
              <a:gdLst>
                <a:gd name="connsiteX0" fmla="*/ 0 w 4481173"/>
                <a:gd name="connsiteY0" fmla="*/ 0 h 261610"/>
                <a:gd name="connsiteX1" fmla="*/ 515335 w 4481173"/>
                <a:gd name="connsiteY1" fmla="*/ 0 h 261610"/>
                <a:gd name="connsiteX2" fmla="*/ 941046 w 4481173"/>
                <a:gd name="connsiteY2" fmla="*/ 0 h 261610"/>
                <a:gd name="connsiteX3" fmla="*/ 1590816 w 4481173"/>
                <a:gd name="connsiteY3" fmla="*/ 0 h 261610"/>
                <a:gd name="connsiteX4" fmla="*/ 2106151 w 4481173"/>
                <a:gd name="connsiteY4" fmla="*/ 0 h 261610"/>
                <a:gd name="connsiteX5" fmla="*/ 2621486 w 4481173"/>
                <a:gd name="connsiteY5" fmla="*/ 0 h 261610"/>
                <a:gd name="connsiteX6" fmla="*/ 3271256 w 4481173"/>
                <a:gd name="connsiteY6" fmla="*/ 0 h 261610"/>
                <a:gd name="connsiteX7" fmla="*/ 3741779 w 4481173"/>
                <a:gd name="connsiteY7" fmla="*/ 0 h 261610"/>
                <a:gd name="connsiteX8" fmla="*/ 4481173 w 4481173"/>
                <a:gd name="connsiteY8" fmla="*/ 0 h 261610"/>
                <a:gd name="connsiteX9" fmla="*/ 4481173 w 4481173"/>
                <a:gd name="connsiteY9" fmla="*/ 261610 h 261610"/>
                <a:gd name="connsiteX10" fmla="*/ 4010650 w 4481173"/>
                <a:gd name="connsiteY10" fmla="*/ 261610 h 261610"/>
                <a:gd name="connsiteX11" fmla="*/ 3450503 w 4481173"/>
                <a:gd name="connsiteY11" fmla="*/ 261610 h 261610"/>
                <a:gd name="connsiteX12" fmla="*/ 2935168 w 4481173"/>
                <a:gd name="connsiteY12" fmla="*/ 261610 h 261610"/>
                <a:gd name="connsiteX13" fmla="*/ 2285398 w 4481173"/>
                <a:gd name="connsiteY13" fmla="*/ 261610 h 261610"/>
                <a:gd name="connsiteX14" fmla="*/ 1635628 w 4481173"/>
                <a:gd name="connsiteY14" fmla="*/ 261610 h 261610"/>
                <a:gd name="connsiteX15" fmla="*/ 1165105 w 4481173"/>
                <a:gd name="connsiteY15" fmla="*/ 261610 h 261610"/>
                <a:gd name="connsiteX16" fmla="*/ 604958 w 4481173"/>
                <a:gd name="connsiteY16" fmla="*/ 261610 h 261610"/>
                <a:gd name="connsiteX17" fmla="*/ 0 w 4481173"/>
                <a:gd name="connsiteY17" fmla="*/ 261610 h 261610"/>
                <a:gd name="connsiteX18" fmla="*/ 0 w 4481173"/>
                <a:gd name="connsiteY18" fmla="*/ 0 h 261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481173" h="261610" extrusionOk="0">
                  <a:moveTo>
                    <a:pt x="0" y="0"/>
                  </a:moveTo>
                  <a:cubicBezTo>
                    <a:pt x="217607" y="-39196"/>
                    <a:pt x="389779" y="14882"/>
                    <a:pt x="515335" y="0"/>
                  </a:cubicBezTo>
                  <a:cubicBezTo>
                    <a:pt x="640891" y="-14882"/>
                    <a:pt x="815947" y="25535"/>
                    <a:pt x="941046" y="0"/>
                  </a:cubicBezTo>
                  <a:cubicBezTo>
                    <a:pt x="1066145" y="-25535"/>
                    <a:pt x="1375267" y="42125"/>
                    <a:pt x="1590816" y="0"/>
                  </a:cubicBezTo>
                  <a:cubicBezTo>
                    <a:pt x="1806365" y="-42125"/>
                    <a:pt x="1901956" y="53299"/>
                    <a:pt x="2106151" y="0"/>
                  </a:cubicBezTo>
                  <a:cubicBezTo>
                    <a:pt x="2310347" y="-53299"/>
                    <a:pt x="2443830" y="55222"/>
                    <a:pt x="2621486" y="0"/>
                  </a:cubicBezTo>
                  <a:cubicBezTo>
                    <a:pt x="2799143" y="-55222"/>
                    <a:pt x="3061371" y="3461"/>
                    <a:pt x="3271256" y="0"/>
                  </a:cubicBezTo>
                  <a:cubicBezTo>
                    <a:pt x="3481141" y="-3461"/>
                    <a:pt x="3593240" y="21862"/>
                    <a:pt x="3741779" y="0"/>
                  </a:cubicBezTo>
                  <a:cubicBezTo>
                    <a:pt x="3890318" y="-21862"/>
                    <a:pt x="4303127" y="12773"/>
                    <a:pt x="4481173" y="0"/>
                  </a:cubicBezTo>
                  <a:cubicBezTo>
                    <a:pt x="4512416" y="127543"/>
                    <a:pt x="4465713" y="146032"/>
                    <a:pt x="4481173" y="261610"/>
                  </a:cubicBezTo>
                  <a:cubicBezTo>
                    <a:pt x="4374556" y="271834"/>
                    <a:pt x="4178637" y="244098"/>
                    <a:pt x="4010650" y="261610"/>
                  </a:cubicBezTo>
                  <a:cubicBezTo>
                    <a:pt x="3842663" y="279122"/>
                    <a:pt x="3672888" y="220047"/>
                    <a:pt x="3450503" y="261610"/>
                  </a:cubicBezTo>
                  <a:cubicBezTo>
                    <a:pt x="3228118" y="303173"/>
                    <a:pt x="3104904" y="247252"/>
                    <a:pt x="2935168" y="261610"/>
                  </a:cubicBezTo>
                  <a:cubicBezTo>
                    <a:pt x="2765433" y="275968"/>
                    <a:pt x="2447350" y="210568"/>
                    <a:pt x="2285398" y="261610"/>
                  </a:cubicBezTo>
                  <a:cubicBezTo>
                    <a:pt x="2123446" y="312652"/>
                    <a:pt x="1857674" y="202283"/>
                    <a:pt x="1635628" y="261610"/>
                  </a:cubicBezTo>
                  <a:cubicBezTo>
                    <a:pt x="1413582" y="320937"/>
                    <a:pt x="1286656" y="250843"/>
                    <a:pt x="1165105" y="261610"/>
                  </a:cubicBezTo>
                  <a:cubicBezTo>
                    <a:pt x="1043554" y="272377"/>
                    <a:pt x="775191" y="200174"/>
                    <a:pt x="604958" y="261610"/>
                  </a:cubicBezTo>
                  <a:cubicBezTo>
                    <a:pt x="434725" y="323046"/>
                    <a:pt x="213727" y="215204"/>
                    <a:pt x="0" y="261610"/>
                  </a:cubicBezTo>
                  <a:cubicBezTo>
                    <a:pt x="-14353" y="141384"/>
                    <a:pt x="11030" y="101317"/>
                    <a:pt x="0" y="0"/>
                  </a:cubicBezTo>
                  <a:close/>
                </a:path>
              </a:pathLst>
            </a:custGeom>
            <a:noFill/>
            <a:ln>
              <a:solidFill>
                <a:srgbClr val="B92DC0"/>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kumimoji="1" lang="en-US" altLang="zh-CN" sz="1100" dirty="0">
                  <a:latin typeface="Trebuchet MS" panose="020B0703020202090204" pitchFamily="34" charset="0"/>
                </a:rPr>
                <a:t>What does this “glowing” come from?</a:t>
              </a:r>
            </a:p>
          </p:txBody>
        </p:sp>
        <p:pic>
          <p:nvPicPr>
            <p:cNvPr id="23" name="图片 22">
              <a:extLst>
                <a:ext uri="{FF2B5EF4-FFF2-40B4-BE49-F238E27FC236}">
                  <a16:creationId xmlns:a16="http://schemas.microsoft.com/office/drawing/2014/main" id="{A514DF04-E580-5540-BF73-0695C21830A1}"/>
                </a:ext>
              </a:extLst>
            </p:cNvPr>
            <p:cNvPicPr>
              <a:picLocks noChangeAspect="1"/>
            </p:cNvPicPr>
            <p:nvPr/>
          </p:nvPicPr>
          <p:blipFill>
            <a:blip r:embed="rId4"/>
            <a:stretch>
              <a:fillRect/>
            </a:stretch>
          </p:blipFill>
          <p:spPr>
            <a:xfrm>
              <a:off x="6334175" y="4384599"/>
              <a:ext cx="528168" cy="528168"/>
            </a:xfrm>
            <a:prstGeom prst="rect">
              <a:avLst/>
            </a:prstGeom>
          </p:spPr>
        </p:pic>
      </p:grpSp>
      <p:sp>
        <p:nvSpPr>
          <p:cNvPr id="24" name="标题 1">
            <a:extLst>
              <a:ext uri="{FF2B5EF4-FFF2-40B4-BE49-F238E27FC236}">
                <a16:creationId xmlns:a16="http://schemas.microsoft.com/office/drawing/2014/main" id="{9F5A15C1-590B-E040-B8C2-2E93C51F7199}"/>
              </a:ext>
            </a:extLst>
          </p:cNvPr>
          <p:cNvSpPr txBox="1">
            <a:spLocks/>
          </p:cNvSpPr>
          <p:nvPr/>
        </p:nvSpPr>
        <p:spPr>
          <a:xfrm>
            <a:off x="136940" y="113670"/>
            <a:ext cx="6617942" cy="35882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sz="1800" dirty="0">
                <a:solidFill>
                  <a:srgbClr val="6526C2"/>
                </a:solidFill>
                <a:latin typeface="Kaiti SC" panose="02010600040101010101" pitchFamily="2" charset="-122"/>
                <a:ea typeface="Kaiti SC" panose="02010600040101010101" pitchFamily="2" charset="-122"/>
              </a:rPr>
              <a:t>解密神奇的宇宙</a:t>
            </a:r>
            <a:r>
              <a:rPr kumimoji="1" lang="en-US" altLang="zh-CN" sz="1800" dirty="0">
                <a:solidFill>
                  <a:srgbClr val="6526C2"/>
                </a:solidFill>
                <a:latin typeface="Kaiti SC" panose="02010600040101010101" pitchFamily="2" charset="-122"/>
                <a:ea typeface="Kaiti SC" panose="02010600040101010101" pitchFamily="2" charset="-122"/>
              </a:rPr>
              <a:t> </a:t>
            </a:r>
            <a:r>
              <a:rPr kumimoji="1" lang="en-US" altLang="zh-CN" sz="1100" dirty="0">
                <a:solidFill>
                  <a:srgbClr val="A451A4"/>
                </a:solidFill>
                <a:latin typeface="Kaiti SC" panose="02010600040101010101" pitchFamily="2" charset="-122"/>
                <a:ea typeface="Kaiti SC" panose="02010600040101010101" pitchFamily="2" charset="-122"/>
              </a:rPr>
              <a:t>Unlocking the Secrets of the Universe</a:t>
            </a:r>
            <a:endParaRPr kumimoji="1" lang="zh-CN" altLang="en-US" sz="2800" dirty="0">
              <a:solidFill>
                <a:srgbClr val="A451A4"/>
              </a:solidFill>
              <a:latin typeface="Kaiti SC" panose="02010600040101010101" pitchFamily="2" charset="-122"/>
              <a:ea typeface="Kaiti SC" panose="02010600040101010101" pitchFamily="2" charset="-122"/>
            </a:endParaRPr>
          </a:p>
        </p:txBody>
      </p:sp>
      <mc:AlternateContent xmlns:mc="http://schemas.openxmlformats.org/markup-compatibility/2006" xmlns:a14="http://schemas.microsoft.com/office/drawing/2010/main">
        <mc:Choice Requires="a14">
          <p:sp>
            <p:nvSpPr>
              <p:cNvPr id="31" name="圆角矩形 30">
                <a:extLst>
                  <a:ext uri="{FF2B5EF4-FFF2-40B4-BE49-F238E27FC236}">
                    <a16:creationId xmlns:a16="http://schemas.microsoft.com/office/drawing/2014/main" id="{CF181E8F-1D51-E54F-B4AC-0460AE68ED44}"/>
                  </a:ext>
                </a:extLst>
              </p:cNvPr>
              <p:cNvSpPr/>
              <p:nvPr/>
            </p:nvSpPr>
            <p:spPr>
              <a:xfrm>
                <a:off x="1665291" y="5765144"/>
                <a:ext cx="4996026" cy="3542539"/>
              </a:xfrm>
              <a:prstGeom prst="roundRect">
                <a:avLst/>
              </a:prstGeom>
              <a:no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400" b="1" dirty="0">
                    <a:solidFill>
                      <a:schemeClr val="tx1"/>
                    </a:solidFill>
                    <a:latin typeface="Comic Sans MS" panose="030F0902030302020204" pitchFamily="66" charset="0"/>
                  </a:rPr>
                  <a:t>Important term: </a:t>
                </a:r>
                <a:r>
                  <a:rPr kumimoji="1" lang="en-US" altLang="zh-CN" sz="1400" b="1" u="sng" dirty="0">
                    <a:solidFill>
                      <a:schemeClr val="tx1"/>
                    </a:solidFill>
                    <a:latin typeface="Comic Sans MS" panose="030F0902030302020204" pitchFamily="66" charset="0"/>
                  </a:rPr>
                  <a:t>particle-wave duality</a:t>
                </a:r>
              </a:p>
              <a:p>
                <a:pPr algn="l"/>
                <a:r>
                  <a:rPr kumimoji="1" lang="en-US" altLang="zh-CN" sz="1200" b="1" dirty="0">
                    <a:solidFill>
                      <a:schemeClr val="tx1"/>
                    </a:solidFill>
                    <a:latin typeface="Comic Sans MS" panose="030F0902030302020204" pitchFamily="66" charset="0"/>
                  </a:rPr>
                  <a:t>Light is a wave (but it’s also a particle!)</a:t>
                </a:r>
              </a:p>
              <a:p>
                <a:pPr algn="l"/>
                <a:endParaRPr kumimoji="1" lang="en-US" altLang="zh-CN" sz="1200" b="1" dirty="0">
                  <a:solidFill>
                    <a:schemeClr val="tx1"/>
                  </a:solidFill>
                  <a:latin typeface="Comic Sans MS" panose="030F0902030302020204" pitchFamily="66" charset="0"/>
                </a:endParaRPr>
              </a:p>
              <a:p>
                <a:pPr algn="l"/>
                <a:r>
                  <a:rPr kumimoji="1" lang="en-US" altLang="zh-CN" sz="1100" dirty="0">
                    <a:solidFill>
                      <a:schemeClr val="tx1"/>
                    </a:solidFill>
                    <a:latin typeface="Comic Sans MS" panose="030F0902030302020204" pitchFamily="66" charset="0"/>
                  </a:rPr>
                  <a:t>We already know that light can be represented as a stream of bosons called photons.</a:t>
                </a:r>
              </a:p>
              <a:p>
                <a:pPr algn="l"/>
                <a:endParaRPr kumimoji="1" lang="en-US" altLang="zh-CN" sz="1100" dirty="0">
                  <a:solidFill>
                    <a:schemeClr val="tx1"/>
                  </a:solidFill>
                  <a:latin typeface="Comic Sans MS" panose="030F0902030302020204" pitchFamily="66" charset="0"/>
                </a:endParaRPr>
              </a:p>
              <a:p>
                <a:pPr algn="l"/>
                <a:r>
                  <a:rPr kumimoji="1" lang="en-US" altLang="zh-CN" sz="1100" dirty="0">
                    <a:solidFill>
                      <a:schemeClr val="tx1"/>
                    </a:solidFill>
                    <a:latin typeface="Comic Sans MS" panose="030F0902030302020204" pitchFamily="66" charset="0"/>
                  </a:rPr>
                  <a:t>However, photons behave like a wave as well: they vibrate with a certain frequency as they travel through space.</a:t>
                </a:r>
              </a:p>
              <a:p>
                <a:pPr algn="l"/>
                <a:endParaRPr kumimoji="1" lang="en-US" altLang="zh-CN" sz="1200" dirty="0">
                  <a:solidFill>
                    <a:schemeClr val="tx1"/>
                  </a:solidFill>
                  <a:latin typeface="Comic Sans MS" panose="030F0902030302020204" pitchFamily="66" charset="0"/>
                </a:endParaRPr>
              </a:p>
              <a:p>
                <a:pPr algn="l"/>
                <a:r>
                  <a:rPr kumimoji="1" lang="en-US" altLang="zh-CN" sz="1100" dirty="0">
                    <a:solidFill>
                      <a:schemeClr val="tx1"/>
                    </a:solidFill>
                    <a:latin typeface="Comic Sans MS" panose="030F0902030302020204" pitchFamily="66" charset="0"/>
                  </a:rPr>
                  <a:t>We usually denote frequency with </a:t>
                </a:r>
                <a14:m>
                  <m:oMath xmlns:m="http://schemas.openxmlformats.org/officeDocument/2006/math">
                    <m:r>
                      <a:rPr kumimoji="1" lang="en-US" altLang="zh-CN" sz="1100" b="0" i="1" smtClean="0">
                        <a:solidFill>
                          <a:schemeClr val="tx1"/>
                        </a:solidFill>
                        <a:latin typeface="Cambria Math" panose="02040503050406030204" pitchFamily="18" charset="0"/>
                      </a:rPr>
                      <m:t>𝑓</m:t>
                    </m:r>
                  </m:oMath>
                </a14:m>
                <a:r>
                  <a:rPr kumimoji="1" lang="en-US" altLang="zh-CN" sz="1100" dirty="0">
                    <a:solidFill>
                      <a:schemeClr val="tx1"/>
                    </a:solidFill>
                    <a:latin typeface="Comic Sans MS" panose="030F0902030302020204" pitchFamily="66" charset="0"/>
                  </a:rPr>
                  <a:t> and wavelength with </a:t>
                </a:r>
                <a14:m>
                  <m:oMath xmlns:m="http://schemas.openxmlformats.org/officeDocument/2006/math">
                    <m:r>
                      <a:rPr kumimoji="1" lang="en-US" altLang="zh-CN" sz="1100" b="0" i="1" smtClean="0">
                        <a:solidFill>
                          <a:schemeClr val="tx1"/>
                        </a:solidFill>
                        <a:latin typeface="Cambria Math" panose="02040503050406030204" pitchFamily="18" charset="0"/>
                      </a:rPr>
                      <m:t>𝜆</m:t>
                    </m:r>
                  </m:oMath>
                </a14:m>
                <a:r>
                  <a:rPr kumimoji="1" lang="en-US" altLang="zh-CN" sz="1100" dirty="0">
                    <a:solidFill>
                      <a:schemeClr val="tx1"/>
                    </a:solidFill>
                    <a:latin typeface="Comic Sans MS" panose="030F0902030302020204" pitchFamily="66" charset="0"/>
                  </a:rPr>
                  <a:t> (lambda)</a:t>
                </a:r>
              </a:p>
              <a:p>
                <a:pPr algn="l"/>
                <a:endParaRPr kumimoji="1" lang="en-US" altLang="zh-CN" sz="1100" dirty="0">
                  <a:solidFill>
                    <a:schemeClr val="tx1"/>
                  </a:solidFill>
                  <a:latin typeface="Comic Sans MS" panose="030F0902030302020204" pitchFamily="66" charset="0"/>
                </a:endParaRPr>
              </a:p>
              <a:p>
                <a:pPr algn="l"/>
                <a:r>
                  <a:rPr kumimoji="1" lang="en-US" altLang="zh-CN" sz="1100" dirty="0">
                    <a:solidFill>
                      <a:schemeClr val="tx1"/>
                    </a:solidFill>
                    <a:latin typeface="Comic Sans MS" panose="030F0902030302020204" pitchFamily="66" charset="0"/>
                  </a:rPr>
                  <a:t>The energy carried by light wave is given by </a:t>
                </a:r>
              </a:p>
              <a:p>
                <a:pPr algn="l"/>
                <a:endParaRPr kumimoji="1" lang="en-US" altLang="zh-CN" sz="1100" dirty="0">
                  <a:solidFill>
                    <a:schemeClr val="tx1"/>
                  </a:solidFill>
                  <a:latin typeface="Comic Sans MS" panose="030F0902030302020204" pitchFamily="66" charset="0"/>
                </a:endParaRPr>
              </a:p>
              <a:p>
                <a:pPr algn="l"/>
                <a14:m>
                  <m:oMathPara xmlns:m="http://schemas.openxmlformats.org/officeDocument/2006/math">
                    <m:oMathParaPr>
                      <m:jc m:val="centerGroup"/>
                    </m:oMathParaPr>
                    <m:oMath xmlns:m="http://schemas.openxmlformats.org/officeDocument/2006/math">
                      <m:r>
                        <a:rPr kumimoji="1" lang="en-US" altLang="zh-CN" sz="1600" b="0" i="1" smtClean="0">
                          <a:solidFill>
                            <a:schemeClr val="tx1"/>
                          </a:solidFill>
                          <a:latin typeface="Cambria Math" panose="02040503050406030204" pitchFamily="18" charset="0"/>
                        </a:rPr>
                        <m:t>𝐸</m:t>
                      </m:r>
                      <m:r>
                        <a:rPr kumimoji="1" lang="en-US" altLang="zh-CN" sz="1600" b="0" i="1" smtClean="0">
                          <a:solidFill>
                            <a:schemeClr val="tx1"/>
                          </a:solidFill>
                          <a:latin typeface="Cambria Math" panose="02040503050406030204" pitchFamily="18" charset="0"/>
                        </a:rPr>
                        <m:t>=</m:t>
                      </m:r>
                      <m:f>
                        <m:fPr>
                          <m:ctrlPr>
                            <a:rPr kumimoji="1" lang="en-US" altLang="zh-CN" sz="1600" b="0" i="1" smtClean="0">
                              <a:solidFill>
                                <a:schemeClr val="tx1"/>
                              </a:solidFill>
                              <a:latin typeface="Cambria Math" panose="02040503050406030204" pitchFamily="18" charset="0"/>
                            </a:rPr>
                          </m:ctrlPr>
                        </m:fPr>
                        <m:num>
                          <m:r>
                            <a:rPr kumimoji="1" lang="en-US" altLang="zh-CN" sz="1600" b="0" i="1" smtClean="0">
                              <a:solidFill>
                                <a:schemeClr val="tx1"/>
                              </a:solidFill>
                              <a:latin typeface="Cambria Math" panose="02040503050406030204" pitchFamily="18" charset="0"/>
                            </a:rPr>
                            <m:t>h</m:t>
                          </m:r>
                        </m:num>
                        <m:den>
                          <m:r>
                            <a:rPr kumimoji="1" lang="en-US" altLang="zh-CN" sz="1600" b="0" i="1" smtClean="0">
                              <a:solidFill>
                                <a:schemeClr val="tx1"/>
                              </a:solidFill>
                              <a:latin typeface="Cambria Math" panose="02040503050406030204" pitchFamily="18" charset="0"/>
                            </a:rPr>
                            <m:t>𝜆</m:t>
                          </m:r>
                        </m:den>
                      </m:f>
                    </m:oMath>
                  </m:oMathPara>
                </a14:m>
                <a:endParaRPr kumimoji="1" lang="en-US" altLang="zh-CN" sz="1100" b="0" dirty="0">
                  <a:solidFill>
                    <a:schemeClr val="tx1"/>
                  </a:solidFill>
                  <a:latin typeface="Comic Sans MS" panose="030F0902030302020204" pitchFamily="66" charset="0"/>
                </a:endParaRPr>
              </a:p>
              <a:p>
                <a:pPr algn="l"/>
                <a:endParaRPr kumimoji="1" lang="en-US" altLang="zh-CN" sz="1100" dirty="0">
                  <a:solidFill>
                    <a:schemeClr val="tx1"/>
                  </a:solidFill>
                  <a:latin typeface="Comic Sans MS" panose="030F0902030302020204" pitchFamily="66" charset="0"/>
                </a:endParaRPr>
              </a:p>
              <a:p>
                <a:r>
                  <a:rPr kumimoji="1" lang="en-US" altLang="zh-CN" sz="1100" dirty="0">
                    <a:solidFill>
                      <a:schemeClr val="tx1"/>
                    </a:solidFill>
                    <a:latin typeface="Comic Sans MS" panose="030F0902030302020204" pitchFamily="66" charset="0"/>
                  </a:rPr>
                  <a:t>Where </a:t>
                </a:r>
                <a14:m>
                  <m:oMath xmlns:m="http://schemas.openxmlformats.org/officeDocument/2006/math">
                    <m:r>
                      <a:rPr kumimoji="1" lang="en-US" altLang="zh-CN" sz="1100" b="0" i="1" smtClean="0">
                        <a:solidFill>
                          <a:schemeClr val="tx1"/>
                        </a:solidFill>
                        <a:latin typeface="Cambria Math" panose="02040503050406030204" pitchFamily="18" charset="0"/>
                      </a:rPr>
                      <m:t>h</m:t>
                    </m:r>
                    <m:r>
                      <a:rPr kumimoji="1" lang="en-US" altLang="zh-CN" sz="1100" b="0" i="1" smtClean="0">
                        <a:solidFill>
                          <a:schemeClr val="tx1"/>
                        </a:solidFill>
                        <a:latin typeface="Cambria Math" panose="02040503050406030204" pitchFamily="18" charset="0"/>
                      </a:rPr>
                      <m:t>=</m:t>
                    </m:r>
                  </m:oMath>
                </a14:m>
                <a:r>
                  <a:rPr kumimoji="1" lang="en-US" altLang="zh-CN" sz="1100" dirty="0">
                    <a:solidFill>
                      <a:schemeClr val="tx1"/>
                    </a:solidFill>
                    <a:latin typeface="Comic Sans MS" panose="030F0902030302020204" pitchFamily="66" charset="0"/>
                  </a:rPr>
                  <a:t>6.62607015</a:t>
                </a:r>
                <a14:m>
                  <m:oMath xmlns:m="http://schemas.openxmlformats.org/officeDocument/2006/math">
                    <m:r>
                      <a:rPr kumimoji="1" lang="en-US" altLang="zh-CN" sz="1100" b="0" i="1" smtClean="0">
                        <a:solidFill>
                          <a:schemeClr val="tx1"/>
                        </a:solidFill>
                        <a:latin typeface="Cambria Math" panose="02040503050406030204" pitchFamily="18" charset="0"/>
                      </a:rPr>
                      <m:t>×</m:t>
                    </m:r>
                    <m:sSup>
                      <m:sSupPr>
                        <m:ctrlPr>
                          <a:rPr kumimoji="1" lang="en-US" altLang="zh-CN" sz="1100" b="0" i="1" smtClean="0">
                            <a:solidFill>
                              <a:schemeClr val="tx1"/>
                            </a:solidFill>
                            <a:latin typeface="Cambria Math" panose="02040503050406030204" pitchFamily="18" charset="0"/>
                          </a:rPr>
                        </m:ctrlPr>
                      </m:sSupPr>
                      <m:e>
                        <m:r>
                          <a:rPr kumimoji="1" lang="en-US" altLang="zh-CN" sz="1100" b="0" i="1" smtClean="0">
                            <a:solidFill>
                              <a:schemeClr val="tx1"/>
                            </a:solidFill>
                            <a:latin typeface="Cambria Math" panose="02040503050406030204" pitchFamily="18" charset="0"/>
                          </a:rPr>
                          <m:t>10</m:t>
                        </m:r>
                      </m:e>
                      <m:sup>
                        <m:r>
                          <a:rPr kumimoji="1" lang="en-US" altLang="zh-CN" sz="1100" b="0" i="1" smtClean="0">
                            <a:solidFill>
                              <a:schemeClr val="tx1"/>
                            </a:solidFill>
                            <a:latin typeface="Cambria Math" panose="02040503050406030204" pitchFamily="18" charset="0"/>
                          </a:rPr>
                          <m:t>−34</m:t>
                        </m:r>
                      </m:sup>
                    </m:sSup>
                  </m:oMath>
                </a14:m>
                <a:r>
                  <a:rPr kumimoji="1" lang="en-US" altLang="zh-CN" sz="1100" dirty="0">
                    <a:solidFill>
                      <a:schemeClr val="tx1"/>
                    </a:solidFill>
                    <a:latin typeface="Comic Sans MS" panose="030F0902030302020204" pitchFamily="66" charset="0"/>
                  </a:rPr>
                  <a:t> is called the Planck’s constant.</a:t>
                </a:r>
              </a:p>
              <a:p>
                <a:pPr algn="l"/>
                <a:endParaRPr kumimoji="1" lang="en-US" altLang="zh-CN" sz="1200" dirty="0">
                  <a:solidFill>
                    <a:schemeClr val="tx1"/>
                  </a:solidFill>
                  <a:latin typeface="Comic Sans MS" panose="030F0902030302020204" pitchFamily="66" charset="0"/>
                </a:endParaRPr>
              </a:p>
            </p:txBody>
          </p:sp>
        </mc:Choice>
        <mc:Fallback xmlns="">
          <p:sp>
            <p:nvSpPr>
              <p:cNvPr id="31" name="圆角矩形 30">
                <a:extLst>
                  <a:ext uri="{FF2B5EF4-FFF2-40B4-BE49-F238E27FC236}">
                    <a16:creationId xmlns:a16="http://schemas.microsoft.com/office/drawing/2014/main" id="{CF181E8F-1D51-E54F-B4AC-0460AE68ED44}"/>
                  </a:ext>
                </a:extLst>
              </p:cNvPr>
              <p:cNvSpPr>
                <a:spLocks noRot="1" noChangeAspect="1" noMove="1" noResize="1" noEditPoints="1" noAdjustHandles="1" noChangeArrowheads="1" noChangeShapeType="1" noTextEdit="1"/>
              </p:cNvSpPr>
              <p:nvPr/>
            </p:nvSpPr>
            <p:spPr>
              <a:xfrm>
                <a:off x="1665291" y="5765144"/>
                <a:ext cx="4996026" cy="3542539"/>
              </a:xfrm>
              <a:prstGeom prst="roundRect">
                <a:avLst/>
              </a:prstGeom>
              <a:blipFill>
                <a:blip r:embed="rId5"/>
                <a:stretch>
                  <a:fillRect/>
                </a:stretch>
              </a:blipFill>
              <a:ln>
                <a:solidFill>
                  <a:srgbClr val="6825BB"/>
                </a:solidFill>
              </a:ln>
            </p:spPr>
            <p:txBody>
              <a:bodyPr/>
              <a:lstStyle/>
              <a:p>
                <a:r>
                  <a:rPr lang="zh-CN" altLang="en-US">
                    <a:noFill/>
                  </a:rPr>
                  <a:t> </a:t>
                </a:r>
              </a:p>
            </p:txBody>
          </p:sp>
        </mc:Fallback>
      </mc:AlternateContent>
      <p:sp>
        <p:nvSpPr>
          <p:cNvPr id="27" name="文本框 26">
            <a:extLst>
              <a:ext uri="{FF2B5EF4-FFF2-40B4-BE49-F238E27FC236}">
                <a16:creationId xmlns:a16="http://schemas.microsoft.com/office/drawing/2014/main" id="{16189844-D458-6041-88CF-9D9C67D3AF7B}"/>
              </a:ext>
            </a:extLst>
          </p:cNvPr>
          <p:cNvSpPr txBox="1"/>
          <p:nvPr/>
        </p:nvSpPr>
        <p:spPr>
          <a:xfrm>
            <a:off x="1673696" y="4578326"/>
            <a:ext cx="4996026" cy="1015663"/>
          </a:xfrm>
          <a:prstGeom prst="rect">
            <a:avLst/>
          </a:prstGeom>
          <a:noFill/>
        </p:spPr>
        <p:txBody>
          <a:bodyPr wrap="square" rtlCol="0">
            <a:spAutoFit/>
          </a:bodyPr>
          <a:lstStyle/>
          <a:p>
            <a:r>
              <a:rPr kumimoji="1" lang="en-US" altLang="zh-CN" sz="1200" dirty="0"/>
              <a:t>The glowing is uniform across the sky: it comes from everywhere. We believe it comes from the Big Bang: in the past, the universe was very dense and very hot. As the Universe cooled down over millions of years, the intensity of this light has also steadily decreased – this is why we are not boiled by the energy coming from the Big Bang anymore!</a:t>
            </a:r>
          </a:p>
        </p:txBody>
      </p:sp>
    </p:spTree>
    <p:extLst>
      <p:ext uri="{BB962C8B-B14F-4D97-AF65-F5344CB8AC3E}">
        <p14:creationId xmlns:p14="http://schemas.microsoft.com/office/powerpoint/2010/main" val="773523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DF7979CE-3D15-044E-B403-17FDEE83D3A6}"/>
              </a:ext>
            </a:extLst>
          </p:cNvPr>
          <p:cNvGrpSpPr/>
          <p:nvPr/>
        </p:nvGrpSpPr>
        <p:grpSpPr>
          <a:xfrm>
            <a:off x="5170164" y="9378595"/>
            <a:ext cx="1687836" cy="449653"/>
            <a:chOff x="5262429" y="8673181"/>
            <a:chExt cx="1687836" cy="449653"/>
          </a:xfrm>
        </p:grpSpPr>
        <p:sp>
          <p:nvSpPr>
            <p:cNvPr id="6" name="文本框 5">
              <a:extLst>
                <a:ext uri="{FF2B5EF4-FFF2-40B4-BE49-F238E27FC236}">
                  <a16:creationId xmlns:a16="http://schemas.microsoft.com/office/drawing/2014/main" id="{D7F6E5E4-E6FF-6349-91C5-E406BD7D41E1}"/>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7" name="组合 6">
              <a:extLst>
                <a:ext uri="{FF2B5EF4-FFF2-40B4-BE49-F238E27FC236}">
                  <a16:creationId xmlns:a16="http://schemas.microsoft.com/office/drawing/2014/main" id="{FF1CE5D7-00EE-AE41-97B3-C5A22D4B9448}"/>
                </a:ext>
              </a:extLst>
            </p:cNvPr>
            <p:cNvGrpSpPr/>
            <p:nvPr/>
          </p:nvGrpSpPr>
          <p:grpSpPr>
            <a:xfrm>
              <a:off x="5262429" y="8673181"/>
              <a:ext cx="1481027" cy="227602"/>
              <a:chOff x="3653443" y="9025090"/>
              <a:chExt cx="2448413" cy="441232"/>
            </a:xfrm>
          </p:grpSpPr>
          <p:pic>
            <p:nvPicPr>
              <p:cNvPr id="8" name="图片 7">
                <a:extLst>
                  <a:ext uri="{FF2B5EF4-FFF2-40B4-BE49-F238E27FC236}">
                    <a16:creationId xmlns:a16="http://schemas.microsoft.com/office/drawing/2014/main" id="{ADA62671-5F6A-DB44-B18F-F7A8B6430B54}"/>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9" name="图片 8">
                <a:extLst>
                  <a:ext uri="{FF2B5EF4-FFF2-40B4-BE49-F238E27FC236}">
                    <a16:creationId xmlns:a16="http://schemas.microsoft.com/office/drawing/2014/main" id="{CFAB5AF5-AA3F-8A46-97FD-3FF3C641720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10" name="图片 9">
                <a:extLst>
                  <a:ext uri="{FF2B5EF4-FFF2-40B4-BE49-F238E27FC236}">
                    <a16:creationId xmlns:a16="http://schemas.microsoft.com/office/drawing/2014/main" id="{047847FC-93F0-784E-8C01-96998C3EE05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11" name="图片 10">
                <a:extLst>
                  <a:ext uri="{FF2B5EF4-FFF2-40B4-BE49-F238E27FC236}">
                    <a16:creationId xmlns:a16="http://schemas.microsoft.com/office/drawing/2014/main" id="{5EB4273C-B941-774F-874C-E23D045652F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cxnSp>
        <p:nvCxnSpPr>
          <p:cNvPr id="13" name="直线连接符 12">
            <a:extLst>
              <a:ext uri="{FF2B5EF4-FFF2-40B4-BE49-F238E27FC236}">
                <a16:creationId xmlns:a16="http://schemas.microsoft.com/office/drawing/2014/main" id="{B6DC9DFC-7826-AA46-A314-F09415727DF7}"/>
              </a:ext>
            </a:extLst>
          </p:cNvPr>
          <p:cNvCxnSpPr>
            <a:cxnSpLocks/>
          </p:cNvCxnSpPr>
          <p:nvPr/>
        </p:nvCxnSpPr>
        <p:spPr>
          <a:xfrm flipV="1">
            <a:off x="240632" y="481259"/>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5CBD74CC-9431-7E44-9CA9-F8522CE07B57}"/>
                  </a:ext>
                </a:extLst>
              </p:cNvPr>
              <p:cNvSpPr/>
              <p:nvPr/>
            </p:nvSpPr>
            <p:spPr>
              <a:xfrm>
                <a:off x="0" y="573058"/>
                <a:ext cx="1481027" cy="9332933"/>
              </a:xfrm>
              <a:prstGeom prst="rect">
                <a:avLst/>
              </a:prstGeom>
              <a:solidFill>
                <a:srgbClr val="EAE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100" b="1" dirty="0">
                    <a:solidFill>
                      <a:schemeClr val="tx1"/>
                    </a:solidFill>
                  </a:rPr>
                  <a:t>Cosmic Background Radiation</a:t>
                </a:r>
              </a:p>
              <a:p>
                <a:pPr algn="l"/>
                <a:r>
                  <a:rPr kumimoji="1" lang="zh-CN" altLang="en-US" sz="1100" b="1" dirty="0">
                    <a:solidFill>
                      <a:schemeClr val="tx1"/>
                    </a:solidFill>
                  </a:rPr>
                  <a:t>背景辐射</a:t>
                </a:r>
                <a:endParaRPr kumimoji="1" lang="en-US" altLang="zh-CN" sz="1100" b="1" dirty="0">
                  <a:solidFill>
                    <a:schemeClr val="tx1"/>
                  </a:solidFill>
                </a:endParaRPr>
              </a:p>
              <a:p>
                <a:r>
                  <a:rPr kumimoji="1" lang="en-US" altLang="zh-CN" sz="1100" dirty="0">
                    <a:solidFill>
                      <a:schemeClr val="tx1"/>
                    </a:solidFill>
                  </a:rPr>
                  <a:t>The ”glowing” of the universe as remnant of the Big Bang.</a:t>
                </a:r>
              </a:p>
              <a:p>
                <a:endParaRPr kumimoji="1" lang="en-US" altLang="zh-CN" sz="1100" dirty="0">
                  <a:solidFill>
                    <a:schemeClr val="tx1"/>
                  </a:solidFill>
                </a:endParaRPr>
              </a:p>
              <a:p>
                <a:r>
                  <a:rPr kumimoji="1" lang="en-US" altLang="zh-CN" sz="1100" dirty="0">
                    <a:solidFill>
                      <a:schemeClr val="tx1"/>
                    </a:solidFill>
                  </a:rPr>
                  <a:t>Cosmic Background Radiation is cold (2.8K) and quite “lazy”: the wavelength of cosmic background radiation is around 3cm!</a:t>
                </a:r>
              </a:p>
              <a:p>
                <a:endParaRPr kumimoji="1" lang="en-US" altLang="zh-CN" sz="1100" dirty="0">
                  <a:solidFill>
                    <a:schemeClr val="tx1"/>
                  </a:solidFill>
                </a:endParaRPr>
              </a:p>
              <a:p>
                <a:r>
                  <a:rPr kumimoji="1" lang="en-US" altLang="zh-CN" sz="1100" b="1" dirty="0">
                    <a:solidFill>
                      <a:schemeClr val="tx1"/>
                    </a:solidFill>
                  </a:rPr>
                  <a:t>Planck’s Law</a:t>
                </a:r>
              </a:p>
              <a:p>
                <a:r>
                  <a:rPr kumimoji="1" lang="zh-CN" altLang="en-US" sz="1100" b="1" dirty="0">
                    <a:solidFill>
                      <a:schemeClr val="tx1"/>
                    </a:solidFill>
                  </a:rPr>
                  <a:t>普朗克定律</a:t>
                </a:r>
                <a:endParaRPr kumimoji="1" lang="en-US" altLang="zh-CN" sz="1100" b="1" dirty="0">
                  <a:solidFill>
                    <a:schemeClr val="tx1"/>
                  </a:solidFill>
                </a:endParaRPr>
              </a:p>
              <a:p>
                <a:r>
                  <a:rPr kumimoji="1" lang="en-US" altLang="zh-CN" sz="1100" dirty="0">
                    <a:solidFill>
                      <a:schemeClr val="tx1"/>
                    </a:solidFill>
                  </a:rPr>
                  <a:t>Any body with temperature </a:t>
                </a:r>
                <a14:m>
                  <m:oMath xmlns:m="http://schemas.openxmlformats.org/officeDocument/2006/math">
                    <m:r>
                      <a:rPr kumimoji="1" lang="en-US" altLang="zh-CN" sz="1100" b="0" i="1" smtClean="0">
                        <a:solidFill>
                          <a:schemeClr val="tx1"/>
                        </a:solidFill>
                        <a:latin typeface="Cambria Math" panose="02040503050406030204" pitchFamily="18" charset="0"/>
                      </a:rPr>
                      <m:t>𝑇</m:t>
                    </m:r>
                  </m:oMath>
                </a14:m>
                <a:r>
                  <a:rPr kumimoji="1" lang="en-US" altLang="zh-CN" sz="1100" dirty="0">
                    <a:solidFill>
                      <a:schemeClr val="tx1"/>
                    </a:solidFill>
                  </a:rPr>
                  <a:t> will emit energy as radiation (electromagnetic wave) with wavelength </a:t>
                </a:r>
                <a14:m>
                  <m:oMath xmlns:m="http://schemas.openxmlformats.org/officeDocument/2006/math">
                    <m:r>
                      <a:rPr kumimoji="1" lang="en-US" altLang="zh-CN" sz="1100" b="0" i="1" smtClean="0">
                        <a:solidFill>
                          <a:schemeClr val="tx1"/>
                        </a:solidFill>
                        <a:latin typeface="Cambria Math" panose="02040503050406030204" pitchFamily="18" charset="0"/>
                      </a:rPr>
                      <m:t>𝜆</m:t>
                    </m:r>
                  </m:oMath>
                </a14:m>
                <a:endParaRPr kumimoji="1" lang="en-US" altLang="zh-CN" sz="1100" b="0" dirty="0">
                  <a:solidFill>
                    <a:schemeClr val="tx1"/>
                  </a:solidFill>
                </a:endParaRPr>
              </a:p>
              <a:p>
                <a:endParaRPr kumimoji="1" lang="en-US" altLang="zh-CN" sz="1100" dirty="0">
                  <a:solidFill>
                    <a:schemeClr val="tx1"/>
                  </a:solidFill>
                </a:endParaRPr>
              </a:p>
              <a:p>
                <a:endParaRPr kumimoji="1" lang="zh-CN" altLang="en-US" sz="1100" dirty="0">
                  <a:solidFill>
                    <a:schemeClr val="tx1"/>
                  </a:solidFill>
                </a:endParaRPr>
              </a:p>
            </p:txBody>
          </p:sp>
        </mc:Choice>
        <mc:Fallback xmlns="">
          <p:sp>
            <p:nvSpPr>
              <p:cNvPr id="15" name="矩形 14">
                <a:extLst>
                  <a:ext uri="{FF2B5EF4-FFF2-40B4-BE49-F238E27FC236}">
                    <a16:creationId xmlns:a16="http://schemas.microsoft.com/office/drawing/2014/main" id="{5CBD74CC-9431-7E44-9CA9-F8522CE07B57}"/>
                  </a:ext>
                </a:extLst>
              </p:cNvPr>
              <p:cNvSpPr>
                <a:spLocks noRot="1" noChangeAspect="1" noMove="1" noResize="1" noEditPoints="1" noAdjustHandles="1" noChangeArrowheads="1" noChangeShapeType="1" noTextEdit="1"/>
              </p:cNvSpPr>
              <p:nvPr/>
            </p:nvSpPr>
            <p:spPr>
              <a:xfrm>
                <a:off x="0" y="573058"/>
                <a:ext cx="1481027" cy="9332933"/>
              </a:xfrm>
              <a:prstGeom prst="rect">
                <a:avLst/>
              </a:prstGeom>
              <a:blipFill>
                <a:blip r:embed="rId4"/>
                <a:stretch>
                  <a:fillRect r="-4274"/>
                </a:stretch>
              </a:blipFill>
              <a:ln>
                <a:noFill/>
              </a:ln>
              <a:effectLst/>
            </p:spPr>
            <p:txBody>
              <a:bodyPr/>
              <a:lstStyle/>
              <a:p>
                <a:r>
                  <a:rPr lang="zh-CN" altLang="en-US">
                    <a:noFill/>
                  </a:rPr>
                  <a:t> </a:t>
                </a:r>
              </a:p>
            </p:txBody>
          </p:sp>
        </mc:Fallback>
      </mc:AlternateContent>
      <p:sp>
        <p:nvSpPr>
          <p:cNvPr id="16" name="Slide Number Placeholder 5">
            <a:extLst>
              <a:ext uri="{FF2B5EF4-FFF2-40B4-BE49-F238E27FC236}">
                <a16:creationId xmlns:a16="http://schemas.microsoft.com/office/drawing/2014/main" id="{DEEAC749-D76C-EC47-AB22-A6E4FDD0A7B3}"/>
              </a:ext>
            </a:extLst>
          </p:cNvPr>
          <p:cNvSpPr>
            <a:spLocks noGrp="1"/>
          </p:cNvSpPr>
          <p:nvPr>
            <p:ph type="sldNum" sz="quarter" idx="12"/>
          </p:nvPr>
        </p:nvSpPr>
        <p:spPr>
          <a:xfrm>
            <a:off x="89114" y="9307684"/>
            <a:ext cx="1543050" cy="527403"/>
          </a:xfrm>
        </p:spPr>
        <p:txBody>
          <a:bodyPr/>
          <a:lstStyle>
            <a:lvl1pPr algn="l">
              <a:defRPr sz="1200"/>
            </a:lvl1pPr>
          </a:lstStyle>
          <a:p>
            <a:fld id="{99BCC2B7-A947-2E40-B774-81D6CE8CEB88}" type="slidenum">
              <a:rPr kumimoji="1" lang="zh-CN" altLang="en-US" smtClean="0"/>
              <a:pPr/>
              <a:t>3</a:t>
            </a:fld>
            <a:endParaRPr kumimoji="1" lang="zh-CN" altLang="en-US"/>
          </a:p>
        </p:txBody>
      </p:sp>
      <p:grpSp>
        <p:nvGrpSpPr>
          <p:cNvPr id="17" name="组合 16">
            <a:extLst>
              <a:ext uri="{FF2B5EF4-FFF2-40B4-BE49-F238E27FC236}">
                <a16:creationId xmlns:a16="http://schemas.microsoft.com/office/drawing/2014/main" id="{6CFC783B-36F7-B848-ADDF-FC6D49C09027}"/>
              </a:ext>
            </a:extLst>
          </p:cNvPr>
          <p:cNvGrpSpPr/>
          <p:nvPr/>
        </p:nvGrpSpPr>
        <p:grpSpPr>
          <a:xfrm>
            <a:off x="1621917" y="652418"/>
            <a:ext cx="5029274" cy="1163360"/>
            <a:chOff x="198939" y="7156565"/>
            <a:chExt cx="6306362" cy="1163360"/>
          </a:xfrm>
        </p:grpSpPr>
        <p:sp>
          <p:nvSpPr>
            <p:cNvPr id="18" name="矩形 17">
              <a:extLst>
                <a:ext uri="{FF2B5EF4-FFF2-40B4-BE49-F238E27FC236}">
                  <a16:creationId xmlns:a16="http://schemas.microsoft.com/office/drawing/2014/main" id="{9B448268-03E3-5A4D-A00B-EAAF09390D58}"/>
                </a:ext>
              </a:extLst>
            </p:cNvPr>
            <p:cNvSpPr/>
            <p:nvPr userDrawn="1"/>
          </p:nvSpPr>
          <p:spPr>
            <a:xfrm>
              <a:off x="240630" y="7156565"/>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The Cosmic Background Radiation landscape</a:t>
              </a:r>
              <a:endParaRPr kumimoji="1" lang="zh-CN" altLang="en-US" sz="1400" dirty="0">
                <a:solidFill>
                  <a:schemeClr val="bg1"/>
                </a:solidFill>
                <a:latin typeface="Comic Sans MS" panose="030F0902030302020204" pitchFamily="66" charset="0"/>
              </a:endParaRPr>
            </a:p>
          </p:txBody>
        </p:sp>
        <p:sp>
          <p:nvSpPr>
            <p:cNvPr id="19" name="文本框 18">
              <a:extLst>
                <a:ext uri="{FF2B5EF4-FFF2-40B4-BE49-F238E27FC236}">
                  <a16:creationId xmlns:a16="http://schemas.microsoft.com/office/drawing/2014/main" id="{22F2C3B1-9AB6-5D47-81EB-27633ED2E999}"/>
                </a:ext>
              </a:extLst>
            </p:cNvPr>
            <p:cNvSpPr txBox="1"/>
            <p:nvPr userDrawn="1"/>
          </p:nvSpPr>
          <p:spPr>
            <a:xfrm>
              <a:off x="198939" y="7488928"/>
              <a:ext cx="6264671" cy="830997"/>
            </a:xfrm>
            <a:prstGeom prst="rect">
              <a:avLst/>
            </a:prstGeom>
            <a:noFill/>
          </p:spPr>
          <p:txBody>
            <a:bodyPr wrap="square" rtlCol="0">
              <a:spAutoFit/>
            </a:bodyPr>
            <a:lstStyle/>
            <a:p>
              <a:r>
                <a:rPr kumimoji="1" lang="en-US" altLang="zh-CN" sz="1200" dirty="0"/>
                <a:t>Because we can measure the electromagnetic waves coming to Earth from all corners of the Universe, we can visualize how “hot” the background radiation is. On average, the universe is just ~2.8K (0K is the absolute zero – you cannot get colder than that!</a:t>
              </a:r>
            </a:p>
          </p:txBody>
        </p:sp>
      </p:grpSp>
      <p:grpSp>
        <p:nvGrpSpPr>
          <p:cNvPr id="3" name="组合 2">
            <a:extLst>
              <a:ext uri="{FF2B5EF4-FFF2-40B4-BE49-F238E27FC236}">
                <a16:creationId xmlns:a16="http://schemas.microsoft.com/office/drawing/2014/main" id="{8E718136-EFDD-BE40-9ED8-41E21166CBD9}"/>
              </a:ext>
            </a:extLst>
          </p:cNvPr>
          <p:cNvGrpSpPr/>
          <p:nvPr/>
        </p:nvGrpSpPr>
        <p:grpSpPr>
          <a:xfrm>
            <a:off x="1734325" y="4021866"/>
            <a:ext cx="5073769" cy="1530203"/>
            <a:chOff x="1788574" y="4384599"/>
            <a:chExt cx="5073769" cy="1530203"/>
          </a:xfrm>
        </p:grpSpPr>
        <p:sp>
          <p:nvSpPr>
            <p:cNvPr id="22" name="文本框 21">
              <a:extLst>
                <a:ext uri="{FF2B5EF4-FFF2-40B4-BE49-F238E27FC236}">
                  <a16:creationId xmlns:a16="http://schemas.microsoft.com/office/drawing/2014/main" id="{31CAFBB3-F52C-1E44-9064-E5532A928DEB}"/>
                </a:ext>
              </a:extLst>
            </p:cNvPr>
            <p:cNvSpPr txBox="1"/>
            <p:nvPr/>
          </p:nvSpPr>
          <p:spPr>
            <a:xfrm>
              <a:off x="1788574" y="4468252"/>
              <a:ext cx="4481173" cy="1446550"/>
            </a:xfrm>
            <a:custGeom>
              <a:avLst/>
              <a:gdLst>
                <a:gd name="connsiteX0" fmla="*/ 0 w 4481173"/>
                <a:gd name="connsiteY0" fmla="*/ 0 h 1446550"/>
                <a:gd name="connsiteX1" fmla="*/ 515335 w 4481173"/>
                <a:gd name="connsiteY1" fmla="*/ 0 h 1446550"/>
                <a:gd name="connsiteX2" fmla="*/ 941046 w 4481173"/>
                <a:gd name="connsiteY2" fmla="*/ 0 h 1446550"/>
                <a:gd name="connsiteX3" fmla="*/ 1590816 w 4481173"/>
                <a:gd name="connsiteY3" fmla="*/ 0 h 1446550"/>
                <a:gd name="connsiteX4" fmla="*/ 2106151 w 4481173"/>
                <a:gd name="connsiteY4" fmla="*/ 0 h 1446550"/>
                <a:gd name="connsiteX5" fmla="*/ 2621486 w 4481173"/>
                <a:gd name="connsiteY5" fmla="*/ 0 h 1446550"/>
                <a:gd name="connsiteX6" fmla="*/ 3271256 w 4481173"/>
                <a:gd name="connsiteY6" fmla="*/ 0 h 1446550"/>
                <a:gd name="connsiteX7" fmla="*/ 3741779 w 4481173"/>
                <a:gd name="connsiteY7" fmla="*/ 0 h 1446550"/>
                <a:gd name="connsiteX8" fmla="*/ 4481173 w 4481173"/>
                <a:gd name="connsiteY8" fmla="*/ 0 h 1446550"/>
                <a:gd name="connsiteX9" fmla="*/ 4481173 w 4481173"/>
                <a:gd name="connsiteY9" fmla="*/ 511114 h 1446550"/>
                <a:gd name="connsiteX10" fmla="*/ 4481173 w 4481173"/>
                <a:gd name="connsiteY10" fmla="*/ 964367 h 1446550"/>
                <a:gd name="connsiteX11" fmla="*/ 4481173 w 4481173"/>
                <a:gd name="connsiteY11" fmla="*/ 1446550 h 1446550"/>
                <a:gd name="connsiteX12" fmla="*/ 3876215 w 4481173"/>
                <a:gd name="connsiteY12" fmla="*/ 1446550 h 1446550"/>
                <a:gd name="connsiteX13" fmla="*/ 3226445 w 4481173"/>
                <a:gd name="connsiteY13" fmla="*/ 1446550 h 1446550"/>
                <a:gd name="connsiteX14" fmla="*/ 2576674 w 4481173"/>
                <a:gd name="connsiteY14" fmla="*/ 1446550 h 1446550"/>
                <a:gd name="connsiteX15" fmla="*/ 2106151 w 4481173"/>
                <a:gd name="connsiteY15" fmla="*/ 1446550 h 1446550"/>
                <a:gd name="connsiteX16" fmla="*/ 1546005 w 4481173"/>
                <a:gd name="connsiteY16" fmla="*/ 1446550 h 1446550"/>
                <a:gd name="connsiteX17" fmla="*/ 896235 w 4481173"/>
                <a:gd name="connsiteY17" fmla="*/ 1446550 h 1446550"/>
                <a:gd name="connsiteX18" fmla="*/ 0 w 4481173"/>
                <a:gd name="connsiteY18" fmla="*/ 1446550 h 1446550"/>
                <a:gd name="connsiteX19" fmla="*/ 0 w 4481173"/>
                <a:gd name="connsiteY19" fmla="*/ 1007763 h 1446550"/>
                <a:gd name="connsiteX20" fmla="*/ 0 w 4481173"/>
                <a:gd name="connsiteY20" fmla="*/ 554511 h 1446550"/>
                <a:gd name="connsiteX21" fmla="*/ 0 w 4481173"/>
                <a:gd name="connsiteY21" fmla="*/ 0 h 144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81173" h="1446550" extrusionOk="0">
                  <a:moveTo>
                    <a:pt x="0" y="0"/>
                  </a:moveTo>
                  <a:cubicBezTo>
                    <a:pt x="217607" y="-39196"/>
                    <a:pt x="389779" y="14882"/>
                    <a:pt x="515335" y="0"/>
                  </a:cubicBezTo>
                  <a:cubicBezTo>
                    <a:pt x="640891" y="-14882"/>
                    <a:pt x="815947" y="25535"/>
                    <a:pt x="941046" y="0"/>
                  </a:cubicBezTo>
                  <a:cubicBezTo>
                    <a:pt x="1066145" y="-25535"/>
                    <a:pt x="1375267" y="42125"/>
                    <a:pt x="1590816" y="0"/>
                  </a:cubicBezTo>
                  <a:cubicBezTo>
                    <a:pt x="1806365" y="-42125"/>
                    <a:pt x="1901956" y="53299"/>
                    <a:pt x="2106151" y="0"/>
                  </a:cubicBezTo>
                  <a:cubicBezTo>
                    <a:pt x="2310347" y="-53299"/>
                    <a:pt x="2443830" y="55222"/>
                    <a:pt x="2621486" y="0"/>
                  </a:cubicBezTo>
                  <a:cubicBezTo>
                    <a:pt x="2799143" y="-55222"/>
                    <a:pt x="3061371" y="3461"/>
                    <a:pt x="3271256" y="0"/>
                  </a:cubicBezTo>
                  <a:cubicBezTo>
                    <a:pt x="3481141" y="-3461"/>
                    <a:pt x="3593240" y="21862"/>
                    <a:pt x="3741779" y="0"/>
                  </a:cubicBezTo>
                  <a:cubicBezTo>
                    <a:pt x="3890318" y="-21862"/>
                    <a:pt x="4303127" y="12773"/>
                    <a:pt x="4481173" y="0"/>
                  </a:cubicBezTo>
                  <a:cubicBezTo>
                    <a:pt x="4506280" y="185087"/>
                    <a:pt x="4459041" y="366468"/>
                    <a:pt x="4481173" y="511114"/>
                  </a:cubicBezTo>
                  <a:cubicBezTo>
                    <a:pt x="4503305" y="655760"/>
                    <a:pt x="4480560" y="750230"/>
                    <a:pt x="4481173" y="964367"/>
                  </a:cubicBezTo>
                  <a:cubicBezTo>
                    <a:pt x="4481786" y="1178504"/>
                    <a:pt x="4444570" y="1242206"/>
                    <a:pt x="4481173" y="1446550"/>
                  </a:cubicBezTo>
                  <a:cubicBezTo>
                    <a:pt x="4285168" y="1450400"/>
                    <a:pt x="4013901" y="1392394"/>
                    <a:pt x="3876215" y="1446550"/>
                  </a:cubicBezTo>
                  <a:cubicBezTo>
                    <a:pt x="3738529" y="1500706"/>
                    <a:pt x="3388397" y="1395508"/>
                    <a:pt x="3226445" y="1446550"/>
                  </a:cubicBezTo>
                  <a:cubicBezTo>
                    <a:pt x="3064493" y="1497592"/>
                    <a:pt x="2804992" y="1388115"/>
                    <a:pt x="2576674" y="1446550"/>
                  </a:cubicBezTo>
                  <a:cubicBezTo>
                    <a:pt x="2348356" y="1504985"/>
                    <a:pt x="2227702" y="1435783"/>
                    <a:pt x="2106151" y="1446550"/>
                  </a:cubicBezTo>
                  <a:cubicBezTo>
                    <a:pt x="1984600" y="1457317"/>
                    <a:pt x="1709624" y="1445378"/>
                    <a:pt x="1546005" y="1446550"/>
                  </a:cubicBezTo>
                  <a:cubicBezTo>
                    <a:pt x="1382386" y="1447722"/>
                    <a:pt x="1038352" y="1373878"/>
                    <a:pt x="896235" y="1446550"/>
                  </a:cubicBezTo>
                  <a:cubicBezTo>
                    <a:pt x="754118" y="1519222"/>
                    <a:pt x="390742" y="1345210"/>
                    <a:pt x="0" y="1446550"/>
                  </a:cubicBezTo>
                  <a:cubicBezTo>
                    <a:pt x="-49058" y="1257439"/>
                    <a:pt x="10724" y="1109437"/>
                    <a:pt x="0" y="1007763"/>
                  </a:cubicBezTo>
                  <a:cubicBezTo>
                    <a:pt x="-10724" y="906089"/>
                    <a:pt x="12469" y="760691"/>
                    <a:pt x="0" y="554511"/>
                  </a:cubicBezTo>
                  <a:cubicBezTo>
                    <a:pt x="-12469" y="348331"/>
                    <a:pt x="22599" y="112349"/>
                    <a:pt x="0" y="0"/>
                  </a:cubicBezTo>
                  <a:close/>
                </a:path>
              </a:pathLst>
            </a:custGeom>
            <a:noFill/>
            <a:ln>
              <a:solidFill>
                <a:srgbClr val="B92DC0"/>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kumimoji="1" lang="en-US" altLang="zh-CN" sz="1100" dirty="0">
                  <a:latin typeface="Trebuchet MS" panose="020B0703020202090204" pitchFamily="34" charset="0"/>
                </a:rPr>
                <a:t>Consider the cosmic background radiation “map” presented below. The yellow / red regions are slightly “hotter” (they carry more energy) than the green / blue regions.</a:t>
              </a:r>
            </a:p>
            <a:p>
              <a:endParaRPr kumimoji="1" lang="en-US" altLang="zh-CN" sz="1100" dirty="0">
                <a:latin typeface="Trebuchet MS" panose="020B0703020202090204" pitchFamily="34" charset="0"/>
              </a:endParaRPr>
            </a:p>
            <a:p>
              <a:r>
                <a:rPr kumimoji="1" lang="en-US" altLang="zh-CN" sz="1100" dirty="0">
                  <a:latin typeface="Trebuchet MS" panose="020B0703020202090204" pitchFamily="34" charset="0"/>
                </a:rPr>
                <a:t>Why would the cosmic background radiation not be perfectly uniform across the universe?</a:t>
              </a:r>
            </a:p>
            <a:p>
              <a:endParaRPr kumimoji="1" lang="en-US" altLang="zh-CN" sz="1100" dirty="0">
                <a:latin typeface="Trebuchet MS" panose="020B0703020202090204" pitchFamily="34" charset="0"/>
              </a:endParaRPr>
            </a:p>
            <a:p>
              <a:r>
                <a:rPr kumimoji="1" lang="en-US" altLang="zh-CN" sz="1100" dirty="0">
                  <a:latin typeface="Trebuchet MS" panose="020B0703020202090204" pitchFamily="34" charset="0"/>
                </a:rPr>
                <a:t>What do the “hotter” regions represent?</a:t>
              </a:r>
            </a:p>
          </p:txBody>
        </p:sp>
        <p:pic>
          <p:nvPicPr>
            <p:cNvPr id="23" name="图片 22">
              <a:extLst>
                <a:ext uri="{FF2B5EF4-FFF2-40B4-BE49-F238E27FC236}">
                  <a16:creationId xmlns:a16="http://schemas.microsoft.com/office/drawing/2014/main" id="{A514DF04-E580-5540-BF73-0695C21830A1}"/>
                </a:ext>
              </a:extLst>
            </p:cNvPr>
            <p:cNvPicPr>
              <a:picLocks noChangeAspect="1"/>
            </p:cNvPicPr>
            <p:nvPr/>
          </p:nvPicPr>
          <p:blipFill>
            <a:blip r:embed="rId5"/>
            <a:stretch>
              <a:fillRect/>
            </a:stretch>
          </p:blipFill>
          <p:spPr>
            <a:xfrm>
              <a:off x="6334175" y="4384599"/>
              <a:ext cx="528168" cy="528168"/>
            </a:xfrm>
            <a:prstGeom prst="rect">
              <a:avLst/>
            </a:prstGeom>
          </p:spPr>
        </p:pic>
      </p:grpSp>
      <p:sp>
        <p:nvSpPr>
          <p:cNvPr id="24" name="标题 1">
            <a:extLst>
              <a:ext uri="{FF2B5EF4-FFF2-40B4-BE49-F238E27FC236}">
                <a16:creationId xmlns:a16="http://schemas.microsoft.com/office/drawing/2014/main" id="{9F5A15C1-590B-E040-B8C2-2E93C51F7199}"/>
              </a:ext>
            </a:extLst>
          </p:cNvPr>
          <p:cNvSpPr txBox="1">
            <a:spLocks/>
          </p:cNvSpPr>
          <p:nvPr/>
        </p:nvSpPr>
        <p:spPr>
          <a:xfrm>
            <a:off x="136940" y="113670"/>
            <a:ext cx="6617942" cy="35882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sz="1800" dirty="0">
                <a:solidFill>
                  <a:srgbClr val="6526C2"/>
                </a:solidFill>
                <a:latin typeface="Kaiti SC" panose="02010600040101010101" pitchFamily="2" charset="-122"/>
                <a:ea typeface="Kaiti SC" panose="02010600040101010101" pitchFamily="2" charset="-122"/>
              </a:rPr>
              <a:t>解密神奇的宇宙</a:t>
            </a:r>
            <a:r>
              <a:rPr kumimoji="1" lang="en-US" altLang="zh-CN" sz="1800" dirty="0">
                <a:solidFill>
                  <a:srgbClr val="6526C2"/>
                </a:solidFill>
                <a:latin typeface="Kaiti SC" panose="02010600040101010101" pitchFamily="2" charset="-122"/>
                <a:ea typeface="Kaiti SC" panose="02010600040101010101" pitchFamily="2" charset="-122"/>
              </a:rPr>
              <a:t> </a:t>
            </a:r>
            <a:r>
              <a:rPr kumimoji="1" lang="en-US" altLang="zh-CN" sz="1100" dirty="0">
                <a:solidFill>
                  <a:srgbClr val="A451A4"/>
                </a:solidFill>
                <a:latin typeface="Kaiti SC" panose="02010600040101010101" pitchFamily="2" charset="-122"/>
                <a:ea typeface="Kaiti SC" panose="02010600040101010101" pitchFamily="2" charset="-122"/>
              </a:rPr>
              <a:t>Unlocking the Secrets of the Universe</a:t>
            </a:r>
            <a:endParaRPr kumimoji="1" lang="zh-CN" altLang="en-US" sz="2800" dirty="0">
              <a:solidFill>
                <a:srgbClr val="A451A4"/>
              </a:solidFill>
              <a:latin typeface="Kaiti SC" panose="02010600040101010101" pitchFamily="2" charset="-122"/>
              <a:ea typeface="Kaiti SC" panose="02010600040101010101" pitchFamily="2" charset="-122"/>
            </a:endParaRPr>
          </a:p>
        </p:txBody>
      </p:sp>
      <p:pic>
        <p:nvPicPr>
          <p:cNvPr id="1026" name="Picture 2" descr="“cosmic background radiation”的图片搜索结果">
            <a:extLst>
              <a:ext uri="{FF2B5EF4-FFF2-40B4-BE49-F238E27FC236}">
                <a16:creationId xmlns:a16="http://schemas.microsoft.com/office/drawing/2014/main" id="{6D30F663-DC28-0547-BC2E-91B4017806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0750" y="1905451"/>
            <a:ext cx="4038600" cy="20193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5" name="圆角矩形 24">
                <a:extLst>
                  <a:ext uri="{FF2B5EF4-FFF2-40B4-BE49-F238E27FC236}">
                    <a16:creationId xmlns:a16="http://schemas.microsoft.com/office/drawing/2014/main" id="{1F74413B-D0D5-674E-8167-8B9E1F5BFEF4}"/>
                  </a:ext>
                </a:extLst>
              </p:cNvPr>
              <p:cNvSpPr/>
              <p:nvPr/>
            </p:nvSpPr>
            <p:spPr>
              <a:xfrm>
                <a:off x="1615538" y="5905165"/>
                <a:ext cx="4996029" cy="2333309"/>
              </a:xfrm>
              <a:prstGeom prst="roundRect">
                <a:avLst/>
              </a:prstGeom>
              <a:solidFill>
                <a:srgbClr val="E7DEF8"/>
              </a:solid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200" dirty="0">
                    <a:solidFill>
                      <a:schemeClr val="tx1"/>
                    </a:solidFill>
                    <a:latin typeface="Comic Sans MS" panose="030F0902030302020204" pitchFamily="66" charset="0"/>
                  </a:rPr>
                  <a:t>Planck’s Law</a:t>
                </a:r>
              </a:p>
              <a:p>
                <a:pPr algn="l"/>
                <a:r>
                  <a:rPr kumimoji="1" lang="en-US" altLang="zh-CN" sz="1200" dirty="0">
                    <a:solidFill>
                      <a:schemeClr val="tx1"/>
                    </a:solidFill>
                    <a:latin typeface="Comic Sans MS" panose="030F0902030302020204" pitchFamily="66" charset="0"/>
                  </a:rPr>
                  <a:t>(Black Body radiation)</a:t>
                </a:r>
              </a:p>
              <a:p>
                <a:r>
                  <a:rPr kumimoji="1" lang="en-US" altLang="zh-CN" sz="1100" dirty="0">
                    <a:solidFill>
                      <a:schemeClr val="tx1"/>
                    </a:solidFill>
                  </a:rPr>
                  <a:t>according to the formula </a:t>
                </a:r>
              </a:p>
              <a:p>
                <a:endParaRPr kumimoji="1" lang="en-US" altLang="zh-CN" sz="1100" dirty="0">
                  <a:solidFill>
                    <a:schemeClr val="tx1"/>
                  </a:solidFill>
                </a:endParaRPr>
              </a:p>
              <a:p>
                <a:pPr/>
                <a14:m>
                  <m:oMathPara xmlns:m="http://schemas.openxmlformats.org/officeDocument/2006/math">
                    <m:oMathParaPr>
                      <m:jc m:val="centerGroup"/>
                    </m:oMathParaPr>
                    <m:oMath xmlns:m="http://schemas.openxmlformats.org/officeDocument/2006/math">
                      <m:r>
                        <a:rPr kumimoji="1" lang="en-US" altLang="zh-CN" sz="1100" i="1">
                          <a:solidFill>
                            <a:schemeClr val="tx1"/>
                          </a:solidFill>
                          <a:latin typeface="Cambria Math" panose="02040503050406030204" pitchFamily="18" charset="0"/>
                        </a:rPr>
                        <m:t>𝐵</m:t>
                      </m:r>
                      <m:d>
                        <m:dPr>
                          <m:ctrlPr>
                            <a:rPr kumimoji="1" lang="en-US" altLang="zh-CN" sz="1100" i="1">
                              <a:solidFill>
                                <a:schemeClr val="tx1"/>
                              </a:solidFill>
                              <a:latin typeface="Cambria Math" panose="02040503050406030204" pitchFamily="18" charset="0"/>
                            </a:rPr>
                          </m:ctrlPr>
                        </m:dPr>
                        <m:e>
                          <m:r>
                            <a:rPr kumimoji="1" lang="en-US" altLang="zh-CN" sz="1100" i="1">
                              <a:solidFill>
                                <a:schemeClr val="tx1"/>
                              </a:solidFill>
                              <a:latin typeface="Cambria Math" panose="02040503050406030204" pitchFamily="18" charset="0"/>
                            </a:rPr>
                            <m:t>𝑇</m:t>
                          </m:r>
                          <m:r>
                            <a:rPr kumimoji="1" lang="en-US" altLang="zh-CN" sz="1100" i="1">
                              <a:solidFill>
                                <a:schemeClr val="tx1"/>
                              </a:solidFill>
                              <a:latin typeface="Cambria Math" panose="02040503050406030204" pitchFamily="18" charset="0"/>
                            </a:rPr>
                            <m:t>,</m:t>
                          </m:r>
                          <m:r>
                            <a:rPr kumimoji="1" lang="en-US" altLang="zh-CN" sz="1100" i="1">
                              <a:solidFill>
                                <a:schemeClr val="tx1"/>
                              </a:solidFill>
                              <a:latin typeface="Cambria Math" panose="02040503050406030204" pitchFamily="18" charset="0"/>
                            </a:rPr>
                            <m:t>𝜆</m:t>
                          </m:r>
                        </m:e>
                      </m:d>
                      <m:r>
                        <a:rPr kumimoji="1" lang="en-US" altLang="zh-CN" sz="1100" i="1">
                          <a:solidFill>
                            <a:schemeClr val="tx1"/>
                          </a:solidFill>
                          <a:latin typeface="Cambria Math" panose="02040503050406030204" pitchFamily="18" charset="0"/>
                        </a:rPr>
                        <m:t>=</m:t>
                      </m:r>
                      <m:f>
                        <m:fPr>
                          <m:ctrlPr>
                            <a:rPr kumimoji="1" lang="en-US" altLang="zh-CN" sz="1100" i="1">
                              <a:solidFill>
                                <a:schemeClr val="tx1"/>
                              </a:solidFill>
                              <a:latin typeface="Cambria Math" panose="02040503050406030204" pitchFamily="18" charset="0"/>
                            </a:rPr>
                          </m:ctrlPr>
                        </m:fPr>
                        <m:num>
                          <m:r>
                            <a:rPr kumimoji="1" lang="en-US" altLang="zh-CN" sz="1100" i="1">
                              <a:solidFill>
                                <a:schemeClr val="tx1"/>
                              </a:solidFill>
                              <a:latin typeface="Cambria Math" panose="02040503050406030204" pitchFamily="18" charset="0"/>
                            </a:rPr>
                            <m:t>2</m:t>
                          </m:r>
                          <m:r>
                            <a:rPr kumimoji="1" lang="en-US" altLang="zh-CN" sz="1100" i="1">
                              <a:solidFill>
                                <a:schemeClr val="tx1"/>
                              </a:solidFill>
                              <a:latin typeface="Cambria Math" panose="02040503050406030204" pitchFamily="18" charset="0"/>
                            </a:rPr>
                            <m:t>h</m:t>
                          </m:r>
                          <m:sSup>
                            <m:sSupPr>
                              <m:ctrlPr>
                                <a:rPr kumimoji="1" lang="en-US" altLang="zh-CN" sz="1100" i="1">
                                  <a:solidFill>
                                    <a:schemeClr val="tx1"/>
                                  </a:solidFill>
                                  <a:latin typeface="Cambria Math" panose="02040503050406030204" pitchFamily="18" charset="0"/>
                                </a:rPr>
                              </m:ctrlPr>
                            </m:sSupPr>
                            <m:e>
                              <m:r>
                                <a:rPr kumimoji="1" lang="en-US" altLang="zh-CN" sz="1100" i="1">
                                  <a:solidFill>
                                    <a:schemeClr val="tx1"/>
                                  </a:solidFill>
                                  <a:latin typeface="Cambria Math" panose="02040503050406030204" pitchFamily="18" charset="0"/>
                                </a:rPr>
                                <m:t>𝑐</m:t>
                              </m:r>
                            </m:e>
                            <m:sup>
                              <m:r>
                                <a:rPr kumimoji="1" lang="en-US" altLang="zh-CN" sz="1100" i="1">
                                  <a:solidFill>
                                    <a:schemeClr val="tx1"/>
                                  </a:solidFill>
                                  <a:latin typeface="Cambria Math" panose="02040503050406030204" pitchFamily="18" charset="0"/>
                                </a:rPr>
                                <m:t>2</m:t>
                              </m:r>
                            </m:sup>
                          </m:sSup>
                        </m:num>
                        <m:den>
                          <m:sSup>
                            <m:sSupPr>
                              <m:ctrlPr>
                                <a:rPr kumimoji="1" lang="en-US" altLang="zh-CN" sz="1100" i="1">
                                  <a:solidFill>
                                    <a:schemeClr val="tx1"/>
                                  </a:solidFill>
                                  <a:latin typeface="Cambria Math" panose="02040503050406030204" pitchFamily="18" charset="0"/>
                                </a:rPr>
                              </m:ctrlPr>
                            </m:sSupPr>
                            <m:e>
                              <m:r>
                                <a:rPr kumimoji="1" lang="en-US" altLang="zh-CN" sz="1100" i="1">
                                  <a:solidFill>
                                    <a:schemeClr val="tx1"/>
                                  </a:solidFill>
                                  <a:latin typeface="Cambria Math" panose="02040503050406030204" pitchFamily="18" charset="0"/>
                                </a:rPr>
                                <m:t>𝜆</m:t>
                              </m:r>
                            </m:e>
                            <m:sup>
                              <m:r>
                                <a:rPr kumimoji="1" lang="en-US" altLang="zh-CN" sz="1100" i="1">
                                  <a:solidFill>
                                    <a:schemeClr val="tx1"/>
                                  </a:solidFill>
                                  <a:latin typeface="Cambria Math" panose="02040503050406030204" pitchFamily="18" charset="0"/>
                                </a:rPr>
                                <m:t>5</m:t>
                              </m:r>
                            </m:sup>
                          </m:sSup>
                        </m:den>
                      </m:f>
                      <m:f>
                        <m:fPr>
                          <m:ctrlPr>
                            <a:rPr kumimoji="1" lang="en-US" altLang="zh-CN" sz="1100" i="1">
                              <a:solidFill>
                                <a:schemeClr val="tx1"/>
                              </a:solidFill>
                              <a:latin typeface="Cambria Math" panose="02040503050406030204" pitchFamily="18" charset="0"/>
                            </a:rPr>
                          </m:ctrlPr>
                        </m:fPr>
                        <m:num>
                          <m:r>
                            <a:rPr kumimoji="1" lang="en-US" altLang="zh-CN" sz="1100" i="1">
                              <a:solidFill>
                                <a:schemeClr val="tx1"/>
                              </a:solidFill>
                              <a:latin typeface="Cambria Math" panose="02040503050406030204" pitchFamily="18" charset="0"/>
                            </a:rPr>
                            <m:t>1</m:t>
                          </m:r>
                        </m:num>
                        <m:den>
                          <m:sSup>
                            <m:sSupPr>
                              <m:ctrlPr>
                                <a:rPr kumimoji="1" lang="en-US" altLang="zh-CN" sz="1100" i="1">
                                  <a:solidFill>
                                    <a:schemeClr val="tx1"/>
                                  </a:solidFill>
                                  <a:latin typeface="Cambria Math" panose="02040503050406030204" pitchFamily="18" charset="0"/>
                                </a:rPr>
                              </m:ctrlPr>
                            </m:sSupPr>
                            <m:e>
                              <m:r>
                                <a:rPr kumimoji="1" lang="en-US" altLang="zh-CN" sz="1100" i="1">
                                  <a:solidFill>
                                    <a:schemeClr val="tx1"/>
                                  </a:solidFill>
                                  <a:latin typeface="Cambria Math" panose="02040503050406030204" pitchFamily="18" charset="0"/>
                                </a:rPr>
                                <m:t>𝑒</m:t>
                              </m:r>
                            </m:e>
                            <m:sup>
                              <m:f>
                                <m:fPr>
                                  <m:ctrlPr>
                                    <a:rPr kumimoji="1" lang="en-US" altLang="zh-CN" sz="1100" i="1">
                                      <a:solidFill>
                                        <a:schemeClr val="tx1"/>
                                      </a:solidFill>
                                      <a:latin typeface="Cambria Math" panose="02040503050406030204" pitchFamily="18" charset="0"/>
                                    </a:rPr>
                                  </m:ctrlPr>
                                </m:fPr>
                                <m:num>
                                  <m:r>
                                    <a:rPr kumimoji="1" lang="en-US" altLang="zh-CN" sz="1100" i="1">
                                      <a:solidFill>
                                        <a:schemeClr val="tx1"/>
                                      </a:solidFill>
                                      <a:latin typeface="Cambria Math" panose="02040503050406030204" pitchFamily="18" charset="0"/>
                                    </a:rPr>
                                    <m:t>h𝑐</m:t>
                                  </m:r>
                                </m:num>
                                <m:den>
                                  <m:r>
                                    <a:rPr kumimoji="1" lang="en-US" altLang="zh-CN" sz="1100" i="1">
                                      <a:solidFill>
                                        <a:schemeClr val="tx1"/>
                                      </a:solidFill>
                                      <a:latin typeface="Cambria Math" panose="02040503050406030204" pitchFamily="18" charset="0"/>
                                    </a:rPr>
                                    <m:t>𝜆</m:t>
                                  </m:r>
                                  <m:r>
                                    <a:rPr kumimoji="1" lang="en-US" altLang="zh-CN" sz="1100" i="1">
                                      <a:solidFill>
                                        <a:schemeClr val="tx1"/>
                                      </a:solidFill>
                                      <a:latin typeface="Cambria Math" panose="02040503050406030204" pitchFamily="18" charset="0"/>
                                    </a:rPr>
                                    <m:t>𝑘𝑇</m:t>
                                  </m:r>
                                </m:den>
                              </m:f>
                            </m:sup>
                          </m:sSup>
                          <m:r>
                            <a:rPr kumimoji="1" lang="en-US" altLang="zh-CN" sz="1100" i="1">
                              <a:solidFill>
                                <a:schemeClr val="tx1"/>
                              </a:solidFill>
                              <a:latin typeface="Cambria Math" panose="02040503050406030204" pitchFamily="18" charset="0"/>
                            </a:rPr>
                            <m:t>−1</m:t>
                          </m:r>
                        </m:den>
                      </m:f>
                    </m:oMath>
                  </m:oMathPara>
                </a14:m>
                <a:endParaRPr kumimoji="1" lang="en-US" altLang="zh-CN" sz="1100" dirty="0">
                  <a:solidFill>
                    <a:schemeClr val="tx1"/>
                  </a:solidFill>
                </a:endParaRPr>
              </a:p>
              <a:p>
                <a:endParaRPr kumimoji="1" lang="en-US" altLang="zh-CN" sz="1100" dirty="0">
                  <a:solidFill>
                    <a:schemeClr val="tx1"/>
                  </a:solidFill>
                </a:endParaRPr>
              </a:p>
              <a:p>
                <a:r>
                  <a:rPr kumimoji="1" lang="en-US" altLang="zh-CN" sz="1100" dirty="0">
                    <a:solidFill>
                      <a:schemeClr val="tx1"/>
                    </a:solidFill>
                  </a:rPr>
                  <a:t>This looks awfully complicated – complete the Python exercise to visualize what the energy spectrum emitted by the Black Body looks like!</a:t>
                </a:r>
              </a:p>
              <a:p>
                <a:endParaRPr kumimoji="1" lang="en-US" altLang="zh-CN" sz="1100" dirty="0">
                  <a:solidFill>
                    <a:schemeClr val="tx1"/>
                  </a:solidFill>
                </a:endParaRPr>
              </a:p>
              <a:p>
                <a:r>
                  <a:rPr kumimoji="1" lang="en-US" altLang="zh-CN" sz="1100" dirty="0">
                    <a:solidFill>
                      <a:schemeClr val="tx1"/>
                    </a:solidFill>
                  </a:rPr>
                  <a:t>Note: “black body” simply means a body with temperature&gt;0.</a:t>
                </a:r>
              </a:p>
            </p:txBody>
          </p:sp>
        </mc:Choice>
        <mc:Fallback xmlns="">
          <p:sp>
            <p:nvSpPr>
              <p:cNvPr id="25" name="圆角矩形 24">
                <a:extLst>
                  <a:ext uri="{FF2B5EF4-FFF2-40B4-BE49-F238E27FC236}">
                    <a16:creationId xmlns:a16="http://schemas.microsoft.com/office/drawing/2014/main" id="{1F74413B-D0D5-674E-8167-8B9E1F5BFEF4}"/>
                  </a:ext>
                </a:extLst>
              </p:cNvPr>
              <p:cNvSpPr>
                <a:spLocks noRot="1" noChangeAspect="1" noMove="1" noResize="1" noEditPoints="1" noAdjustHandles="1" noChangeArrowheads="1" noChangeShapeType="1" noTextEdit="1"/>
              </p:cNvSpPr>
              <p:nvPr/>
            </p:nvSpPr>
            <p:spPr>
              <a:xfrm>
                <a:off x="1615538" y="5905165"/>
                <a:ext cx="4996029" cy="2333309"/>
              </a:xfrm>
              <a:prstGeom prst="roundRect">
                <a:avLst/>
              </a:prstGeom>
              <a:blipFill>
                <a:blip r:embed="rId7"/>
                <a:stretch>
                  <a:fillRect/>
                </a:stretch>
              </a:blipFill>
              <a:ln>
                <a:solidFill>
                  <a:srgbClr val="6825BB"/>
                </a:solidFill>
              </a:ln>
            </p:spPr>
            <p:txBody>
              <a:bodyPr/>
              <a:lstStyle/>
              <a:p>
                <a:r>
                  <a:rPr lang="zh-CN" altLang="en-US">
                    <a:noFill/>
                  </a:rPr>
                  <a:t> </a:t>
                </a:r>
              </a:p>
            </p:txBody>
          </p:sp>
        </mc:Fallback>
      </mc:AlternateContent>
    </p:spTree>
    <p:extLst>
      <p:ext uri="{BB962C8B-B14F-4D97-AF65-F5344CB8AC3E}">
        <p14:creationId xmlns:p14="http://schemas.microsoft.com/office/powerpoint/2010/main" val="275850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DF7979CE-3D15-044E-B403-17FDEE83D3A6}"/>
              </a:ext>
            </a:extLst>
          </p:cNvPr>
          <p:cNvGrpSpPr/>
          <p:nvPr/>
        </p:nvGrpSpPr>
        <p:grpSpPr>
          <a:xfrm>
            <a:off x="5170164" y="9378595"/>
            <a:ext cx="1687836" cy="449653"/>
            <a:chOff x="5262429" y="8673181"/>
            <a:chExt cx="1687836" cy="449653"/>
          </a:xfrm>
        </p:grpSpPr>
        <p:sp>
          <p:nvSpPr>
            <p:cNvPr id="6" name="文本框 5">
              <a:extLst>
                <a:ext uri="{FF2B5EF4-FFF2-40B4-BE49-F238E27FC236}">
                  <a16:creationId xmlns:a16="http://schemas.microsoft.com/office/drawing/2014/main" id="{D7F6E5E4-E6FF-6349-91C5-E406BD7D41E1}"/>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7" name="组合 6">
              <a:extLst>
                <a:ext uri="{FF2B5EF4-FFF2-40B4-BE49-F238E27FC236}">
                  <a16:creationId xmlns:a16="http://schemas.microsoft.com/office/drawing/2014/main" id="{FF1CE5D7-00EE-AE41-97B3-C5A22D4B9448}"/>
                </a:ext>
              </a:extLst>
            </p:cNvPr>
            <p:cNvGrpSpPr/>
            <p:nvPr/>
          </p:nvGrpSpPr>
          <p:grpSpPr>
            <a:xfrm>
              <a:off x="5262429" y="8673181"/>
              <a:ext cx="1481027" cy="227602"/>
              <a:chOff x="3653443" y="9025090"/>
              <a:chExt cx="2448413" cy="441232"/>
            </a:xfrm>
          </p:grpSpPr>
          <p:pic>
            <p:nvPicPr>
              <p:cNvPr id="8" name="图片 7">
                <a:extLst>
                  <a:ext uri="{FF2B5EF4-FFF2-40B4-BE49-F238E27FC236}">
                    <a16:creationId xmlns:a16="http://schemas.microsoft.com/office/drawing/2014/main" id="{ADA62671-5F6A-DB44-B18F-F7A8B6430B54}"/>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9" name="图片 8">
                <a:extLst>
                  <a:ext uri="{FF2B5EF4-FFF2-40B4-BE49-F238E27FC236}">
                    <a16:creationId xmlns:a16="http://schemas.microsoft.com/office/drawing/2014/main" id="{CFAB5AF5-AA3F-8A46-97FD-3FF3C641720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10" name="图片 9">
                <a:extLst>
                  <a:ext uri="{FF2B5EF4-FFF2-40B4-BE49-F238E27FC236}">
                    <a16:creationId xmlns:a16="http://schemas.microsoft.com/office/drawing/2014/main" id="{047847FC-93F0-784E-8C01-96998C3EE05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11" name="图片 10">
                <a:extLst>
                  <a:ext uri="{FF2B5EF4-FFF2-40B4-BE49-F238E27FC236}">
                    <a16:creationId xmlns:a16="http://schemas.microsoft.com/office/drawing/2014/main" id="{5EB4273C-B941-774F-874C-E23D045652F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cxnSp>
        <p:nvCxnSpPr>
          <p:cNvPr id="13" name="直线连接符 12">
            <a:extLst>
              <a:ext uri="{FF2B5EF4-FFF2-40B4-BE49-F238E27FC236}">
                <a16:creationId xmlns:a16="http://schemas.microsoft.com/office/drawing/2014/main" id="{B6DC9DFC-7826-AA46-A314-F09415727DF7}"/>
              </a:ext>
            </a:extLst>
          </p:cNvPr>
          <p:cNvCxnSpPr>
            <a:cxnSpLocks/>
          </p:cNvCxnSpPr>
          <p:nvPr/>
        </p:nvCxnSpPr>
        <p:spPr>
          <a:xfrm flipV="1">
            <a:off x="240632" y="481259"/>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5CBD74CC-9431-7E44-9CA9-F8522CE07B57}"/>
                  </a:ext>
                </a:extLst>
              </p:cNvPr>
              <p:cNvSpPr/>
              <p:nvPr/>
            </p:nvSpPr>
            <p:spPr>
              <a:xfrm>
                <a:off x="0" y="573058"/>
                <a:ext cx="1481027" cy="9332933"/>
              </a:xfrm>
              <a:prstGeom prst="rect">
                <a:avLst/>
              </a:prstGeom>
              <a:solidFill>
                <a:srgbClr val="EAE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100" b="1" dirty="0">
                    <a:solidFill>
                      <a:schemeClr val="tx1"/>
                    </a:solidFill>
                  </a:rPr>
                  <a:t>Cosmic Background Radiation</a:t>
                </a:r>
              </a:p>
              <a:p>
                <a:pPr algn="l"/>
                <a:r>
                  <a:rPr kumimoji="1" lang="zh-CN" altLang="en-US" sz="1100" b="1" dirty="0">
                    <a:solidFill>
                      <a:schemeClr val="tx1"/>
                    </a:solidFill>
                  </a:rPr>
                  <a:t>背景辐射</a:t>
                </a:r>
                <a:endParaRPr kumimoji="1" lang="en-US" altLang="zh-CN" sz="1100" b="1" dirty="0">
                  <a:solidFill>
                    <a:schemeClr val="tx1"/>
                  </a:solidFill>
                </a:endParaRPr>
              </a:p>
              <a:p>
                <a:r>
                  <a:rPr kumimoji="1" lang="en-US" altLang="zh-CN" sz="1100" dirty="0">
                    <a:solidFill>
                      <a:schemeClr val="tx1"/>
                    </a:solidFill>
                  </a:rPr>
                  <a:t>The ”glowing” of the universe as remnant of the Big Bang.</a:t>
                </a:r>
              </a:p>
              <a:p>
                <a:endParaRPr kumimoji="1" lang="en-US" altLang="zh-CN" sz="1100" dirty="0">
                  <a:solidFill>
                    <a:schemeClr val="tx1"/>
                  </a:solidFill>
                </a:endParaRPr>
              </a:p>
              <a:p>
                <a:r>
                  <a:rPr kumimoji="1" lang="en-US" altLang="zh-CN" sz="1100" dirty="0">
                    <a:solidFill>
                      <a:schemeClr val="tx1"/>
                    </a:solidFill>
                  </a:rPr>
                  <a:t>Cosmic Background Radiation is cold (2.8K) and quite “lazy”: the wavelength of cosmic background radiation is around 3cm!</a:t>
                </a:r>
              </a:p>
              <a:p>
                <a:endParaRPr kumimoji="1" lang="en-US" altLang="zh-CN" sz="1100" dirty="0">
                  <a:solidFill>
                    <a:schemeClr val="tx1"/>
                  </a:solidFill>
                </a:endParaRPr>
              </a:p>
              <a:p>
                <a:r>
                  <a:rPr kumimoji="1" lang="en-US" altLang="zh-CN" sz="1100" b="1" dirty="0">
                    <a:solidFill>
                      <a:schemeClr val="tx1"/>
                    </a:solidFill>
                  </a:rPr>
                  <a:t>Planck’s Law</a:t>
                </a:r>
              </a:p>
              <a:p>
                <a:r>
                  <a:rPr kumimoji="1" lang="zh-CN" altLang="en-US" sz="1100" b="1" dirty="0">
                    <a:solidFill>
                      <a:schemeClr val="tx1"/>
                    </a:solidFill>
                  </a:rPr>
                  <a:t>普朗克定律</a:t>
                </a:r>
                <a:endParaRPr kumimoji="1" lang="en-US" altLang="zh-CN" sz="1100" b="1" dirty="0">
                  <a:solidFill>
                    <a:schemeClr val="tx1"/>
                  </a:solidFill>
                </a:endParaRPr>
              </a:p>
              <a:p>
                <a:r>
                  <a:rPr kumimoji="1" lang="en-US" altLang="zh-CN" sz="1100" dirty="0">
                    <a:solidFill>
                      <a:schemeClr val="tx1"/>
                    </a:solidFill>
                  </a:rPr>
                  <a:t>Any body with temperature </a:t>
                </a:r>
                <a14:m>
                  <m:oMath xmlns:m="http://schemas.openxmlformats.org/officeDocument/2006/math">
                    <m:r>
                      <a:rPr kumimoji="1" lang="en-US" altLang="zh-CN" sz="1100" b="0" i="1" smtClean="0">
                        <a:solidFill>
                          <a:schemeClr val="tx1"/>
                        </a:solidFill>
                        <a:latin typeface="Cambria Math" panose="02040503050406030204" pitchFamily="18" charset="0"/>
                      </a:rPr>
                      <m:t>𝑇</m:t>
                    </m:r>
                  </m:oMath>
                </a14:m>
                <a:r>
                  <a:rPr kumimoji="1" lang="en-US" altLang="zh-CN" sz="1100" dirty="0">
                    <a:solidFill>
                      <a:schemeClr val="tx1"/>
                    </a:solidFill>
                  </a:rPr>
                  <a:t> will emit energy as radiation (electromagnetic wave) with wavelength </a:t>
                </a:r>
                <a14:m>
                  <m:oMath xmlns:m="http://schemas.openxmlformats.org/officeDocument/2006/math">
                    <m:r>
                      <a:rPr kumimoji="1" lang="en-US" altLang="zh-CN" sz="1100" b="0" i="1" smtClean="0">
                        <a:solidFill>
                          <a:schemeClr val="tx1"/>
                        </a:solidFill>
                        <a:latin typeface="Cambria Math" panose="02040503050406030204" pitchFamily="18" charset="0"/>
                      </a:rPr>
                      <m:t>𝜆</m:t>
                    </m:r>
                  </m:oMath>
                </a14:m>
                <a:endParaRPr kumimoji="1" lang="en-US" altLang="zh-CN" sz="1100" b="0" dirty="0">
                  <a:solidFill>
                    <a:schemeClr val="tx1"/>
                  </a:solidFill>
                </a:endParaRPr>
              </a:p>
              <a:p>
                <a:endParaRPr kumimoji="1" lang="en-US" altLang="zh-CN" sz="1100" dirty="0">
                  <a:solidFill>
                    <a:schemeClr val="tx1"/>
                  </a:solidFill>
                </a:endParaRPr>
              </a:p>
              <a:p>
                <a:endParaRPr kumimoji="1" lang="zh-CN" altLang="en-US" sz="1100" dirty="0">
                  <a:solidFill>
                    <a:schemeClr val="tx1"/>
                  </a:solidFill>
                </a:endParaRPr>
              </a:p>
            </p:txBody>
          </p:sp>
        </mc:Choice>
        <mc:Fallback xmlns="">
          <p:sp>
            <p:nvSpPr>
              <p:cNvPr id="15" name="矩形 14">
                <a:extLst>
                  <a:ext uri="{FF2B5EF4-FFF2-40B4-BE49-F238E27FC236}">
                    <a16:creationId xmlns:a16="http://schemas.microsoft.com/office/drawing/2014/main" id="{5CBD74CC-9431-7E44-9CA9-F8522CE07B57}"/>
                  </a:ext>
                </a:extLst>
              </p:cNvPr>
              <p:cNvSpPr>
                <a:spLocks noRot="1" noChangeAspect="1" noMove="1" noResize="1" noEditPoints="1" noAdjustHandles="1" noChangeArrowheads="1" noChangeShapeType="1" noTextEdit="1"/>
              </p:cNvSpPr>
              <p:nvPr/>
            </p:nvSpPr>
            <p:spPr>
              <a:xfrm>
                <a:off x="0" y="573058"/>
                <a:ext cx="1481027" cy="9332933"/>
              </a:xfrm>
              <a:prstGeom prst="rect">
                <a:avLst/>
              </a:prstGeom>
              <a:blipFill>
                <a:blip r:embed="rId4"/>
                <a:stretch>
                  <a:fillRect r="-4274"/>
                </a:stretch>
              </a:blipFill>
              <a:ln>
                <a:noFill/>
              </a:ln>
              <a:effectLst/>
            </p:spPr>
            <p:txBody>
              <a:bodyPr/>
              <a:lstStyle/>
              <a:p>
                <a:r>
                  <a:rPr lang="zh-CN" altLang="en-US">
                    <a:noFill/>
                  </a:rPr>
                  <a:t> </a:t>
                </a:r>
              </a:p>
            </p:txBody>
          </p:sp>
        </mc:Fallback>
      </mc:AlternateContent>
      <p:sp>
        <p:nvSpPr>
          <p:cNvPr id="16" name="Slide Number Placeholder 5">
            <a:extLst>
              <a:ext uri="{FF2B5EF4-FFF2-40B4-BE49-F238E27FC236}">
                <a16:creationId xmlns:a16="http://schemas.microsoft.com/office/drawing/2014/main" id="{DEEAC749-D76C-EC47-AB22-A6E4FDD0A7B3}"/>
              </a:ext>
            </a:extLst>
          </p:cNvPr>
          <p:cNvSpPr>
            <a:spLocks noGrp="1"/>
          </p:cNvSpPr>
          <p:nvPr>
            <p:ph type="sldNum" sz="quarter" idx="12"/>
          </p:nvPr>
        </p:nvSpPr>
        <p:spPr>
          <a:xfrm>
            <a:off x="89114" y="9307684"/>
            <a:ext cx="1543050" cy="527403"/>
          </a:xfrm>
        </p:spPr>
        <p:txBody>
          <a:bodyPr/>
          <a:lstStyle>
            <a:lvl1pPr algn="l">
              <a:defRPr sz="1200"/>
            </a:lvl1pPr>
          </a:lstStyle>
          <a:p>
            <a:fld id="{99BCC2B7-A947-2E40-B774-81D6CE8CEB88}" type="slidenum">
              <a:rPr kumimoji="1" lang="zh-CN" altLang="en-US" smtClean="0"/>
              <a:pPr/>
              <a:t>4</a:t>
            </a:fld>
            <a:endParaRPr kumimoji="1" lang="zh-CN" altLang="en-US"/>
          </a:p>
        </p:txBody>
      </p:sp>
      <p:grpSp>
        <p:nvGrpSpPr>
          <p:cNvPr id="17" name="组合 16">
            <a:extLst>
              <a:ext uri="{FF2B5EF4-FFF2-40B4-BE49-F238E27FC236}">
                <a16:creationId xmlns:a16="http://schemas.microsoft.com/office/drawing/2014/main" id="{6CFC783B-36F7-B848-ADDF-FC6D49C09027}"/>
              </a:ext>
            </a:extLst>
          </p:cNvPr>
          <p:cNvGrpSpPr/>
          <p:nvPr/>
        </p:nvGrpSpPr>
        <p:grpSpPr>
          <a:xfrm>
            <a:off x="1621917" y="652418"/>
            <a:ext cx="5029274" cy="978694"/>
            <a:chOff x="198939" y="7156565"/>
            <a:chExt cx="6306362" cy="978694"/>
          </a:xfrm>
        </p:grpSpPr>
        <p:sp>
          <p:nvSpPr>
            <p:cNvPr id="18" name="矩形 17">
              <a:extLst>
                <a:ext uri="{FF2B5EF4-FFF2-40B4-BE49-F238E27FC236}">
                  <a16:creationId xmlns:a16="http://schemas.microsoft.com/office/drawing/2014/main" id="{9B448268-03E3-5A4D-A00B-EAAF09390D58}"/>
                </a:ext>
              </a:extLst>
            </p:cNvPr>
            <p:cNvSpPr/>
            <p:nvPr userDrawn="1"/>
          </p:nvSpPr>
          <p:spPr>
            <a:xfrm>
              <a:off x="240630" y="7156565"/>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The Universe is expanding!</a:t>
              </a:r>
              <a:endParaRPr kumimoji="1" lang="zh-CN" altLang="en-US" sz="1400" dirty="0">
                <a:solidFill>
                  <a:schemeClr val="bg1"/>
                </a:solidFill>
                <a:latin typeface="Comic Sans MS" panose="030F0902030302020204" pitchFamily="66" charset="0"/>
              </a:endParaRPr>
            </a:p>
          </p:txBody>
        </p:sp>
        <p:sp>
          <p:nvSpPr>
            <p:cNvPr id="19" name="文本框 18">
              <a:extLst>
                <a:ext uri="{FF2B5EF4-FFF2-40B4-BE49-F238E27FC236}">
                  <a16:creationId xmlns:a16="http://schemas.microsoft.com/office/drawing/2014/main" id="{22F2C3B1-9AB6-5D47-81EB-27633ED2E999}"/>
                </a:ext>
              </a:extLst>
            </p:cNvPr>
            <p:cNvSpPr txBox="1"/>
            <p:nvPr userDrawn="1"/>
          </p:nvSpPr>
          <p:spPr>
            <a:xfrm>
              <a:off x="198939" y="7488928"/>
              <a:ext cx="6264671" cy="646331"/>
            </a:xfrm>
            <a:prstGeom prst="rect">
              <a:avLst/>
            </a:prstGeom>
            <a:noFill/>
          </p:spPr>
          <p:txBody>
            <a:bodyPr wrap="square" rtlCol="0">
              <a:spAutoFit/>
            </a:bodyPr>
            <a:lstStyle/>
            <a:p>
              <a:r>
                <a:rPr kumimoji="1" lang="en-US" altLang="zh-CN" sz="1200" dirty="0"/>
                <a:t>The Universe is expanding at an increasing speed. The only explanation we have for the phenomenon at the moment is the effect of the Dark Energy, a mysterious force that we don’t know much about.</a:t>
              </a:r>
            </a:p>
          </p:txBody>
        </p:sp>
      </p:grpSp>
      <p:grpSp>
        <p:nvGrpSpPr>
          <p:cNvPr id="3" name="组合 2">
            <a:extLst>
              <a:ext uri="{FF2B5EF4-FFF2-40B4-BE49-F238E27FC236}">
                <a16:creationId xmlns:a16="http://schemas.microsoft.com/office/drawing/2014/main" id="{8E718136-EFDD-BE40-9ED8-41E21166CBD9}"/>
              </a:ext>
            </a:extLst>
          </p:cNvPr>
          <p:cNvGrpSpPr/>
          <p:nvPr/>
        </p:nvGrpSpPr>
        <p:grpSpPr>
          <a:xfrm>
            <a:off x="1681113" y="1663010"/>
            <a:ext cx="5073769" cy="853094"/>
            <a:chOff x="1788574" y="4384599"/>
            <a:chExt cx="5073769" cy="853094"/>
          </a:xfrm>
        </p:grpSpPr>
        <p:sp>
          <p:nvSpPr>
            <p:cNvPr id="22" name="文本框 21">
              <a:extLst>
                <a:ext uri="{FF2B5EF4-FFF2-40B4-BE49-F238E27FC236}">
                  <a16:creationId xmlns:a16="http://schemas.microsoft.com/office/drawing/2014/main" id="{31CAFBB3-F52C-1E44-9064-E5532A928DEB}"/>
                </a:ext>
              </a:extLst>
            </p:cNvPr>
            <p:cNvSpPr txBox="1"/>
            <p:nvPr/>
          </p:nvSpPr>
          <p:spPr>
            <a:xfrm>
              <a:off x="1788574" y="4468252"/>
              <a:ext cx="4481173" cy="769441"/>
            </a:xfrm>
            <a:custGeom>
              <a:avLst/>
              <a:gdLst>
                <a:gd name="connsiteX0" fmla="*/ 0 w 4481173"/>
                <a:gd name="connsiteY0" fmla="*/ 0 h 769441"/>
                <a:gd name="connsiteX1" fmla="*/ 515335 w 4481173"/>
                <a:gd name="connsiteY1" fmla="*/ 0 h 769441"/>
                <a:gd name="connsiteX2" fmla="*/ 941046 w 4481173"/>
                <a:gd name="connsiteY2" fmla="*/ 0 h 769441"/>
                <a:gd name="connsiteX3" fmla="*/ 1590816 w 4481173"/>
                <a:gd name="connsiteY3" fmla="*/ 0 h 769441"/>
                <a:gd name="connsiteX4" fmla="*/ 2106151 w 4481173"/>
                <a:gd name="connsiteY4" fmla="*/ 0 h 769441"/>
                <a:gd name="connsiteX5" fmla="*/ 2621486 w 4481173"/>
                <a:gd name="connsiteY5" fmla="*/ 0 h 769441"/>
                <a:gd name="connsiteX6" fmla="*/ 3271256 w 4481173"/>
                <a:gd name="connsiteY6" fmla="*/ 0 h 769441"/>
                <a:gd name="connsiteX7" fmla="*/ 3741779 w 4481173"/>
                <a:gd name="connsiteY7" fmla="*/ 0 h 769441"/>
                <a:gd name="connsiteX8" fmla="*/ 4481173 w 4481173"/>
                <a:gd name="connsiteY8" fmla="*/ 0 h 769441"/>
                <a:gd name="connsiteX9" fmla="*/ 4481173 w 4481173"/>
                <a:gd name="connsiteY9" fmla="*/ 400109 h 769441"/>
                <a:gd name="connsiteX10" fmla="*/ 4481173 w 4481173"/>
                <a:gd name="connsiteY10" fmla="*/ 769441 h 769441"/>
                <a:gd name="connsiteX11" fmla="*/ 3921026 w 4481173"/>
                <a:gd name="connsiteY11" fmla="*/ 769441 h 769441"/>
                <a:gd name="connsiteX12" fmla="*/ 3405691 w 4481173"/>
                <a:gd name="connsiteY12" fmla="*/ 769441 h 769441"/>
                <a:gd name="connsiteX13" fmla="*/ 2755921 w 4481173"/>
                <a:gd name="connsiteY13" fmla="*/ 769441 h 769441"/>
                <a:gd name="connsiteX14" fmla="*/ 2106151 w 4481173"/>
                <a:gd name="connsiteY14" fmla="*/ 769441 h 769441"/>
                <a:gd name="connsiteX15" fmla="*/ 1635628 w 4481173"/>
                <a:gd name="connsiteY15" fmla="*/ 769441 h 769441"/>
                <a:gd name="connsiteX16" fmla="*/ 1075482 w 4481173"/>
                <a:gd name="connsiteY16" fmla="*/ 769441 h 769441"/>
                <a:gd name="connsiteX17" fmla="*/ 0 w 4481173"/>
                <a:gd name="connsiteY17" fmla="*/ 769441 h 769441"/>
                <a:gd name="connsiteX18" fmla="*/ 0 w 4481173"/>
                <a:gd name="connsiteY18" fmla="*/ 384721 h 769441"/>
                <a:gd name="connsiteX19" fmla="*/ 0 w 4481173"/>
                <a:gd name="connsiteY19" fmla="*/ 0 h 769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1173" h="769441" extrusionOk="0">
                  <a:moveTo>
                    <a:pt x="0" y="0"/>
                  </a:moveTo>
                  <a:cubicBezTo>
                    <a:pt x="217607" y="-39196"/>
                    <a:pt x="389779" y="14882"/>
                    <a:pt x="515335" y="0"/>
                  </a:cubicBezTo>
                  <a:cubicBezTo>
                    <a:pt x="640891" y="-14882"/>
                    <a:pt x="815947" y="25535"/>
                    <a:pt x="941046" y="0"/>
                  </a:cubicBezTo>
                  <a:cubicBezTo>
                    <a:pt x="1066145" y="-25535"/>
                    <a:pt x="1375267" y="42125"/>
                    <a:pt x="1590816" y="0"/>
                  </a:cubicBezTo>
                  <a:cubicBezTo>
                    <a:pt x="1806365" y="-42125"/>
                    <a:pt x="1901956" y="53299"/>
                    <a:pt x="2106151" y="0"/>
                  </a:cubicBezTo>
                  <a:cubicBezTo>
                    <a:pt x="2310347" y="-53299"/>
                    <a:pt x="2443830" y="55222"/>
                    <a:pt x="2621486" y="0"/>
                  </a:cubicBezTo>
                  <a:cubicBezTo>
                    <a:pt x="2799143" y="-55222"/>
                    <a:pt x="3061371" y="3461"/>
                    <a:pt x="3271256" y="0"/>
                  </a:cubicBezTo>
                  <a:cubicBezTo>
                    <a:pt x="3481141" y="-3461"/>
                    <a:pt x="3593240" y="21862"/>
                    <a:pt x="3741779" y="0"/>
                  </a:cubicBezTo>
                  <a:cubicBezTo>
                    <a:pt x="3890318" y="-21862"/>
                    <a:pt x="4303127" y="12773"/>
                    <a:pt x="4481173" y="0"/>
                  </a:cubicBezTo>
                  <a:cubicBezTo>
                    <a:pt x="4491256" y="176249"/>
                    <a:pt x="4479754" y="212233"/>
                    <a:pt x="4481173" y="400109"/>
                  </a:cubicBezTo>
                  <a:cubicBezTo>
                    <a:pt x="4482592" y="587985"/>
                    <a:pt x="4448098" y="657166"/>
                    <a:pt x="4481173" y="769441"/>
                  </a:cubicBezTo>
                  <a:cubicBezTo>
                    <a:pt x="4357471" y="788291"/>
                    <a:pt x="4143411" y="727878"/>
                    <a:pt x="3921026" y="769441"/>
                  </a:cubicBezTo>
                  <a:cubicBezTo>
                    <a:pt x="3698641" y="811004"/>
                    <a:pt x="3575427" y="755083"/>
                    <a:pt x="3405691" y="769441"/>
                  </a:cubicBezTo>
                  <a:cubicBezTo>
                    <a:pt x="3235956" y="783799"/>
                    <a:pt x="2917873" y="718399"/>
                    <a:pt x="2755921" y="769441"/>
                  </a:cubicBezTo>
                  <a:cubicBezTo>
                    <a:pt x="2593969" y="820483"/>
                    <a:pt x="2328197" y="710114"/>
                    <a:pt x="2106151" y="769441"/>
                  </a:cubicBezTo>
                  <a:cubicBezTo>
                    <a:pt x="1884105" y="828768"/>
                    <a:pt x="1757179" y="758674"/>
                    <a:pt x="1635628" y="769441"/>
                  </a:cubicBezTo>
                  <a:cubicBezTo>
                    <a:pt x="1514077" y="780208"/>
                    <a:pt x="1239101" y="768269"/>
                    <a:pt x="1075482" y="769441"/>
                  </a:cubicBezTo>
                  <a:cubicBezTo>
                    <a:pt x="911863" y="770613"/>
                    <a:pt x="427201" y="764774"/>
                    <a:pt x="0" y="769441"/>
                  </a:cubicBezTo>
                  <a:cubicBezTo>
                    <a:pt x="-27457" y="660618"/>
                    <a:pt x="33091" y="517877"/>
                    <a:pt x="0" y="384721"/>
                  </a:cubicBezTo>
                  <a:cubicBezTo>
                    <a:pt x="-33091" y="251565"/>
                    <a:pt x="20565" y="84024"/>
                    <a:pt x="0" y="0"/>
                  </a:cubicBezTo>
                  <a:close/>
                </a:path>
              </a:pathLst>
            </a:custGeom>
            <a:noFill/>
            <a:ln>
              <a:solidFill>
                <a:srgbClr val="B92DC0"/>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kumimoji="1" lang="en-US" altLang="zh-CN" sz="1100" dirty="0">
                  <a:latin typeface="Trebuchet MS" panose="020B0703020202090204" pitchFamily="34" charset="0"/>
                </a:rPr>
                <a:t>What will happen if the Universe accelerates “forever”?</a:t>
              </a:r>
            </a:p>
            <a:p>
              <a:endParaRPr kumimoji="1" lang="en-US" altLang="zh-CN" sz="1100" dirty="0">
                <a:latin typeface="Trebuchet MS" panose="020B0703020202090204" pitchFamily="34" charset="0"/>
              </a:endParaRPr>
            </a:p>
            <a:p>
              <a:r>
                <a:rPr kumimoji="1" lang="en-US" altLang="zh-CN" sz="1100" dirty="0">
                  <a:latin typeface="Trebuchet MS" panose="020B0703020202090204" pitchFamily="34" charset="0"/>
                </a:rPr>
                <a:t>What will happen if galaxies start moving away from one another faster than light?</a:t>
              </a:r>
            </a:p>
          </p:txBody>
        </p:sp>
        <p:pic>
          <p:nvPicPr>
            <p:cNvPr id="23" name="图片 22">
              <a:extLst>
                <a:ext uri="{FF2B5EF4-FFF2-40B4-BE49-F238E27FC236}">
                  <a16:creationId xmlns:a16="http://schemas.microsoft.com/office/drawing/2014/main" id="{A514DF04-E580-5540-BF73-0695C21830A1}"/>
                </a:ext>
              </a:extLst>
            </p:cNvPr>
            <p:cNvPicPr>
              <a:picLocks noChangeAspect="1"/>
            </p:cNvPicPr>
            <p:nvPr/>
          </p:nvPicPr>
          <p:blipFill>
            <a:blip r:embed="rId5"/>
            <a:stretch>
              <a:fillRect/>
            </a:stretch>
          </p:blipFill>
          <p:spPr>
            <a:xfrm>
              <a:off x="6334175" y="4384599"/>
              <a:ext cx="528168" cy="528168"/>
            </a:xfrm>
            <a:prstGeom prst="rect">
              <a:avLst/>
            </a:prstGeom>
          </p:spPr>
        </p:pic>
      </p:grpSp>
      <p:sp>
        <p:nvSpPr>
          <p:cNvPr id="24" name="标题 1">
            <a:extLst>
              <a:ext uri="{FF2B5EF4-FFF2-40B4-BE49-F238E27FC236}">
                <a16:creationId xmlns:a16="http://schemas.microsoft.com/office/drawing/2014/main" id="{9F5A15C1-590B-E040-B8C2-2E93C51F7199}"/>
              </a:ext>
            </a:extLst>
          </p:cNvPr>
          <p:cNvSpPr txBox="1">
            <a:spLocks/>
          </p:cNvSpPr>
          <p:nvPr/>
        </p:nvSpPr>
        <p:spPr>
          <a:xfrm>
            <a:off x="136940" y="113670"/>
            <a:ext cx="6617942" cy="35882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sz="1800" dirty="0">
                <a:solidFill>
                  <a:srgbClr val="6526C2"/>
                </a:solidFill>
                <a:latin typeface="Kaiti SC" panose="02010600040101010101" pitchFamily="2" charset="-122"/>
                <a:ea typeface="Kaiti SC" panose="02010600040101010101" pitchFamily="2" charset="-122"/>
              </a:rPr>
              <a:t>解密神奇的宇宙</a:t>
            </a:r>
            <a:r>
              <a:rPr kumimoji="1" lang="en-US" altLang="zh-CN" sz="1800" dirty="0">
                <a:solidFill>
                  <a:srgbClr val="6526C2"/>
                </a:solidFill>
                <a:latin typeface="Kaiti SC" panose="02010600040101010101" pitchFamily="2" charset="-122"/>
                <a:ea typeface="Kaiti SC" panose="02010600040101010101" pitchFamily="2" charset="-122"/>
              </a:rPr>
              <a:t> </a:t>
            </a:r>
            <a:r>
              <a:rPr kumimoji="1" lang="en-US" altLang="zh-CN" sz="1100" dirty="0">
                <a:solidFill>
                  <a:srgbClr val="A451A4"/>
                </a:solidFill>
                <a:latin typeface="Kaiti SC" panose="02010600040101010101" pitchFamily="2" charset="-122"/>
                <a:ea typeface="Kaiti SC" panose="02010600040101010101" pitchFamily="2" charset="-122"/>
              </a:rPr>
              <a:t>Unlocking the Secrets of the Universe</a:t>
            </a:r>
            <a:endParaRPr kumimoji="1" lang="zh-CN" altLang="en-US" sz="2800" dirty="0">
              <a:solidFill>
                <a:srgbClr val="A451A4"/>
              </a:solidFill>
              <a:latin typeface="Kaiti SC" panose="02010600040101010101" pitchFamily="2" charset="-122"/>
              <a:ea typeface="Kaiti SC" panose="02010600040101010101" pitchFamily="2" charset="-122"/>
            </a:endParaRPr>
          </a:p>
        </p:txBody>
      </p:sp>
      <p:sp>
        <p:nvSpPr>
          <p:cNvPr id="25" name="圆角矩形 24">
            <a:extLst>
              <a:ext uri="{FF2B5EF4-FFF2-40B4-BE49-F238E27FC236}">
                <a16:creationId xmlns:a16="http://schemas.microsoft.com/office/drawing/2014/main" id="{1F74413B-D0D5-674E-8167-8B9E1F5BFEF4}"/>
              </a:ext>
            </a:extLst>
          </p:cNvPr>
          <p:cNvSpPr/>
          <p:nvPr/>
        </p:nvSpPr>
        <p:spPr>
          <a:xfrm>
            <a:off x="1662929" y="2717034"/>
            <a:ext cx="4996029" cy="3988566"/>
          </a:xfrm>
          <a:prstGeom prst="roundRect">
            <a:avLst/>
          </a:prstGeom>
          <a:solidFill>
            <a:srgbClr val="E7DEF8"/>
          </a:solid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200" dirty="0">
                <a:solidFill>
                  <a:schemeClr val="tx1"/>
                </a:solidFill>
                <a:latin typeface="Comic Sans MS" panose="030F0902030302020204" pitchFamily="66" charset="0"/>
              </a:rPr>
              <a:t>Redshift </a:t>
            </a:r>
            <a:r>
              <a:rPr kumimoji="1" lang="zh-CN" altLang="en-US" sz="1200" dirty="0">
                <a:solidFill>
                  <a:schemeClr val="tx1"/>
                </a:solidFill>
                <a:latin typeface="Comic Sans MS" panose="030F0902030302020204" pitchFamily="66" charset="0"/>
              </a:rPr>
              <a:t>红移</a:t>
            </a:r>
            <a:endParaRPr kumimoji="1" lang="en-US" altLang="zh-CN" sz="1200" dirty="0">
              <a:solidFill>
                <a:schemeClr val="tx1"/>
              </a:solidFill>
              <a:latin typeface="Comic Sans MS" panose="030F0902030302020204" pitchFamily="66" charset="0"/>
            </a:endParaRPr>
          </a:p>
          <a:p>
            <a:r>
              <a:rPr kumimoji="1" lang="en-US" altLang="zh-CN" sz="1100" dirty="0">
                <a:solidFill>
                  <a:schemeClr val="tx1"/>
                </a:solidFill>
              </a:rPr>
              <a:t>We can observe effects of the Universe’s expansion to prove the expansion theory. When a galaxy is accelerating away from Earth, the light coming from this galaxy towards Earth will need to cover the same distance in shorter time (as speed of light is constant), so its wavelength will get extended. A longer wavelength means shift towards the “red end of the spectrum”: red light has longer wavelength than blue light. Hence, this phenomenon is called the “redshift”</a:t>
            </a:r>
          </a:p>
          <a:p>
            <a:endParaRPr kumimoji="1" lang="en-US" altLang="zh-CN" sz="1100" dirty="0">
              <a:solidFill>
                <a:schemeClr val="tx1"/>
              </a:solidFill>
            </a:endParaRPr>
          </a:p>
          <a:p>
            <a:r>
              <a:rPr kumimoji="1" lang="en-US" altLang="zh-CN" sz="1100" dirty="0">
                <a:solidFill>
                  <a:schemeClr val="tx1"/>
                </a:solidFill>
              </a:rPr>
              <a:t>The opposite of redshift is the blueshift, when wavelength of light gets compressed due to the light source (the galaxy) accelerating away from Earth.</a:t>
            </a:r>
          </a:p>
        </p:txBody>
      </p:sp>
      <p:pic>
        <p:nvPicPr>
          <p:cNvPr id="2" name="Picture 2">
            <a:extLst>
              <a:ext uri="{FF2B5EF4-FFF2-40B4-BE49-F238E27FC236}">
                <a16:creationId xmlns:a16="http://schemas.microsoft.com/office/drawing/2014/main" id="{7F3E3847-0722-5048-8EA2-F0B5E82D31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1286" y="4953000"/>
            <a:ext cx="2794000"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897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DF7979CE-3D15-044E-B403-17FDEE83D3A6}"/>
              </a:ext>
            </a:extLst>
          </p:cNvPr>
          <p:cNvGrpSpPr/>
          <p:nvPr/>
        </p:nvGrpSpPr>
        <p:grpSpPr>
          <a:xfrm>
            <a:off x="5170164" y="9378595"/>
            <a:ext cx="1687836" cy="449653"/>
            <a:chOff x="5262429" y="8673181"/>
            <a:chExt cx="1687836" cy="449653"/>
          </a:xfrm>
        </p:grpSpPr>
        <p:sp>
          <p:nvSpPr>
            <p:cNvPr id="6" name="文本框 5">
              <a:extLst>
                <a:ext uri="{FF2B5EF4-FFF2-40B4-BE49-F238E27FC236}">
                  <a16:creationId xmlns:a16="http://schemas.microsoft.com/office/drawing/2014/main" id="{D7F6E5E4-E6FF-6349-91C5-E406BD7D41E1}"/>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7" name="组合 6">
              <a:extLst>
                <a:ext uri="{FF2B5EF4-FFF2-40B4-BE49-F238E27FC236}">
                  <a16:creationId xmlns:a16="http://schemas.microsoft.com/office/drawing/2014/main" id="{FF1CE5D7-00EE-AE41-97B3-C5A22D4B9448}"/>
                </a:ext>
              </a:extLst>
            </p:cNvPr>
            <p:cNvGrpSpPr/>
            <p:nvPr/>
          </p:nvGrpSpPr>
          <p:grpSpPr>
            <a:xfrm>
              <a:off x="5262429" y="8673181"/>
              <a:ext cx="1481027" cy="227602"/>
              <a:chOff x="3653443" y="9025090"/>
              <a:chExt cx="2448413" cy="441232"/>
            </a:xfrm>
          </p:grpSpPr>
          <p:pic>
            <p:nvPicPr>
              <p:cNvPr id="8" name="图片 7">
                <a:extLst>
                  <a:ext uri="{FF2B5EF4-FFF2-40B4-BE49-F238E27FC236}">
                    <a16:creationId xmlns:a16="http://schemas.microsoft.com/office/drawing/2014/main" id="{ADA62671-5F6A-DB44-B18F-F7A8B6430B54}"/>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9" name="图片 8">
                <a:extLst>
                  <a:ext uri="{FF2B5EF4-FFF2-40B4-BE49-F238E27FC236}">
                    <a16:creationId xmlns:a16="http://schemas.microsoft.com/office/drawing/2014/main" id="{CFAB5AF5-AA3F-8A46-97FD-3FF3C641720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10" name="图片 9">
                <a:extLst>
                  <a:ext uri="{FF2B5EF4-FFF2-40B4-BE49-F238E27FC236}">
                    <a16:creationId xmlns:a16="http://schemas.microsoft.com/office/drawing/2014/main" id="{047847FC-93F0-784E-8C01-96998C3EE05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11" name="图片 10">
                <a:extLst>
                  <a:ext uri="{FF2B5EF4-FFF2-40B4-BE49-F238E27FC236}">
                    <a16:creationId xmlns:a16="http://schemas.microsoft.com/office/drawing/2014/main" id="{5EB4273C-B941-774F-874C-E23D045652F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cxnSp>
        <p:nvCxnSpPr>
          <p:cNvPr id="13" name="直线连接符 12">
            <a:extLst>
              <a:ext uri="{FF2B5EF4-FFF2-40B4-BE49-F238E27FC236}">
                <a16:creationId xmlns:a16="http://schemas.microsoft.com/office/drawing/2014/main" id="{B6DC9DFC-7826-AA46-A314-F09415727DF7}"/>
              </a:ext>
            </a:extLst>
          </p:cNvPr>
          <p:cNvCxnSpPr>
            <a:cxnSpLocks/>
          </p:cNvCxnSpPr>
          <p:nvPr/>
        </p:nvCxnSpPr>
        <p:spPr>
          <a:xfrm flipV="1">
            <a:off x="240632" y="481259"/>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16" name="Slide Number Placeholder 5">
            <a:extLst>
              <a:ext uri="{FF2B5EF4-FFF2-40B4-BE49-F238E27FC236}">
                <a16:creationId xmlns:a16="http://schemas.microsoft.com/office/drawing/2014/main" id="{DEEAC749-D76C-EC47-AB22-A6E4FDD0A7B3}"/>
              </a:ext>
            </a:extLst>
          </p:cNvPr>
          <p:cNvSpPr>
            <a:spLocks noGrp="1"/>
          </p:cNvSpPr>
          <p:nvPr>
            <p:ph type="sldNum" sz="quarter" idx="12"/>
          </p:nvPr>
        </p:nvSpPr>
        <p:spPr>
          <a:xfrm>
            <a:off x="89114" y="9307684"/>
            <a:ext cx="1543050" cy="527403"/>
          </a:xfrm>
        </p:spPr>
        <p:txBody>
          <a:bodyPr/>
          <a:lstStyle>
            <a:lvl1pPr algn="l">
              <a:defRPr sz="1200"/>
            </a:lvl1pPr>
          </a:lstStyle>
          <a:p>
            <a:fld id="{99BCC2B7-A947-2E40-B774-81D6CE8CEB88}" type="slidenum">
              <a:rPr kumimoji="1" lang="zh-CN" altLang="en-US" smtClean="0"/>
              <a:pPr/>
              <a:t>5</a:t>
            </a:fld>
            <a:endParaRPr kumimoji="1" lang="zh-CN" altLang="en-US"/>
          </a:p>
        </p:txBody>
      </p:sp>
      <p:sp>
        <p:nvSpPr>
          <p:cNvPr id="25" name="椭圆 24">
            <a:extLst>
              <a:ext uri="{FF2B5EF4-FFF2-40B4-BE49-F238E27FC236}">
                <a16:creationId xmlns:a16="http://schemas.microsoft.com/office/drawing/2014/main" id="{3D373010-6DE3-A042-BCBA-98C5A77AD574}"/>
              </a:ext>
            </a:extLst>
          </p:cNvPr>
          <p:cNvSpPr/>
          <p:nvPr/>
        </p:nvSpPr>
        <p:spPr>
          <a:xfrm>
            <a:off x="8254207" y="3630784"/>
            <a:ext cx="365028" cy="351877"/>
          </a:xfrm>
          <a:prstGeom prst="ellipse">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sp>
        <p:nvSpPr>
          <p:cNvPr id="20" name="标题 1">
            <a:extLst>
              <a:ext uri="{FF2B5EF4-FFF2-40B4-BE49-F238E27FC236}">
                <a16:creationId xmlns:a16="http://schemas.microsoft.com/office/drawing/2014/main" id="{D476C5A4-048E-794A-B6F4-A811CFD9E3F6}"/>
              </a:ext>
            </a:extLst>
          </p:cNvPr>
          <p:cNvSpPr txBox="1">
            <a:spLocks/>
          </p:cNvSpPr>
          <p:nvPr/>
        </p:nvSpPr>
        <p:spPr>
          <a:xfrm>
            <a:off x="136940" y="113670"/>
            <a:ext cx="6617942" cy="35882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sz="1800" dirty="0">
                <a:solidFill>
                  <a:srgbClr val="6526C2"/>
                </a:solidFill>
                <a:latin typeface="Kaiti SC" panose="02010600040101010101" pitchFamily="2" charset="-122"/>
                <a:ea typeface="Kaiti SC" panose="02010600040101010101" pitchFamily="2" charset="-122"/>
              </a:rPr>
              <a:t>解密神奇的宇宙</a:t>
            </a:r>
            <a:r>
              <a:rPr kumimoji="1" lang="en-US" altLang="zh-CN" sz="1800" dirty="0">
                <a:solidFill>
                  <a:srgbClr val="6526C2"/>
                </a:solidFill>
                <a:latin typeface="Kaiti SC" panose="02010600040101010101" pitchFamily="2" charset="-122"/>
                <a:ea typeface="Kaiti SC" panose="02010600040101010101" pitchFamily="2" charset="-122"/>
              </a:rPr>
              <a:t> </a:t>
            </a:r>
            <a:r>
              <a:rPr kumimoji="1" lang="en-US" altLang="zh-CN" sz="1100" dirty="0">
                <a:solidFill>
                  <a:srgbClr val="A451A4"/>
                </a:solidFill>
                <a:latin typeface="Kaiti SC" panose="02010600040101010101" pitchFamily="2" charset="-122"/>
                <a:ea typeface="Kaiti SC" panose="02010600040101010101" pitchFamily="2" charset="-122"/>
              </a:rPr>
              <a:t>Unlocking the Secrets of the Universe</a:t>
            </a:r>
            <a:endParaRPr kumimoji="1" lang="zh-CN" altLang="en-US" sz="2800" dirty="0">
              <a:solidFill>
                <a:srgbClr val="A451A4"/>
              </a:solidFill>
              <a:latin typeface="Kaiti SC" panose="02010600040101010101" pitchFamily="2" charset="-122"/>
              <a:ea typeface="Kaiti SC" panose="02010600040101010101" pitchFamily="2" charset="-122"/>
            </a:endParaRPr>
          </a:p>
        </p:txBody>
      </p:sp>
      <p:sp>
        <p:nvSpPr>
          <p:cNvPr id="38" name="矩形 37">
            <a:extLst>
              <a:ext uri="{FF2B5EF4-FFF2-40B4-BE49-F238E27FC236}">
                <a16:creationId xmlns:a16="http://schemas.microsoft.com/office/drawing/2014/main" id="{A985A1F3-3BC7-F14C-A1B2-2483B7604061}"/>
              </a:ext>
            </a:extLst>
          </p:cNvPr>
          <p:cNvSpPr/>
          <p:nvPr/>
        </p:nvSpPr>
        <p:spPr>
          <a:xfrm>
            <a:off x="240632" y="657178"/>
            <a:ext cx="6410559" cy="288000"/>
          </a:xfrm>
          <a:prstGeom prst="rect">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Session Summary</a:t>
            </a:r>
            <a:endParaRPr kumimoji="1" lang="zh-CN" altLang="en-US" sz="1400" dirty="0">
              <a:solidFill>
                <a:schemeClr val="bg1"/>
              </a:solidFill>
              <a:latin typeface="Comic Sans MS" panose="030F0902030302020204" pitchFamily="66" charset="0"/>
            </a:endParaRPr>
          </a:p>
        </p:txBody>
      </p:sp>
      <p:sp>
        <p:nvSpPr>
          <p:cNvPr id="39" name="圆角矩形 38">
            <a:extLst>
              <a:ext uri="{FF2B5EF4-FFF2-40B4-BE49-F238E27FC236}">
                <a16:creationId xmlns:a16="http://schemas.microsoft.com/office/drawing/2014/main" id="{6D1F22C3-4F88-8E45-B09F-7050D48C9A81}"/>
              </a:ext>
            </a:extLst>
          </p:cNvPr>
          <p:cNvSpPr/>
          <p:nvPr/>
        </p:nvSpPr>
        <p:spPr>
          <a:xfrm>
            <a:off x="240632" y="1005146"/>
            <a:ext cx="6410559" cy="2279901"/>
          </a:xfrm>
          <a:prstGeom prst="roundRect">
            <a:avLst/>
          </a:prstGeom>
          <a:solidFill>
            <a:srgbClr val="E9EBF5"/>
          </a:solid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indent="-228600" algn="l">
              <a:buAutoNum type="arabicPeriod"/>
            </a:pPr>
            <a:r>
              <a:rPr kumimoji="1" lang="en-US" altLang="zh-CN" sz="1200" dirty="0">
                <a:solidFill>
                  <a:schemeClr val="tx1"/>
                </a:solidFill>
                <a:latin typeface="Trebuchet MS" panose="020B0703020202090204" pitchFamily="34" charset="0"/>
              </a:rPr>
              <a:t>The Universe was formed in the Big Bang, a huge explosion at the beginning of time. Almost all of matter and anti-matter was destroyed in the Big Bang, but for some reason – likely due to dark energy’s pull – some of the matter survived the explosion and formed the Universe </a:t>
            </a:r>
          </a:p>
          <a:p>
            <a:pPr marL="228600" indent="-228600" algn="l">
              <a:buAutoNum type="arabicPeriod"/>
            </a:pPr>
            <a:endParaRPr kumimoji="1" lang="en-US" altLang="zh-CN" sz="1200" dirty="0">
              <a:solidFill>
                <a:schemeClr val="tx1"/>
              </a:solidFill>
              <a:latin typeface="Trebuchet MS" panose="020B0703020202090204" pitchFamily="34" charset="0"/>
            </a:endParaRPr>
          </a:p>
          <a:p>
            <a:pPr marL="228600" indent="-228600" algn="l">
              <a:buAutoNum type="arabicPeriod"/>
            </a:pPr>
            <a:r>
              <a:rPr kumimoji="1" lang="en-US" altLang="zh-CN" sz="1200" dirty="0">
                <a:solidFill>
                  <a:schemeClr val="tx1"/>
                </a:solidFill>
                <a:latin typeface="Trebuchet MS" panose="020B0703020202090204" pitchFamily="34" charset="0"/>
              </a:rPr>
              <a:t>One of the key pieces of evidence confirming Big Bang theory is the Cosmic Background Radiation, the remnant of the Big Bang.</a:t>
            </a:r>
          </a:p>
          <a:p>
            <a:pPr marL="228600" indent="-228600" algn="l">
              <a:buAutoNum type="arabicPeriod"/>
            </a:pPr>
            <a:endParaRPr kumimoji="1" lang="en-US" altLang="zh-CN" sz="1200" dirty="0">
              <a:solidFill>
                <a:schemeClr val="tx1"/>
              </a:solidFill>
              <a:latin typeface="Trebuchet MS" panose="020B0703020202090204" pitchFamily="34" charset="0"/>
            </a:endParaRPr>
          </a:p>
          <a:p>
            <a:pPr marL="228600" indent="-228600" algn="l">
              <a:buAutoNum type="arabicPeriod"/>
            </a:pPr>
            <a:r>
              <a:rPr kumimoji="1" lang="en-US" altLang="zh-CN" sz="1200" dirty="0">
                <a:solidFill>
                  <a:schemeClr val="tx1"/>
                </a:solidFill>
                <a:latin typeface="Trebuchet MS" panose="020B0703020202090204" pitchFamily="34" charset="0"/>
              </a:rPr>
              <a:t>We can prove the Universe’s accelerating expansion by observing the Redshift of the light coming to Earth from distant galaxies</a:t>
            </a:r>
          </a:p>
          <a:p>
            <a:pPr marL="228600" indent="-228600" algn="l">
              <a:buAutoNum type="arabicPeriod"/>
            </a:pPr>
            <a:endParaRPr kumimoji="1" lang="en-US" altLang="zh-CN" sz="1200" dirty="0">
              <a:solidFill>
                <a:schemeClr val="tx1"/>
              </a:solidFill>
              <a:latin typeface="Trebuchet MS" panose="020B0703020202090204" pitchFamily="34" charset="0"/>
            </a:endParaRPr>
          </a:p>
        </p:txBody>
      </p:sp>
      <p:sp>
        <p:nvSpPr>
          <p:cNvPr id="40" name="矩形 39">
            <a:extLst>
              <a:ext uri="{FF2B5EF4-FFF2-40B4-BE49-F238E27FC236}">
                <a16:creationId xmlns:a16="http://schemas.microsoft.com/office/drawing/2014/main" id="{89C7578B-DA2E-3A46-8E97-5139C0B7CB78}"/>
              </a:ext>
            </a:extLst>
          </p:cNvPr>
          <p:cNvSpPr/>
          <p:nvPr/>
        </p:nvSpPr>
        <p:spPr>
          <a:xfrm>
            <a:off x="240632" y="3351870"/>
            <a:ext cx="6410559" cy="288000"/>
          </a:xfrm>
          <a:prstGeom prst="rect">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Ponder before next class</a:t>
            </a:r>
            <a:endParaRPr kumimoji="1" lang="zh-CN" altLang="en-US" sz="1400" dirty="0">
              <a:solidFill>
                <a:schemeClr val="bg1"/>
              </a:solidFill>
              <a:latin typeface="Comic Sans MS" panose="030F0902030302020204" pitchFamily="66" charset="0"/>
            </a:endParaRPr>
          </a:p>
        </p:txBody>
      </p:sp>
      <p:sp>
        <p:nvSpPr>
          <p:cNvPr id="41" name="圆角矩形 40">
            <a:extLst>
              <a:ext uri="{FF2B5EF4-FFF2-40B4-BE49-F238E27FC236}">
                <a16:creationId xmlns:a16="http://schemas.microsoft.com/office/drawing/2014/main" id="{9600EF19-DE87-3046-904F-8AED8ECD9050}"/>
              </a:ext>
            </a:extLst>
          </p:cNvPr>
          <p:cNvSpPr/>
          <p:nvPr/>
        </p:nvSpPr>
        <p:spPr>
          <a:xfrm>
            <a:off x="240632" y="3699839"/>
            <a:ext cx="6410559" cy="2029196"/>
          </a:xfrm>
          <a:prstGeom prst="roundRect">
            <a:avLst/>
          </a:prstGeom>
          <a:solidFill>
            <a:srgbClr val="E9EBF5"/>
          </a:solid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indent="-228600" algn="l">
              <a:buAutoNum type="arabicPeriod"/>
            </a:pPr>
            <a:r>
              <a:rPr kumimoji="1" lang="en-US" altLang="zh-CN" sz="1200" dirty="0">
                <a:solidFill>
                  <a:schemeClr val="tx1"/>
                </a:solidFill>
                <a:latin typeface="Trebuchet MS" panose="020B0703020202090204" pitchFamily="34" charset="0"/>
              </a:rPr>
              <a:t>How do we know that the Universe is likely not going to “stop expanding” due to gravitational pull of all the matter in it?</a:t>
            </a:r>
          </a:p>
          <a:p>
            <a:pPr marL="228600" indent="-228600" algn="l">
              <a:buAutoNum type="arabicPeriod"/>
            </a:pPr>
            <a:endParaRPr kumimoji="1" lang="en-US" altLang="zh-CN" sz="1200" dirty="0">
              <a:solidFill>
                <a:schemeClr val="tx1"/>
              </a:solidFill>
              <a:latin typeface="Trebuchet MS" panose="020B0703020202090204" pitchFamily="34" charset="0"/>
            </a:endParaRPr>
          </a:p>
          <a:p>
            <a:pPr marL="228600" indent="-228600" algn="l">
              <a:buAutoNum type="arabicPeriod"/>
            </a:pPr>
            <a:r>
              <a:rPr kumimoji="1" lang="en-US" altLang="zh-CN" sz="1200" dirty="0">
                <a:solidFill>
                  <a:schemeClr val="tx1"/>
                </a:solidFill>
                <a:latin typeface="Trebuchet MS" panose="020B0703020202090204" pitchFamily="34" charset="0"/>
              </a:rPr>
              <a:t>If the universe keeps cooling down, will it completely “freeze” at some point with the temperature of vacuum falling down to 0K? What will this mean for the universe and for life in the universe?</a:t>
            </a:r>
          </a:p>
          <a:p>
            <a:pPr marL="228600" indent="-228600" algn="l">
              <a:buAutoNum type="arabicPeriod"/>
            </a:pPr>
            <a:endParaRPr kumimoji="1" lang="en-US" altLang="zh-CN" sz="1200" dirty="0">
              <a:solidFill>
                <a:schemeClr val="tx1"/>
              </a:solidFill>
              <a:latin typeface="Trebuchet MS" panose="020B0703020202090204" pitchFamily="34" charset="0"/>
            </a:endParaRPr>
          </a:p>
          <a:p>
            <a:pPr marL="228600" indent="-228600" algn="l">
              <a:buAutoNum type="arabicPeriod"/>
            </a:pPr>
            <a:r>
              <a:rPr kumimoji="1" lang="en-US" altLang="zh-CN" sz="1200" dirty="0">
                <a:solidFill>
                  <a:schemeClr val="tx1"/>
                </a:solidFill>
                <a:latin typeface="Trebuchet MS" panose="020B0703020202090204" pitchFamily="34" charset="0"/>
              </a:rPr>
              <a:t>Is it possible that certain regions of the Universe are expanding, while other regions are actually compressing? What observation or experiment could </a:t>
            </a:r>
            <a:r>
              <a:rPr kumimoji="1" lang="en-US" altLang="zh-CN" sz="1200">
                <a:solidFill>
                  <a:schemeClr val="tx1"/>
                </a:solidFill>
                <a:latin typeface="Trebuchet MS" panose="020B0703020202090204" pitchFamily="34" charset="0"/>
              </a:rPr>
              <a:t>test this idea?</a:t>
            </a:r>
            <a:endParaRPr kumimoji="1" lang="en-US" altLang="zh-CN" sz="1200" dirty="0">
              <a:solidFill>
                <a:schemeClr val="tx1"/>
              </a:solidFill>
              <a:latin typeface="Trebuchet MS" panose="020B0703020202090204" pitchFamily="34" charset="0"/>
            </a:endParaRPr>
          </a:p>
        </p:txBody>
      </p:sp>
    </p:spTree>
    <p:extLst>
      <p:ext uri="{BB962C8B-B14F-4D97-AF65-F5344CB8AC3E}">
        <p14:creationId xmlns:p14="http://schemas.microsoft.com/office/powerpoint/2010/main" val="1765911460"/>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4631</TotalTime>
  <Words>1535</Words>
  <Application>Microsoft Macintosh PowerPoint</Application>
  <PresentationFormat>A4 纸张(210x297 毫米)</PresentationFormat>
  <Paragraphs>135</Paragraphs>
  <Slides>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vt:i4>
      </vt:variant>
    </vt:vector>
  </HeadingPairs>
  <TitlesOfParts>
    <vt:vector size="13" baseType="lpstr">
      <vt:lpstr>Kaiti SC</vt:lpstr>
      <vt:lpstr>Arial</vt:lpstr>
      <vt:lpstr>Calibri</vt:lpstr>
      <vt:lpstr>Calibri Light</vt:lpstr>
      <vt:lpstr>Cambria Math</vt:lpstr>
      <vt:lpstr>Comic Sans MS</vt:lpstr>
      <vt:lpstr>Trebuchet MS</vt:lpstr>
      <vt:lpstr>Office 主题​​</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Kurowski Lawrence</cp:lastModifiedBy>
  <cp:revision>93</cp:revision>
  <dcterms:created xsi:type="dcterms:W3CDTF">2021-02-07T05:10:33Z</dcterms:created>
  <dcterms:modified xsi:type="dcterms:W3CDTF">2021-02-16T07:35:07Z</dcterms:modified>
</cp:coreProperties>
</file>