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BFF"/>
    <a:srgbClr val="6526C2"/>
    <a:srgbClr val="B62AB3"/>
    <a:srgbClr val="E7DEF8"/>
    <a:srgbClr val="A451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21"/>
    <p:restoredTop sz="96327"/>
  </p:normalViewPr>
  <p:slideViewPr>
    <p:cSldViewPr snapToGrid="0" snapToObjects="1">
      <p:cViewPr>
        <p:scale>
          <a:sx n="168" d="100"/>
          <a:sy n="168" d="100"/>
        </p:scale>
        <p:origin x="-248" y="-5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145579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174588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95041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412527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278885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122750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22530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296361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259428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103977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3292B68-1CD5-5340-AFA3-15EA586CF1F8}" type="datetimeFigureOut">
              <a:rPr kumimoji="1" lang="zh-CN" altLang="en-US" smtClean="0"/>
              <a:t>2021/3/13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265597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3292B68-1CD5-5340-AFA3-15EA586CF1F8}" type="datetimeFigureOut">
              <a:rPr kumimoji="1" lang="zh-CN" altLang="en-US" smtClean="0"/>
              <a:t>2021/3/13</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DE6A3FA-47BA-934F-B16D-B2E475BFBA19}" type="slidenum">
              <a:rPr kumimoji="1" lang="zh-CN" altLang="en-US" smtClean="0"/>
              <a:t>‹#›</a:t>
            </a:fld>
            <a:endParaRPr kumimoji="1" lang="zh-CN" altLang="en-US"/>
          </a:p>
        </p:txBody>
      </p:sp>
    </p:spTree>
    <p:extLst>
      <p:ext uri="{BB962C8B-B14F-4D97-AF65-F5344CB8AC3E}">
        <p14:creationId xmlns:p14="http://schemas.microsoft.com/office/powerpoint/2010/main" val="1370058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A6EC3-3856-084A-B3BD-5B39B249CA5A}"/>
              </a:ext>
            </a:extLst>
          </p:cNvPr>
          <p:cNvSpPr>
            <a:spLocks noGrp="1"/>
          </p:cNvSpPr>
          <p:nvPr>
            <p:ph type="ctrTitle"/>
          </p:nvPr>
        </p:nvSpPr>
        <p:spPr>
          <a:xfrm>
            <a:off x="222067" y="3950653"/>
            <a:ext cx="6413863" cy="4132004"/>
          </a:xfrm>
        </p:spPr>
        <p:txBody>
          <a:bodyPr>
            <a:normAutofit fontScale="90000"/>
          </a:bodyPr>
          <a:lstStyle/>
          <a:p>
            <a:br>
              <a:rPr kumimoji="1" lang="en-US" altLang="zh-CN" sz="1800" dirty="0">
                <a:solidFill>
                  <a:srgbClr val="A451A4"/>
                </a:solidFill>
                <a:ea typeface="Kaiti SC" panose="02010600040101010101" pitchFamily="2" charset="-122"/>
              </a:rPr>
            </a:br>
            <a:br>
              <a:rPr kumimoji="1" lang="en-US" altLang="zh-CN" sz="1800" dirty="0">
                <a:solidFill>
                  <a:srgbClr val="A451A4"/>
                </a:solidFill>
                <a:ea typeface="Kaiti SC" panose="02010600040101010101" pitchFamily="2" charset="-122"/>
              </a:rPr>
            </a:br>
            <a:r>
              <a:rPr kumimoji="1" lang="en-US" altLang="zh-CN" sz="2000" dirty="0">
                <a:solidFill>
                  <a:srgbClr val="A451A4"/>
                </a:solidFill>
                <a:ea typeface="Kaiti SC" panose="02010600040101010101" pitchFamily="2" charset="-122"/>
              </a:rPr>
              <a:t>We are excited to present this </a:t>
            </a:r>
            <a:br>
              <a:rPr kumimoji="1" lang="en-US" altLang="zh-CN" sz="1800" dirty="0">
                <a:solidFill>
                  <a:srgbClr val="A451A4"/>
                </a:solidFill>
                <a:ea typeface="Kaiti SC" panose="02010600040101010101" pitchFamily="2" charset="-122"/>
              </a:rPr>
            </a:br>
            <a:r>
              <a:rPr kumimoji="1" lang="en-US" altLang="zh-CN" sz="4400" dirty="0">
                <a:solidFill>
                  <a:srgbClr val="6526C2"/>
                </a:solidFill>
                <a:ea typeface="Kaiti SC" panose="02010600040101010101" pitchFamily="2" charset="-122"/>
              </a:rPr>
              <a:t>Certificate of Completion</a:t>
            </a:r>
            <a:br>
              <a:rPr kumimoji="1" lang="en-US" altLang="zh-CN" sz="1800" dirty="0">
                <a:solidFill>
                  <a:srgbClr val="A451A4"/>
                </a:solidFill>
                <a:ea typeface="Kaiti SC" panose="02010600040101010101" pitchFamily="2" charset="-122"/>
              </a:rPr>
            </a:br>
            <a:r>
              <a:rPr kumimoji="1" lang="en-US" altLang="zh-CN" sz="1800" dirty="0">
                <a:solidFill>
                  <a:srgbClr val="A451A4"/>
                </a:solidFill>
                <a:ea typeface="Kaiti SC" panose="02010600040101010101" pitchFamily="2" charset="-122"/>
              </a:rPr>
              <a:t>to </a:t>
            </a:r>
            <a:br>
              <a:rPr kumimoji="1" lang="en-US" altLang="zh-CN" sz="1800" dirty="0">
                <a:solidFill>
                  <a:srgbClr val="A451A4"/>
                </a:solidFill>
                <a:ea typeface="Kaiti SC" panose="02010600040101010101" pitchFamily="2" charset="-122"/>
              </a:rPr>
            </a:br>
            <a:br>
              <a:rPr kumimoji="1" lang="en-US" altLang="zh-CN" sz="1800" dirty="0">
                <a:solidFill>
                  <a:srgbClr val="A451A4"/>
                </a:solidFill>
                <a:ea typeface="Kaiti SC" panose="02010600040101010101" pitchFamily="2" charset="-122"/>
              </a:rPr>
            </a:br>
            <a:r>
              <a:rPr kumimoji="1" lang="zh-CN" altLang="en-US" sz="4000" dirty="0">
                <a:solidFill>
                  <a:srgbClr val="6526C2"/>
                </a:solidFill>
                <a:latin typeface="FangSong" panose="02010609060101010101" pitchFamily="49" charset="-122"/>
                <a:ea typeface="FangSong" panose="02010609060101010101" pitchFamily="49" charset="-122"/>
              </a:rPr>
              <a:t>洪一城</a:t>
            </a:r>
            <a:r>
              <a:rPr kumimoji="1" lang="en-US" altLang="zh-CN" sz="4000" dirty="0">
                <a:solidFill>
                  <a:srgbClr val="6526C2"/>
                </a:solidFill>
                <a:latin typeface="FangSong" panose="02010609060101010101" pitchFamily="49" charset="-122"/>
                <a:ea typeface="FangSong" panose="02010609060101010101" pitchFamily="49" charset="-122"/>
              </a:rPr>
              <a:t>(</a:t>
            </a:r>
            <a:r>
              <a:rPr kumimoji="1" lang="en" altLang="zh-CN" sz="4000">
                <a:solidFill>
                  <a:srgbClr val="6526C2"/>
                </a:solidFill>
                <a:latin typeface="FangSong" panose="02010609060101010101" pitchFamily="49" charset="-122"/>
                <a:ea typeface="FangSong" panose="02010609060101010101" pitchFamily="49" charset="-122"/>
              </a:rPr>
              <a:t>Frank)</a:t>
            </a:r>
            <a:br>
              <a:rPr kumimoji="1" lang="en-US" altLang="zh-CN" sz="1800" dirty="0">
                <a:solidFill>
                  <a:srgbClr val="A451A4"/>
                </a:solidFill>
                <a:ea typeface="Kaiti SC" panose="02010600040101010101" pitchFamily="2" charset="-122"/>
              </a:rPr>
            </a:br>
            <a:br>
              <a:rPr kumimoji="1" lang="en-US" altLang="zh-CN" sz="1800" dirty="0">
                <a:solidFill>
                  <a:srgbClr val="A451A4"/>
                </a:solidFill>
                <a:ea typeface="Kaiti SC" panose="02010600040101010101" pitchFamily="2" charset="-122"/>
              </a:rPr>
            </a:br>
            <a:r>
              <a:rPr kumimoji="1" lang="en-US" altLang="zh-CN" sz="1800" dirty="0">
                <a:solidFill>
                  <a:srgbClr val="A451A4"/>
                </a:solidFill>
                <a:ea typeface="Kaiti SC" panose="02010600040101010101" pitchFamily="2" charset="-122"/>
              </a:rPr>
              <a:t>for completing the course</a:t>
            </a:r>
            <a:br>
              <a:rPr kumimoji="1" lang="en-US" altLang="zh-CN" sz="1800" dirty="0">
                <a:solidFill>
                  <a:srgbClr val="A451A4"/>
                </a:solidFill>
                <a:ea typeface="Kaiti SC" panose="02010600040101010101" pitchFamily="2" charset="-122"/>
              </a:rPr>
            </a:br>
            <a:br>
              <a:rPr kumimoji="1" lang="en-US" altLang="zh-CN" dirty="0">
                <a:solidFill>
                  <a:srgbClr val="6526C2"/>
                </a:solidFill>
                <a:latin typeface="Kaiti SC" panose="02010600040101010101" pitchFamily="2" charset="-122"/>
                <a:ea typeface="Kaiti SC" panose="02010600040101010101" pitchFamily="2" charset="-122"/>
              </a:rPr>
            </a:br>
            <a:r>
              <a:rPr kumimoji="1" lang="en-US" altLang="zh-CN" sz="2700" dirty="0">
                <a:solidFill>
                  <a:srgbClr val="6526C2"/>
                </a:solidFill>
                <a:latin typeface="Comic Sans MS" panose="030F0902030302020204" pitchFamily="66" charset="0"/>
                <a:ea typeface="Kaiti SC" panose="02010600040101010101" pitchFamily="2" charset="-122"/>
              </a:rPr>
              <a:t>Unlocking the Secrets of the Universe</a:t>
            </a:r>
            <a:br>
              <a:rPr kumimoji="1" lang="en-US" altLang="zh-CN" dirty="0">
                <a:solidFill>
                  <a:srgbClr val="6526C2"/>
                </a:solidFill>
                <a:latin typeface="Kaiti SC" panose="02010600040101010101" pitchFamily="2" charset="-122"/>
                <a:ea typeface="Kaiti SC" panose="02010600040101010101" pitchFamily="2" charset="-122"/>
              </a:rPr>
            </a:br>
            <a:br>
              <a:rPr kumimoji="1" lang="en-US" altLang="zh-CN" dirty="0">
                <a:solidFill>
                  <a:srgbClr val="6526C2"/>
                </a:solidFill>
                <a:latin typeface="Kaiti SC" panose="02010600040101010101" pitchFamily="2" charset="-122"/>
                <a:ea typeface="Kaiti SC" panose="02010600040101010101" pitchFamily="2" charset="-122"/>
              </a:rPr>
            </a:br>
            <a:r>
              <a:rPr kumimoji="1" lang="en-US" altLang="zh-CN" sz="1800" dirty="0">
                <a:solidFill>
                  <a:srgbClr val="A451A4"/>
                </a:solidFill>
                <a:ea typeface="Kaiti SC" panose="02010600040101010101" pitchFamily="2" charset="-122"/>
              </a:rPr>
              <a:t>Congratulations for your excellent performance in the course!</a:t>
            </a:r>
            <a:br>
              <a:rPr kumimoji="1" lang="en-US" altLang="zh-CN" sz="1800" dirty="0">
                <a:solidFill>
                  <a:srgbClr val="A451A4"/>
                </a:solidFill>
                <a:ea typeface="Kaiti SC" panose="02010600040101010101" pitchFamily="2" charset="-122"/>
              </a:rPr>
            </a:br>
            <a:br>
              <a:rPr kumimoji="1" lang="en-US" altLang="zh-CN" sz="1800" dirty="0">
                <a:solidFill>
                  <a:srgbClr val="A451A4"/>
                </a:solidFill>
                <a:ea typeface="Kaiti SC" panose="02010600040101010101" pitchFamily="2" charset="-122"/>
              </a:rPr>
            </a:br>
            <a:r>
              <a:rPr kumimoji="1" lang="en-US" altLang="zh-CN" sz="1800" dirty="0">
                <a:solidFill>
                  <a:srgbClr val="A451A4"/>
                </a:solidFill>
                <a:ea typeface="Kaiti SC" panose="02010600040101010101" pitchFamily="2" charset="-122"/>
              </a:rPr>
              <a:t>Keep up the good work </a:t>
            </a:r>
            <a:r>
              <a:rPr kumimoji="1" lang="en-US" altLang="zh-CN" sz="1800" dirty="0">
                <a:solidFill>
                  <a:srgbClr val="A451A4"/>
                </a:solidFill>
                <a:ea typeface="Kaiti SC" panose="02010600040101010101" pitchFamily="2" charset="-122"/>
                <a:sym typeface="Wingdings" pitchFamily="2" charset="2"/>
              </a:rPr>
              <a:t></a:t>
            </a:r>
            <a:endParaRPr kumimoji="1" lang="zh-CN" altLang="en-US" dirty="0">
              <a:solidFill>
                <a:srgbClr val="A451A4"/>
              </a:solidFill>
              <a:latin typeface="Kaiti SC" panose="02010600040101010101" pitchFamily="2" charset="-122"/>
              <a:ea typeface="Kaiti SC" panose="02010600040101010101" pitchFamily="2" charset="-122"/>
            </a:endParaRPr>
          </a:p>
        </p:txBody>
      </p:sp>
      <p:pic>
        <p:nvPicPr>
          <p:cNvPr id="5" name="图片 4" descr="图片包含 图标&#10;&#10;描述已自动生成">
            <a:extLst>
              <a:ext uri="{FF2B5EF4-FFF2-40B4-BE49-F238E27FC236}">
                <a16:creationId xmlns:a16="http://schemas.microsoft.com/office/drawing/2014/main" id="{ADCD9947-74F3-B245-B3A2-58E2DF7D2C8C}"/>
              </a:ext>
            </a:extLst>
          </p:cNvPr>
          <p:cNvPicPr>
            <a:picLocks noChangeAspect="1"/>
          </p:cNvPicPr>
          <p:nvPr/>
        </p:nvPicPr>
        <p:blipFill rotWithShape="1">
          <a:blip r:embed="rId2"/>
          <a:srcRect r="1340"/>
          <a:stretch/>
        </p:blipFill>
        <p:spPr>
          <a:xfrm>
            <a:off x="1662826" y="0"/>
            <a:ext cx="3485011" cy="3365767"/>
          </a:xfrm>
          <a:prstGeom prst="rect">
            <a:avLst/>
          </a:prstGeom>
          <a:solidFill>
            <a:srgbClr val="A451A4"/>
          </a:solidFill>
        </p:spPr>
      </p:pic>
      <p:grpSp>
        <p:nvGrpSpPr>
          <p:cNvPr id="10" name="组合 9">
            <a:extLst>
              <a:ext uri="{FF2B5EF4-FFF2-40B4-BE49-F238E27FC236}">
                <a16:creationId xmlns:a16="http://schemas.microsoft.com/office/drawing/2014/main" id="{BDE29D52-89DD-1143-B15D-1A120BCD70DE}"/>
              </a:ext>
            </a:extLst>
          </p:cNvPr>
          <p:cNvGrpSpPr/>
          <p:nvPr/>
        </p:nvGrpSpPr>
        <p:grpSpPr>
          <a:xfrm>
            <a:off x="4836792" y="9236650"/>
            <a:ext cx="1687836" cy="449653"/>
            <a:chOff x="4576629" y="9410349"/>
            <a:chExt cx="1687836" cy="449653"/>
          </a:xfrm>
        </p:grpSpPr>
        <p:sp>
          <p:nvSpPr>
            <p:cNvPr id="18" name="文本框 17">
              <a:extLst>
                <a:ext uri="{FF2B5EF4-FFF2-40B4-BE49-F238E27FC236}">
                  <a16:creationId xmlns:a16="http://schemas.microsoft.com/office/drawing/2014/main" id="{3E0D35CC-994A-2F47-BDD6-7F41D97AC3FE}"/>
                </a:ext>
              </a:extLst>
            </p:cNvPr>
            <p:cNvSpPr txBox="1"/>
            <p:nvPr/>
          </p:nvSpPr>
          <p:spPr>
            <a:xfrm>
              <a:off x="5091751" y="9659947"/>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24" name="组合 23">
              <a:extLst>
                <a:ext uri="{FF2B5EF4-FFF2-40B4-BE49-F238E27FC236}">
                  <a16:creationId xmlns:a16="http://schemas.microsoft.com/office/drawing/2014/main" id="{90F8840B-D811-454C-B343-AC833C56E204}"/>
                </a:ext>
              </a:extLst>
            </p:cNvPr>
            <p:cNvGrpSpPr/>
            <p:nvPr/>
          </p:nvGrpSpPr>
          <p:grpSpPr>
            <a:xfrm>
              <a:off x="4576629" y="9410349"/>
              <a:ext cx="1481027" cy="227602"/>
              <a:chOff x="3653443" y="9025090"/>
              <a:chExt cx="2448413" cy="441232"/>
            </a:xfrm>
          </p:grpSpPr>
          <p:pic>
            <p:nvPicPr>
              <p:cNvPr id="19" name="图片 18">
                <a:extLst>
                  <a:ext uri="{FF2B5EF4-FFF2-40B4-BE49-F238E27FC236}">
                    <a16:creationId xmlns:a16="http://schemas.microsoft.com/office/drawing/2014/main" id="{8446FEFF-CDED-6645-8CE9-11320E638E2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20" name="图片 19">
                <a:extLst>
                  <a:ext uri="{FF2B5EF4-FFF2-40B4-BE49-F238E27FC236}">
                    <a16:creationId xmlns:a16="http://schemas.microsoft.com/office/drawing/2014/main" id="{D4535DFB-6DB7-8443-8B72-A502FE1B40A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21" name="图片 20">
                <a:extLst>
                  <a:ext uri="{FF2B5EF4-FFF2-40B4-BE49-F238E27FC236}">
                    <a16:creationId xmlns:a16="http://schemas.microsoft.com/office/drawing/2014/main" id="{09FBA3EF-4920-9548-B8D3-0B98F195A46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22" name="图片 21">
                <a:extLst>
                  <a:ext uri="{FF2B5EF4-FFF2-40B4-BE49-F238E27FC236}">
                    <a16:creationId xmlns:a16="http://schemas.microsoft.com/office/drawing/2014/main" id="{4CE80E22-26BB-C846-B6E1-07DCAE14EC3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27" name="标题 1">
            <a:extLst>
              <a:ext uri="{FF2B5EF4-FFF2-40B4-BE49-F238E27FC236}">
                <a16:creationId xmlns:a16="http://schemas.microsoft.com/office/drawing/2014/main" id="{4BBCC928-3CA2-0247-975B-4482C5D64DB9}"/>
              </a:ext>
            </a:extLst>
          </p:cNvPr>
          <p:cNvSpPr txBox="1">
            <a:spLocks/>
          </p:cNvSpPr>
          <p:nvPr/>
        </p:nvSpPr>
        <p:spPr>
          <a:xfrm>
            <a:off x="146125" y="8439229"/>
            <a:ext cx="3282875" cy="1445273"/>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kumimoji="1" lang="en-US" altLang="zh-CN" sz="1200" dirty="0">
                <a:solidFill>
                  <a:srgbClr val="A451A4"/>
                </a:solidFill>
                <a:latin typeface="Kaiti SC" panose="02010600040101010101" pitchFamily="2" charset="-122"/>
                <a:ea typeface="Kaiti SC" panose="02010600040101010101" pitchFamily="2" charset="-122"/>
              </a:rPr>
              <a:t>Course director</a:t>
            </a:r>
          </a:p>
          <a:p>
            <a:pPr algn="l"/>
            <a:r>
              <a:rPr kumimoji="1" lang="en-US" altLang="zh-CN" sz="1200" dirty="0">
                <a:solidFill>
                  <a:srgbClr val="B14BFF"/>
                </a:solidFill>
                <a:latin typeface="Kaiti SC" panose="02010600040101010101" pitchFamily="2" charset="-122"/>
                <a:ea typeface="Kaiti SC" panose="02010600040101010101" pitchFamily="2" charset="-122"/>
              </a:rPr>
              <a:t>Lawrence </a:t>
            </a:r>
            <a:r>
              <a:rPr kumimoji="1" lang="zh-CN" altLang="en-US" sz="1200" dirty="0">
                <a:solidFill>
                  <a:srgbClr val="B14BFF"/>
                </a:solidFill>
                <a:latin typeface="Kaiti SC" panose="02010600040101010101" pitchFamily="2" charset="-122"/>
                <a:ea typeface="Kaiti SC" panose="02010600040101010101" pitchFamily="2" charset="-122"/>
              </a:rPr>
              <a:t>朱繁诚</a:t>
            </a:r>
            <a:br>
              <a:rPr kumimoji="1" lang="en-US" altLang="zh-CN" sz="1200" dirty="0">
                <a:solidFill>
                  <a:srgbClr val="A451A4"/>
                </a:solidFill>
                <a:latin typeface="Kaiti SC" panose="02010600040101010101" pitchFamily="2" charset="-122"/>
                <a:ea typeface="Kaiti SC" panose="02010600040101010101" pitchFamily="2" charset="-122"/>
              </a:rPr>
            </a:br>
            <a:endParaRPr kumimoji="1" lang="en-US" altLang="zh-CN" sz="1200" dirty="0">
              <a:solidFill>
                <a:srgbClr val="A451A4"/>
              </a:solidFill>
              <a:latin typeface="Kaiti SC" panose="02010600040101010101" pitchFamily="2" charset="-122"/>
              <a:ea typeface="Kaiti SC" panose="02010600040101010101" pitchFamily="2" charset="-122"/>
            </a:endParaRPr>
          </a:p>
          <a:p>
            <a:pPr algn="l"/>
            <a:endParaRPr kumimoji="1" lang="en-US" altLang="zh-CN" sz="1200" dirty="0">
              <a:solidFill>
                <a:srgbClr val="A451A4"/>
              </a:solidFill>
              <a:latin typeface="Kaiti SC" panose="02010600040101010101" pitchFamily="2" charset="-122"/>
              <a:ea typeface="Kaiti SC" panose="02010600040101010101" pitchFamily="2" charset="-122"/>
            </a:endParaRPr>
          </a:p>
          <a:p>
            <a:pPr algn="l"/>
            <a:endParaRPr kumimoji="1" lang="en-US" altLang="zh-CN" sz="1200" dirty="0">
              <a:solidFill>
                <a:srgbClr val="A451A4"/>
              </a:solidFill>
              <a:latin typeface="Kaiti SC" panose="02010600040101010101" pitchFamily="2" charset="-122"/>
              <a:ea typeface="Kaiti SC" panose="02010600040101010101" pitchFamily="2" charset="-122"/>
            </a:endParaRPr>
          </a:p>
          <a:p>
            <a:pPr algn="l"/>
            <a:r>
              <a:rPr kumimoji="1" lang="en-US" altLang="zh-CN" sz="1200" dirty="0">
                <a:solidFill>
                  <a:srgbClr val="A451A4"/>
                </a:solidFill>
                <a:latin typeface="Kaiti SC" panose="02010600040101010101" pitchFamily="2" charset="-122"/>
                <a:ea typeface="Kaiti SC" panose="02010600040101010101" pitchFamily="2" charset="-122"/>
              </a:rPr>
              <a:t>Date:</a:t>
            </a:r>
          </a:p>
          <a:p>
            <a:pPr algn="l"/>
            <a:r>
              <a:rPr kumimoji="1" lang="en-US" altLang="zh-CN" sz="1200" dirty="0">
                <a:solidFill>
                  <a:srgbClr val="B14BFF"/>
                </a:solidFill>
                <a:latin typeface="Kaiti SC" panose="02010600040101010101" pitchFamily="2" charset="-122"/>
                <a:ea typeface="Kaiti SC" panose="02010600040101010101" pitchFamily="2" charset="-122"/>
              </a:rPr>
              <a:t>2021-03-14</a:t>
            </a:r>
            <a:endParaRPr kumimoji="1" lang="zh-CN" altLang="en-US" sz="1200" dirty="0">
              <a:solidFill>
                <a:srgbClr val="B14BFF"/>
              </a:solidFill>
              <a:latin typeface="Kaiti SC" panose="02010600040101010101" pitchFamily="2" charset="-122"/>
              <a:ea typeface="Kaiti SC" panose="02010600040101010101" pitchFamily="2" charset="-122"/>
            </a:endParaRPr>
          </a:p>
        </p:txBody>
      </p:sp>
      <p:pic>
        <p:nvPicPr>
          <p:cNvPr id="3" name="图片 2">
            <a:extLst>
              <a:ext uri="{FF2B5EF4-FFF2-40B4-BE49-F238E27FC236}">
                <a16:creationId xmlns:a16="http://schemas.microsoft.com/office/drawing/2014/main" id="{5182C85A-D4BC-DA43-A077-C46556E6124D}"/>
              </a:ext>
            </a:extLst>
          </p:cNvPr>
          <p:cNvPicPr>
            <a:picLocks noChangeAspect="1"/>
          </p:cNvPicPr>
          <p:nvPr/>
        </p:nvPicPr>
        <p:blipFill>
          <a:blip r:embed="rId5"/>
          <a:stretch>
            <a:fillRect/>
          </a:stretch>
        </p:blipFill>
        <p:spPr>
          <a:xfrm>
            <a:off x="2041904" y="8802768"/>
            <a:ext cx="1297350" cy="741342"/>
          </a:xfrm>
          <a:prstGeom prst="rect">
            <a:avLst/>
          </a:prstGeom>
        </p:spPr>
      </p:pic>
    </p:spTree>
    <p:extLst>
      <p:ext uri="{BB962C8B-B14F-4D97-AF65-F5344CB8AC3E}">
        <p14:creationId xmlns:p14="http://schemas.microsoft.com/office/powerpoint/2010/main" val="404464067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68</Words>
  <Application>Microsoft Macintosh PowerPoint</Application>
  <PresentationFormat>A4 纸张(210x297 毫米)</PresentationFormat>
  <Paragraphs>8</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FangSong</vt:lpstr>
      <vt:lpstr>Kaiti SC</vt:lpstr>
      <vt:lpstr>Arial</vt:lpstr>
      <vt:lpstr>Calibri</vt:lpstr>
      <vt:lpstr>Calibri Light</vt:lpstr>
      <vt:lpstr>Comic Sans MS</vt:lpstr>
      <vt:lpstr>Trebuchet MS</vt:lpstr>
      <vt:lpstr>Office 主题​​</vt:lpstr>
      <vt:lpstr>  We are excited to present this  Certificate of Completion to   洪一城(Frank)  for completing the course  Unlocking the Secrets of the Universe  Congratulations for your excellent performance in the course!  Keep up the good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神奇的宇宙 </dc:title>
  <dc:creator>Microsoft Office User</dc:creator>
  <cp:lastModifiedBy>Kurowski Lawrence</cp:lastModifiedBy>
  <cp:revision>57</cp:revision>
  <dcterms:created xsi:type="dcterms:W3CDTF">2021-01-06T03:36:54Z</dcterms:created>
  <dcterms:modified xsi:type="dcterms:W3CDTF">2021-03-13T11:35:46Z</dcterms:modified>
</cp:coreProperties>
</file>