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8"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B92DC0"/>
    <a:srgbClr val="E9DDF5"/>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8"/>
    <p:restoredTop sz="96327"/>
  </p:normalViewPr>
  <p:slideViewPr>
    <p:cSldViewPr snapToGrid="0" snapToObjects="1">
      <p:cViewPr>
        <p:scale>
          <a:sx n="130" d="100"/>
          <a:sy n="130" d="100"/>
        </p:scale>
        <p:origin x="1392"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2021/2/19</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1B96F349-C5EA-584B-9932-E706C544B71F}"/>
              </a:ext>
            </a:extLst>
          </p:cNvPr>
          <p:cNvSpPr txBox="1"/>
          <p:nvPr/>
        </p:nvSpPr>
        <p:spPr>
          <a:xfrm>
            <a:off x="186415" y="6339731"/>
            <a:ext cx="6264671" cy="461665"/>
          </a:xfrm>
          <a:prstGeom prst="rect">
            <a:avLst/>
          </a:prstGeom>
          <a:noFill/>
        </p:spPr>
        <p:txBody>
          <a:bodyPr wrap="square" rtlCol="0">
            <a:spAutoFit/>
          </a:bodyPr>
          <a:lstStyle/>
          <a:p>
            <a:r>
              <a:rPr kumimoji="1" lang="en-US" altLang="zh-CN" sz="1200" dirty="0"/>
              <a:t>We will first derive a regular Doppler Effect for e.g. sound waves and other waves, and then use the results from Special Relativity to apply the Doppler Effect to light waves.</a:t>
            </a:r>
          </a:p>
        </p:txBody>
      </p:sp>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2106959"/>
            <a:chOff x="240626" y="2785198"/>
            <a:chExt cx="6264676" cy="2106959"/>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 Doppler Effect</a:t>
              </a:r>
              <a:endParaRPr kumimoji="1" lang="zh-CN" altLang="en-US" sz="1400" dirty="0">
                <a:solidFill>
                  <a:schemeClr val="bg1"/>
                </a:solidFill>
                <a:latin typeface="Comic Sans MS" panose="030F0902030302020204" pitchFamily="66"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4344867" cy="1754326"/>
            </a:xfrm>
            <a:prstGeom prst="rect">
              <a:avLst/>
            </a:prstGeom>
            <a:noFill/>
          </p:spPr>
          <p:txBody>
            <a:bodyPr wrap="square" rtlCol="0">
              <a:spAutoFit/>
            </a:bodyPr>
            <a:lstStyle/>
            <a:p>
              <a:r>
                <a:rPr kumimoji="1" lang="en-US" altLang="zh-CN" sz="1200" dirty="0"/>
                <a:t>Whenever a wave source is moving relative to you, the length of the waves you receive will appear shifted. This is why a car coming in your direction sounds different than a car moving away once it passed you. You can imagine that a wave source that is moving is “pushing” or “puling” the waves away or towards you.</a:t>
              </a:r>
            </a:p>
            <a:p>
              <a:endParaRPr kumimoji="1" lang="en-US" altLang="zh-CN" sz="1200" dirty="0"/>
            </a:p>
            <a:p>
              <a:r>
                <a:rPr kumimoji="1" lang="en-US" altLang="zh-CN" sz="1200" dirty="0"/>
                <a:t>In this project you will derive and analyze the relativistic Doppler Effect for light waves, and apply it together with Hubble’s Law to measure the speed of the expansion of the Universe.</a:t>
              </a:r>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Project: Testing the Big Bang Theory</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5" name="圆角矩形 34">
                <a:extLst>
                  <a:ext uri="{FF2B5EF4-FFF2-40B4-BE49-F238E27FC236}">
                    <a16:creationId xmlns:a16="http://schemas.microsoft.com/office/drawing/2014/main" id="{96A0E8DC-4B31-9A41-9B5F-6D81DCA11CBE}"/>
                  </a:ext>
                </a:extLst>
              </p:cNvPr>
              <p:cNvSpPr/>
              <p:nvPr/>
            </p:nvSpPr>
            <p:spPr>
              <a:xfrm>
                <a:off x="240626" y="5061395"/>
                <a:ext cx="6264661" cy="1178644"/>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Hubble’s Law</a:t>
                </a:r>
              </a:p>
              <a:p>
                <a:pPr algn="l"/>
                <a:r>
                  <a:rPr kumimoji="1" lang="en-US" altLang="zh-CN" sz="1000" dirty="0">
                    <a:solidFill>
                      <a:schemeClr val="tx1"/>
                    </a:solidFill>
                    <a:latin typeface="Trebuchet MS" panose="020B0703020202090204" pitchFamily="34" charset="0"/>
                  </a:rPr>
                  <a:t>Einstein’s General Relativity predicted that the universe should be expanding. This was confirmed by Edwin Hubble’s experimental data in which he discovered that galaxies were moving away from Earth with speed proportional to distance, that is</a:t>
                </a:r>
                <a:endParaRPr kumimoji="1" lang="en-US" altLang="zh-CN" sz="1000" b="0" dirty="0">
                  <a:solidFill>
                    <a:schemeClr val="tx1"/>
                  </a:solidFill>
                  <a:latin typeface="Trebuchet MS" panose="020B0703020202090204" pitchFamily="34" charset="0"/>
                </a:endParaRPr>
              </a:p>
              <a:p>
                <a:pPr algn="l"/>
                <a14:m>
                  <m:oMathPara xmlns:m="http://schemas.openxmlformats.org/officeDocument/2006/math">
                    <m:oMathParaPr>
                      <m:jc m:val="centerGroup"/>
                    </m:oMathParaPr>
                    <m:oMath xmlns:m="http://schemas.openxmlformats.org/officeDocument/2006/math">
                      <m:r>
                        <a:rPr kumimoji="1" lang="en-US" altLang="zh-CN" sz="1000" b="0" i="1" smtClean="0">
                          <a:solidFill>
                            <a:schemeClr val="tx1"/>
                          </a:solidFill>
                          <a:latin typeface="Cambria Math" panose="02040503050406030204" pitchFamily="18" charset="0"/>
                        </a:rPr>
                        <m:t>𝑣</m:t>
                      </m:r>
                      <m:r>
                        <a:rPr kumimoji="1" lang="en-US" altLang="zh-CN" sz="1000" b="0" i="1" smtClean="0">
                          <a:solidFill>
                            <a:schemeClr val="tx1"/>
                          </a:solidFill>
                          <a:latin typeface="Cambria Math" panose="02040503050406030204" pitchFamily="18" charset="0"/>
                        </a:rPr>
                        <m:t>=</m:t>
                      </m:r>
                      <m:r>
                        <a:rPr kumimoji="1" lang="en-US" altLang="zh-CN" sz="1000" b="0" i="1" smtClean="0">
                          <a:solidFill>
                            <a:schemeClr val="tx1"/>
                          </a:solidFill>
                          <a:latin typeface="Cambria Math" panose="02040503050406030204" pitchFamily="18" charset="0"/>
                        </a:rPr>
                        <m:t>𝐻𝐷</m:t>
                      </m:r>
                    </m:oMath>
                  </m:oMathPara>
                </a14:m>
                <a:endParaRPr kumimoji="1" lang="en-US" altLang="zh-CN" sz="1000" b="0" dirty="0">
                  <a:solidFill>
                    <a:schemeClr val="tx1"/>
                  </a:solidFill>
                  <a:latin typeface="Trebuchet MS" panose="020B0703020202090204" pitchFamily="34" charset="0"/>
                </a:endParaRPr>
              </a:p>
              <a:p>
                <a:pPr algn="l"/>
                <a:r>
                  <a:rPr kumimoji="1" lang="en-US" altLang="zh-CN" sz="1000" dirty="0">
                    <a:solidFill>
                      <a:schemeClr val="tx1"/>
                    </a:solidFill>
                    <a:latin typeface="Trebuchet MS" panose="020B0703020202090204" pitchFamily="34" charset="0"/>
                  </a:rPr>
                  <a:t>Where </a:t>
                </a:r>
                <a14:m>
                  <m:oMath xmlns:m="http://schemas.openxmlformats.org/officeDocument/2006/math">
                    <m:r>
                      <a:rPr kumimoji="1" lang="en-US" altLang="zh-CN" sz="1000" b="0" i="1" smtClean="0">
                        <a:solidFill>
                          <a:schemeClr val="tx1"/>
                        </a:solidFill>
                        <a:latin typeface="Cambria Math" panose="02040503050406030204" pitchFamily="18" charset="0"/>
                      </a:rPr>
                      <m:t>𝐷</m:t>
                    </m:r>
                  </m:oMath>
                </a14:m>
                <a:r>
                  <a:rPr kumimoji="1" lang="en-US" altLang="zh-CN" sz="1000" b="0" dirty="0">
                    <a:solidFill>
                      <a:schemeClr val="tx1"/>
                    </a:solidFill>
                    <a:latin typeface="Trebuchet MS" panose="020B0703020202090204" pitchFamily="34" charset="0"/>
                  </a:rPr>
                  <a:t> </a:t>
                </a:r>
                <a:r>
                  <a:rPr kumimoji="1" lang="en-US" altLang="zh-CN" sz="1000" dirty="0">
                    <a:solidFill>
                      <a:schemeClr val="tx1"/>
                    </a:solidFill>
                    <a:latin typeface="Trebuchet MS" panose="020B0703020202090204" pitchFamily="34" charset="0"/>
                  </a:rPr>
                  <a:t>is the distance from Earth to the galaxy, and </a:t>
                </a:r>
                <a14:m>
                  <m:oMath xmlns:m="http://schemas.openxmlformats.org/officeDocument/2006/math">
                    <m:r>
                      <a:rPr kumimoji="1" lang="en-US" altLang="zh-CN" sz="1000" b="0" i="1" smtClean="0">
                        <a:solidFill>
                          <a:schemeClr val="tx1"/>
                        </a:solidFill>
                        <a:latin typeface="Cambria Math" panose="02040503050406030204" pitchFamily="18" charset="0"/>
                      </a:rPr>
                      <m:t>𝐻</m:t>
                    </m:r>
                    <m:r>
                      <a:rPr kumimoji="1" lang="en-US" altLang="zh-CN" sz="1000" b="0" i="1" smtClean="0">
                        <a:solidFill>
                          <a:schemeClr val="tx1"/>
                        </a:solidFill>
                        <a:latin typeface="Cambria Math" panose="02040503050406030204" pitchFamily="18" charset="0"/>
                      </a:rPr>
                      <m:t> </m:t>
                    </m:r>
                  </m:oMath>
                </a14:m>
                <a:r>
                  <a:rPr kumimoji="1" lang="en-US" altLang="zh-CN" sz="1000" b="0" dirty="0">
                    <a:solidFill>
                      <a:schemeClr val="tx1"/>
                    </a:solidFill>
                    <a:latin typeface="Trebuchet MS" panose="020B0703020202090204" pitchFamily="34" charset="0"/>
                  </a:rPr>
                  <a:t> is the Hubble’s constant.</a:t>
                </a:r>
              </a:p>
            </p:txBody>
          </p:sp>
        </mc:Choice>
        <mc:Fallback>
          <p:sp>
            <p:nvSpPr>
              <p:cNvPr id="35" name="圆角矩形 34">
                <a:extLst>
                  <a:ext uri="{FF2B5EF4-FFF2-40B4-BE49-F238E27FC236}">
                    <a16:creationId xmlns:a16="http://schemas.microsoft.com/office/drawing/2014/main" id="{96A0E8DC-4B31-9A41-9B5F-6D81DCA11CBE}"/>
                  </a:ext>
                </a:extLst>
              </p:cNvPr>
              <p:cNvSpPr>
                <a:spLocks noRot="1" noChangeAspect="1" noMove="1" noResize="1" noEditPoints="1" noAdjustHandles="1" noChangeArrowheads="1" noChangeShapeType="1" noTextEdit="1"/>
              </p:cNvSpPr>
              <p:nvPr/>
            </p:nvSpPr>
            <p:spPr>
              <a:xfrm>
                <a:off x="240626" y="5061395"/>
                <a:ext cx="6264661" cy="1178644"/>
              </a:xfrm>
              <a:prstGeom prst="roundRect">
                <a:avLst/>
              </a:prstGeom>
              <a:blipFill>
                <a:blip r:embed="rId7"/>
                <a:stretch>
                  <a:fillRect/>
                </a:stretch>
              </a:blipFill>
              <a:ln>
                <a:solidFill>
                  <a:srgbClr val="6825BB"/>
                </a:solidFill>
              </a:ln>
            </p:spPr>
            <p:txBody>
              <a:bodyPr/>
              <a:lstStyle/>
              <a:p>
                <a:r>
                  <a:rPr lang="zh-CN" altLang="en-US">
                    <a:noFill/>
                  </a:rPr>
                  <a:t> </a:t>
                </a:r>
              </a:p>
            </p:txBody>
          </p:sp>
        </mc:Fallback>
      </mc:AlternateContent>
      <p:pic>
        <p:nvPicPr>
          <p:cNvPr id="2" name="Picture 2">
            <a:extLst>
              <a:ext uri="{FF2B5EF4-FFF2-40B4-BE49-F238E27FC236}">
                <a16:creationId xmlns:a16="http://schemas.microsoft.com/office/drawing/2014/main" id="{C01FF2A5-6A28-F345-A36F-39DC4D115F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956" y="3349357"/>
            <a:ext cx="2009331" cy="1196465"/>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a:extLst>
              <a:ext uri="{FF2B5EF4-FFF2-40B4-BE49-F238E27FC236}">
                <a16:creationId xmlns:a16="http://schemas.microsoft.com/office/drawing/2014/main" id="{EF5F8423-A4F8-F343-BA2A-D27201548E48}"/>
              </a:ext>
            </a:extLst>
          </p:cNvPr>
          <p:cNvSpPr/>
          <p:nvPr/>
        </p:nvSpPr>
        <p:spPr>
          <a:xfrm>
            <a:off x="5619134" y="3886359"/>
            <a:ext cx="213853" cy="220968"/>
          </a:xfrm>
          <a:prstGeom prst="ellipse">
            <a:avLst/>
          </a:prstGeom>
          <a:solidFill>
            <a:srgbClr val="E7DE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4982FB39-CA99-EF4D-8A04-292DFF0537D0}"/>
              </a:ext>
            </a:extLst>
          </p:cNvPr>
          <p:cNvSpPr txBox="1"/>
          <p:nvPr/>
        </p:nvSpPr>
        <p:spPr>
          <a:xfrm>
            <a:off x="4995181" y="4603114"/>
            <a:ext cx="1607488" cy="276999"/>
          </a:xfrm>
          <a:prstGeom prst="rect">
            <a:avLst/>
          </a:prstGeom>
          <a:noFill/>
        </p:spPr>
        <p:txBody>
          <a:bodyPr wrap="square" rtlCol="0">
            <a:spAutoFit/>
          </a:bodyPr>
          <a:lstStyle/>
          <a:p>
            <a:r>
              <a:rPr kumimoji="1" lang="en-US" altLang="zh-CN" sz="1200" dirty="0">
                <a:solidFill>
                  <a:srgbClr val="6825BB"/>
                </a:solidFill>
              </a:rPr>
              <a:t>Moving wave source</a:t>
            </a:r>
            <a:endParaRPr kumimoji="1" lang="zh-CN" altLang="en-US" sz="1200" dirty="0">
              <a:solidFill>
                <a:srgbClr val="6825BB"/>
              </a:solidFill>
            </a:endParaRPr>
          </a:p>
        </p:txBody>
      </p:sp>
      <p:cxnSp>
        <p:nvCxnSpPr>
          <p:cNvPr id="13" name="直线箭头连接符 12">
            <a:extLst>
              <a:ext uri="{FF2B5EF4-FFF2-40B4-BE49-F238E27FC236}">
                <a16:creationId xmlns:a16="http://schemas.microsoft.com/office/drawing/2014/main" id="{655B428A-8556-DF46-A573-853680DFC067}"/>
              </a:ext>
            </a:extLst>
          </p:cNvPr>
          <p:cNvCxnSpPr>
            <a:cxnSpLocks/>
            <a:stCxn id="8" idx="0"/>
            <a:endCxn id="3" idx="4"/>
          </p:cNvCxnSpPr>
          <p:nvPr/>
        </p:nvCxnSpPr>
        <p:spPr>
          <a:xfrm flipH="1" flipV="1">
            <a:off x="5726061" y="4107327"/>
            <a:ext cx="72864" cy="495787"/>
          </a:xfrm>
          <a:prstGeom prst="straightConnector1">
            <a:avLst/>
          </a:prstGeom>
          <a:ln w="38100">
            <a:solidFill>
              <a:srgbClr val="B92D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圆角矩形 32">
                <a:extLst>
                  <a:ext uri="{FF2B5EF4-FFF2-40B4-BE49-F238E27FC236}">
                    <a16:creationId xmlns:a16="http://schemas.microsoft.com/office/drawing/2014/main" id="{98FB30B3-B6B6-3948-936A-280AE020B396}"/>
                  </a:ext>
                </a:extLst>
              </p:cNvPr>
              <p:cNvSpPr/>
              <p:nvPr/>
            </p:nvSpPr>
            <p:spPr>
              <a:xfrm>
                <a:off x="218866" y="6876892"/>
                <a:ext cx="6264661" cy="190901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Key assumptions and notation</a:t>
                </a:r>
              </a:p>
              <a:p>
                <a:pPr algn="l"/>
                <a:r>
                  <a:rPr kumimoji="1" lang="en-US" altLang="zh-CN" sz="1000" dirty="0">
                    <a:solidFill>
                      <a:schemeClr val="tx1"/>
                    </a:solidFill>
                    <a:latin typeface="Trebuchet MS" panose="020B0703020202090204" pitchFamily="34" charset="0"/>
                  </a:rPr>
                  <a:t>Let’s assume the source is denoted by </a:t>
                </a:r>
                <a14:m>
                  <m:oMath xmlns:m="http://schemas.openxmlformats.org/officeDocument/2006/math">
                    <m:r>
                      <a:rPr kumimoji="1" lang="en-US" altLang="zh-CN" sz="1000" b="0" i="1" smtClean="0">
                        <a:solidFill>
                          <a:schemeClr val="tx1"/>
                        </a:solidFill>
                        <a:latin typeface="Cambria Math" panose="02040503050406030204" pitchFamily="18" charset="0"/>
                      </a:rPr>
                      <m:t>𝑠</m:t>
                    </m:r>
                  </m:oMath>
                </a14:m>
                <a:r>
                  <a:rPr kumimoji="1" lang="en-US" altLang="zh-CN" sz="1000" b="0" dirty="0">
                    <a:solidFill>
                      <a:schemeClr val="tx1"/>
                    </a:solidFill>
                    <a:latin typeface="Trebuchet MS" panose="020B0703020202090204" pitchFamily="34" charset="0"/>
                  </a:rPr>
                  <a:t> and it is moving </a:t>
                </a:r>
                <a:r>
                  <a:rPr kumimoji="1" lang="en-US" altLang="zh-CN" sz="1000" b="1" i="1" dirty="0">
                    <a:solidFill>
                      <a:schemeClr val="tx1"/>
                    </a:solidFill>
                    <a:latin typeface="Trebuchet MS" panose="020B0703020202090204" pitchFamily="34" charset="0"/>
                  </a:rPr>
                  <a:t>away</a:t>
                </a:r>
                <a:r>
                  <a:rPr kumimoji="1" lang="en-US" altLang="zh-CN" sz="1000" b="0" dirty="0">
                    <a:solidFill>
                      <a:schemeClr val="tx1"/>
                    </a:solidFill>
                    <a:latin typeface="Trebuchet MS" panose="020B0703020202090204" pitchFamily="34" charset="0"/>
                  </a:rPr>
                  <a:t> from the observer </a:t>
                </a:r>
                <a14:m>
                  <m:oMath xmlns:m="http://schemas.openxmlformats.org/officeDocument/2006/math">
                    <m:r>
                      <a:rPr kumimoji="1" lang="en-US" altLang="zh-CN" sz="1000" b="0" i="1" smtClean="0">
                        <a:solidFill>
                          <a:schemeClr val="tx1"/>
                        </a:solidFill>
                        <a:latin typeface="Cambria Math" panose="02040503050406030204" pitchFamily="18" charset="0"/>
                      </a:rPr>
                      <m:t>𝑟</m:t>
                    </m:r>
                  </m:oMath>
                </a14:m>
                <a:r>
                  <a:rPr kumimoji="1" lang="en-US" altLang="zh-CN" sz="1000" b="0" dirty="0">
                    <a:solidFill>
                      <a:schemeClr val="tx1"/>
                    </a:solidFill>
                    <a:latin typeface="Trebuchet MS" panose="020B0703020202090204" pitchFamily="34" charset="0"/>
                  </a:rPr>
                  <a:t> at speed </a:t>
                </a:r>
                <a14:m>
                  <m:oMath xmlns:m="http://schemas.openxmlformats.org/officeDocument/2006/math">
                    <m:r>
                      <a:rPr kumimoji="1" lang="en-US" altLang="zh-CN" sz="1000" b="0" i="1" smtClean="0">
                        <a:solidFill>
                          <a:schemeClr val="tx1"/>
                        </a:solidFill>
                        <a:latin typeface="Cambria Math" panose="02040503050406030204" pitchFamily="18" charset="0"/>
                      </a:rPr>
                      <m:t>𝑣</m:t>
                    </m:r>
                  </m:oMath>
                </a14:m>
                <a:r>
                  <a:rPr kumimoji="1" lang="en-US" altLang="zh-CN" sz="1000" b="0" dirty="0">
                    <a:solidFill>
                      <a:schemeClr val="tx1"/>
                    </a:solidFill>
                    <a:latin typeface="Trebuchet MS" panose="020B0703020202090204" pitchFamily="34" charset="0"/>
                  </a:rPr>
                  <a:t> as measure by the observer.</a:t>
                </a:r>
              </a:p>
              <a:p>
                <a:pPr algn="l"/>
                <a:endParaRPr kumimoji="1" lang="en-US" altLang="zh-CN" sz="1000" dirty="0">
                  <a:solidFill>
                    <a:schemeClr val="tx1"/>
                  </a:solidFill>
                  <a:latin typeface="Trebuchet MS" panose="020B0703020202090204" pitchFamily="34" charset="0"/>
                </a:endParaRPr>
              </a:p>
              <a:p>
                <a:pPr algn="l"/>
                <a:r>
                  <a:rPr kumimoji="1" lang="en-US" altLang="zh-CN" sz="1000" b="0" dirty="0">
                    <a:solidFill>
                      <a:schemeClr val="tx1"/>
                    </a:solidFill>
                    <a:latin typeface="Trebuchet MS" panose="020B0703020202090204" pitchFamily="34" charset="0"/>
                  </a:rPr>
                  <a:t>Let </a:t>
                </a:r>
                <a14:m>
                  <m:oMath xmlns:m="http://schemas.openxmlformats.org/officeDocument/2006/math">
                    <m:sSub>
                      <m:sSubPr>
                        <m:ctrlPr>
                          <a:rPr kumimoji="1" lang="en-US" altLang="zh-CN" sz="1000" b="0" i="1" smtClean="0">
                            <a:solidFill>
                              <a:schemeClr val="tx1"/>
                            </a:solidFill>
                            <a:latin typeface="Cambria Math" panose="02040503050406030204" pitchFamily="18" charset="0"/>
                          </a:rPr>
                        </m:ctrlPr>
                      </m:sSubPr>
                      <m:e>
                        <m:r>
                          <a:rPr kumimoji="1" lang="en-US" altLang="zh-CN" sz="1000" b="0" i="1" smtClean="0">
                            <a:solidFill>
                              <a:schemeClr val="tx1"/>
                            </a:solidFill>
                            <a:latin typeface="Cambria Math" panose="02040503050406030204" pitchFamily="18" charset="0"/>
                          </a:rPr>
                          <m:t>𝜆</m:t>
                        </m:r>
                      </m:e>
                      <m:sub>
                        <m:r>
                          <a:rPr kumimoji="1" lang="en-US" altLang="zh-CN" sz="1000" b="0" i="1" smtClean="0">
                            <a:solidFill>
                              <a:schemeClr val="tx1"/>
                            </a:solidFill>
                            <a:latin typeface="Cambria Math" panose="02040503050406030204" pitchFamily="18" charset="0"/>
                          </a:rPr>
                          <m:t>𝑠</m:t>
                        </m:r>
                      </m:sub>
                    </m:sSub>
                  </m:oMath>
                </a14:m>
                <a:r>
                  <a:rPr kumimoji="1" lang="en-US" altLang="zh-CN" sz="1000" b="0" dirty="0">
                    <a:solidFill>
                      <a:schemeClr val="tx1"/>
                    </a:solidFill>
                    <a:latin typeface="Trebuchet MS" panose="020B0703020202090204" pitchFamily="34" charset="0"/>
                  </a:rPr>
                  <a:t> be the wavelength of the light emitted by the moving source, and </a:t>
                </a:r>
                <a14:m>
                  <m:oMath xmlns:m="http://schemas.openxmlformats.org/officeDocument/2006/math">
                    <m:sSub>
                      <m:sSubPr>
                        <m:ctrlPr>
                          <a:rPr kumimoji="1" lang="en-US" altLang="zh-CN" sz="1000" b="0" i="1" smtClean="0">
                            <a:solidFill>
                              <a:schemeClr val="tx1"/>
                            </a:solidFill>
                            <a:latin typeface="Cambria Math" panose="02040503050406030204" pitchFamily="18" charset="0"/>
                          </a:rPr>
                        </m:ctrlPr>
                      </m:sSubPr>
                      <m:e>
                        <m:r>
                          <a:rPr kumimoji="1" lang="en-US" altLang="zh-CN" sz="1000" b="0" i="1" smtClean="0">
                            <a:solidFill>
                              <a:schemeClr val="tx1"/>
                            </a:solidFill>
                            <a:latin typeface="Cambria Math" panose="02040503050406030204" pitchFamily="18" charset="0"/>
                          </a:rPr>
                          <m:t>𝜆</m:t>
                        </m:r>
                      </m:e>
                      <m:sub>
                        <m:r>
                          <a:rPr kumimoji="1" lang="en-US" altLang="zh-CN" sz="1000" b="0" i="1" smtClean="0">
                            <a:solidFill>
                              <a:schemeClr val="tx1"/>
                            </a:solidFill>
                            <a:latin typeface="Cambria Math" panose="02040503050406030204" pitchFamily="18" charset="0"/>
                          </a:rPr>
                          <m:t>𝑟</m:t>
                        </m:r>
                      </m:sub>
                    </m:sSub>
                  </m:oMath>
                </a14:m>
                <a:r>
                  <a:rPr kumimoji="1" lang="en-US" altLang="zh-CN" sz="1000" b="0" dirty="0">
                    <a:solidFill>
                      <a:schemeClr val="tx1"/>
                    </a:solidFill>
                    <a:latin typeface="Trebuchet MS" panose="020B0703020202090204" pitchFamily="34" charset="0"/>
                  </a:rPr>
                  <a:t> be the wavelength of the light received by the observer.</a:t>
                </a:r>
              </a:p>
              <a:p>
                <a:pPr algn="l"/>
                <a:endParaRPr kumimoji="1" lang="en-US" altLang="zh-CN" sz="1000" dirty="0">
                  <a:solidFill>
                    <a:schemeClr val="tx1"/>
                  </a:solidFill>
                  <a:latin typeface="Trebuchet MS" panose="020B0703020202090204" pitchFamily="34" charset="0"/>
                </a:endParaRPr>
              </a:p>
              <a:p>
                <a:pPr algn="l"/>
                <a:r>
                  <a:rPr kumimoji="1" lang="en-US" altLang="zh-CN" sz="1000" dirty="0">
                    <a:solidFill>
                      <a:schemeClr val="tx1"/>
                    </a:solidFill>
                    <a:latin typeface="Trebuchet MS" panose="020B0703020202090204" pitchFamily="34" charset="0"/>
                  </a:rPr>
                  <a:t>Let’s denote with </a:t>
                </a:r>
                <a14:m>
                  <m:oMath xmlns:m="http://schemas.openxmlformats.org/officeDocument/2006/math">
                    <m:sSub>
                      <m:sSubPr>
                        <m:ctrlPr>
                          <a:rPr kumimoji="1" lang="en-US" altLang="zh-CN" sz="1000" b="0" i="1" smtClean="0">
                            <a:solidFill>
                              <a:schemeClr val="tx1"/>
                            </a:solidFill>
                            <a:latin typeface="Cambria Math" panose="02040503050406030204" pitchFamily="18" charset="0"/>
                          </a:rPr>
                        </m:ctrlPr>
                      </m:sSubPr>
                      <m:e>
                        <m:r>
                          <a:rPr kumimoji="1" lang="en-US" altLang="zh-CN" sz="1000" b="0" i="1" smtClean="0">
                            <a:solidFill>
                              <a:schemeClr val="tx1"/>
                            </a:solidFill>
                            <a:latin typeface="Cambria Math" panose="02040503050406030204" pitchFamily="18" charset="0"/>
                          </a:rPr>
                          <m:t>𝑡</m:t>
                        </m:r>
                      </m:e>
                      <m:sub>
                        <m:r>
                          <a:rPr kumimoji="1" lang="en-US" altLang="zh-CN" sz="1000" b="0" i="1" smtClean="0">
                            <a:solidFill>
                              <a:schemeClr val="tx1"/>
                            </a:solidFill>
                            <a:latin typeface="Cambria Math" panose="02040503050406030204" pitchFamily="18" charset="0"/>
                          </a:rPr>
                          <m:t>𝑠</m:t>
                        </m:r>
                      </m:sub>
                    </m:sSub>
                  </m:oMath>
                </a14:m>
                <a:r>
                  <a:rPr kumimoji="1" lang="en-US" altLang="zh-CN" sz="1000" b="0" dirty="0">
                    <a:solidFill>
                      <a:schemeClr val="tx1"/>
                    </a:solidFill>
                    <a:latin typeface="Trebuchet MS" panose="020B0703020202090204" pitchFamily="34" charset="0"/>
                  </a:rPr>
                  <a:t> the time it takes for 2 waves to be emitted by the source (the time it takes the wave to travel exactly 1 full “wave shape"), and let </a:t>
                </a:r>
                <a14:m>
                  <m:oMath xmlns:m="http://schemas.openxmlformats.org/officeDocument/2006/math">
                    <m:sSub>
                      <m:sSubPr>
                        <m:ctrlPr>
                          <a:rPr kumimoji="1" lang="en-US" altLang="zh-CN" sz="1000" b="0" i="1" smtClean="0">
                            <a:solidFill>
                              <a:schemeClr val="tx1"/>
                            </a:solidFill>
                            <a:latin typeface="Cambria Math" panose="02040503050406030204" pitchFamily="18" charset="0"/>
                          </a:rPr>
                        </m:ctrlPr>
                      </m:sSubPr>
                      <m:e>
                        <m:r>
                          <a:rPr kumimoji="1" lang="en-US" altLang="zh-CN" sz="1000" b="0" i="1" smtClean="0">
                            <a:solidFill>
                              <a:schemeClr val="tx1"/>
                            </a:solidFill>
                            <a:latin typeface="Cambria Math" panose="02040503050406030204" pitchFamily="18" charset="0"/>
                          </a:rPr>
                          <m:t>𝑡</m:t>
                        </m:r>
                      </m:e>
                      <m:sub>
                        <m:r>
                          <a:rPr kumimoji="1" lang="en-US" altLang="zh-CN" sz="1000" b="0" i="1" smtClean="0">
                            <a:solidFill>
                              <a:schemeClr val="tx1"/>
                            </a:solidFill>
                            <a:latin typeface="Cambria Math" panose="02040503050406030204" pitchFamily="18" charset="0"/>
                          </a:rPr>
                          <m:t>𝑟</m:t>
                        </m:r>
                        <m:r>
                          <a:rPr kumimoji="1" lang="en-US" altLang="zh-CN" sz="1000" b="0" i="1" smtClean="0">
                            <a:solidFill>
                              <a:schemeClr val="tx1"/>
                            </a:solidFill>
                            <a:latin typeface="Cambria Math" panose="02040503050406030204" pitchFamily="18" charset="0"/>
                          </a:rPr>
                          <m:t>,</m:t>
                        </m:r>
                        <m:r>
                          <a:rPr kumimoji="1" lang="en-US" altLang="zh-CN" sz="1000" b="0" i="1" smtClean="0">
                            <a:solidFill>
                              <a:schemeClr val="tx1"/>
                            </a:solidFill>
                            <a:latin typeface="Cambria Math" panose="02040503050406030204" pitchFamily="18" charset="0"/>
                          </a:rPr>
                          <m:t>𝑠</m:t>
                        </m:r>
                      </m:sub>
                    </m:sSub>
                  </m:oMath>
                </a14:m>
                <a:r>
                  <a:rPr kumimoji="1" lang="en-US" altLang="zh-CN" sz="1000" b="0" dirty="0">
                    <a:solidFill>
                      <a:schemeClr val="tx1"/>
                    </a:solidFill>
                    <a:latin typeface="Trebuchet MS" panose="020B0703020202090204" pitchFamily="34" charset="0"/>
                  </a:rPr>
                  <a:t> be the time between 2 consecutive light waves hitting the receiver, as measured from the source.</a:t>
                </a:r>
              </a:p>
            </p:txBody>
          </p:sp>
        </mc:Choice>
        <mc:Fallback>
          <p:sp>
            <p:nvSpPr>
              <p:cNvPr id="33" name="圆角矩形 32">
                <a:extLst>
                  <a:ext uri="{FF2B5EF4-FFF2-40B4-BE49-F238E27FC236}">
                    <a16:creationId xmlns:a16="http://schemas.microsoft.com/office/drawing/2014/main" id="{98FB30B3-B6B6-3948-936A-280AE020B396}"/>
                  </a:ext>
                </a:extLst>
              </p:cNvPr>
              <p:cNvSpPr>
                <a:spLocks noRot="1" noChangeAspect="1" noMove="1" noResize="1" noEditPoints="1" noAdjustHandles="1" noChangeArrowheads="1" noChangeShapeType="1" noTextEdit="1"/>
              </p:cNvSpPr>
              <p:nvPr/>
            </p:nvSpPr>
            <p:spPr>
              <a:xfrm>
                <a:off x="218866" y="6876892"/>
                <a:ext cx="6264661" cy="1909013"/>
              </a:xfrm>
              <a:prstGeom prst="roundRect">
                <a:avLst/>
              </a:prstGeom>
              <a:blipFill>
                <a:blip r:embed="rId9"/>
                <a:stretch>
                  <a:fillRect/>
                </a:stretch>
              </a:blipFill>
              <a:ln>
                <a:solidFill>
                  <a:srgbClr val="6825BB"/>
                </a:solidFill>
              </a:ln>
            </p:spPr>
            <p:txBody>
              <a:bodyPr/>
              <a:lstStyle/>
              <a:p>
                <a:r>
                  <a:rPr lang="zh-CN" altLang="en-US">
                    <a:noFill/>
                  </a:rPr>
                  <a:t> </a:t>
                </a:r>
              </a:p>
            </p:txBody>
          </p:sp>
        </mc:Fallback>
      </mc:AlternateContent>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22" name="矩形 21">
            <a:extLst>
              <a:ext uri="{FF2B5EF4-FFF2-40B4-BE49-F238E27FC236}">
                <a16:creationId xmlns:a16="http://schemas.microsoft.com/office/drawing/2014/main" id="{8B6E5DAC-F6D1-4C41-9417-A66BB3770241}"/>
              </a:ext>
            </a:extLst>
          </p:cNvPr>
          <p:cNvSpPr/>
          <p:nvPr/>
        </p:nvSpPr>
        <p:spPr>
          <a:xfrm>
            <a:off x="276993" y="629435"/>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1</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mc:Choice xmlns:a14="http://schemas.microsoft.com/office/drawing/2010/main" Requires="a14">
          <p:sp>
            <p:nvSpPr>
              <p:cNvPr id="23" name="圆角矩形 22">
                <a:extLst>
                  <a:ext uri="{FF2B5EF4-FFF2-40B4-BE49-F238E27FC236}">
                    <a16:creationId xmlns:a16="http://schemas.microsoft.com/office/drawing/2014/main" id="{E68B938B-EB54-A345-8AFA-62B89F016C51}"/>
                  </a:ext>
                </a:extLst>
              </p:cNvPr>
              <p:cNvSpPr/>
              <p:nvPr/>
            </p:nvSpPr>
            <p:spPr>
              <a:xfrm>
                <a:off x="276993" y="977403"/>
                <a:ext cx="6410559" cy="1395947"/>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Font typeface="+mj-lt"/>
                  <a:buAutoNum type="arabicPeriod"/>
                </a:pPr>
                <a:r>
                  <a:rPr kumimoji="1" lang="en-US" altLang="zh-CN" sz="1200" dirty="0">
                    <a:solidFill>
                      <a:schemeClr val="tx1"/>
                    </a:solidFill>
                    <a:latin typeface="Trebuchet MS" panose="020B0703020202090204" pitchFamily="34" charset="0"/>
                  </a:rPr>
                  <a:t>From the source’s perspective, what is the distance one whole wave has traversed in time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𝑡</m:t>
                        </m:r>
                      </m:e>
                      <m:sub>
                        <m:r>
                          <a:rPr kumimoji="1" lang="en-US" altLang="zh-CN" sz="1200" b="0" i="1" smtClean="0">
                            <a:solidFill>
                              <a:schemeClr val="tx1"/>
                            </a:solidFill>
                            <a:latin typeface="Cambria Math" panose="02040503050406030204" pitchFamily="18" charset="0"/>
                          </a:rPr>
                          <m:t>𝑟</m:t>
                        </m:r>
                        <m:r>
                          <a:rPr kumimoji="1" lang="en-US" altLang="zh-CN" sz="1200" b="0" i="1" smtClean="0">
                            <a:solidFill>
                              <a:schemeClr val="tx1"/>
                            </a:solidFill>
                            <a:latin typeface="Cambria Math" panose="02040503050406030204" pitchFamily="18" charset="0"/>
                          </a:rPr>
                          <m:t>,</m:t>
                        </m:r>
                        <m:r>
                          <a:rPr kumimoji="1" lang="en-US" altLang="zh-CN" sz="1200" b="0" i="1" smtClean="0">
                            <a:solidFill>
                              <a:schemeClr val="tx1"/>
                            </a:solidFill>
                            <a:latin typeface="Cambria Math" panose="02040503050406030204" pitchFamily="18" charset="0"/>
                          </a:rPr>
                          <m:t>𝑠</m:t>
                        </m:r>
                      </m:sub>
                    </m:sSub>
                  </m:oMath>
                </a14:m>
                <a:r>
                  <a:rPr kumimoji="1" lang="en-US" altLang="zh-CN" sz="1200" dirty="0">
                    <a:solidFill>
                      <a:schemeClr val="tx1"/>
                    </a:solidFill>
                    <a:latin typeface="Trebuchet MS" panose="020B0703020202090204" pitchFamily="34" charset="0"/>
                  </a:rPr>
                  <a:t>? Remember that light is traveling with speed of light </a:t>
                </a:r>
                <a14:m>
                  <m:oMath xmlns:m="http://schemas.openxmlformats.org/officeDocument/2006/math">
                    <m:r>
                      <a:rPr kumimoji="1" lang="en-US" altLang="zh-CN" sz="1200" b="0" i="1" smtClean="0">
                        <a:solidFill>
                          <a:schemeClr val="tx1"/>
                        </a:solidFill>
                        <a:latin typeface="Cambria Math" panose="02040503050406030204" pitchFamily="18" charset="0"/>
                      </a:rPr>
                      <m:t>𝑐</m:t>
                    </m:r>
                  </m:oMath>
                </a14:m>
                <a:endParaRPr kumimoji="1" lang="en-US" altLang="zh-CN" sz="1200" dirty="0">
                  <a:solidFill>
                    <a:schemeClr val="tx1"/>
                  </a:solidFill>
                  <a:latin typeface="Trebuchet MS" panose="020B0703020202090204" pitchFamily="34" charset="0"/>
                </a:endParaRPr>
              </a:p>
              <a:p>
                <a:pPr marL="228600" indent="-228600" algn="l">
                  <a:buFont typeface="+mj-lt"/>
                  <a:buAutoNum type="arabicPeriod"/>
                </a:pPr>
                <a:endParaRPr kumimoji="1" lang="en-US" altLang="zh-CN" sz="1200" dirty="0">
                  <a:solidFill>
                    <a:schemeClr val="tx1"/>
                  </a:solidFill>
                  <a:latin typeface="Trebuchet MS" panose="020B0703020202090204" pitchFamily="34" charset="0"/>
                </a:endParaRPr>
              </a:p>
              <a:p>
                <a:pPr marL="228600" indent="-228600" algn="l">
                  <a:buFont typeface="+mj-lt"/>
                  <a:buAutoNum type="arabicPeriod"/>
                </a:pPr>
                <a:r>
                  <a:rPr kumimoji="1" lang="en-US" altLang="zh-CN" sz="1200" dirty="0">
                    <a:solidFill>
                      <a:schemeClr val="tx1"/>
                    </a:solidFill>
                    <a:latin typeface="Trebuchet MS" panose="020B0703020202090204" pitchFamily="34" charset="0"/>
                  </a:rPr>
                  <a:t>By how much is this greater than the wavelength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𝜆</m:t>
                        </m:r>
                      </m:e>
                      <m:sub>
                        <m:r>
                          <a:rPr kumimoji="1" lang="en-US" altLang="zh-CN" sz="1200" b="0" i="1" smtClean="0">
                            <a:solidFill>
                              <a:schemeClr val="tx1"/>
                            </a:solidFill>
                            <a:latin typeface="Cambria Math" panose="02040503050406030204" pitchFamily="18" charset="0"/>
                          </a:rPr>
                          <m:t>𝑠</m:t>
                        </m:r>
                      </m:sub>
                    </m:sSub>
                  </m:oMath>
                </a14:m>
                <a:r>
                  <a:rPr kumimoji="1" lang="en-US" altLang="zh-CN" sz="1200" dirty="0">
                    <a:solidFill>
                      <a:schemeClr val="tx1"/>
                    </a:solidFill>
                    <a:latin typeface="Trebuchet MS" panose="020B0703020202090204" pitchFamily="34" charset="0"/>
                  </a:rPr>
                  <a:t>?</a:t>
                </a:r>
              </a:p>
              <a:p>
                <a:pPr marL="228600" indent="-228600" algn="l">
                  <a:buFont typeface="+mj-lt"/>
                  <a:buAutoNum type="arabicPeriod"/>
                </a:pPr>
                <a:endParaRPr kumimoji="1" lang="en-US" altLang="zh-CN" sz="1200" dirty="0">
                  <a:solidFill>
                    <a:schemeClr val="tx1"/>
                  </a:solidFill>
                  <a:latin typeface="Trebuchet MS" panose="020B0703020202090204" pitchFamily="34" charset="0"/>
                </a:endParaRPr>
              </a:p>
              <a:p>
                <a:pPr marL="228600" indent="-228600" algn="l">
                  <a:buFont typeface="+mj-lt"/>
                  <a:buAutoNum type="arabicPeriod"/>
                </a:pPr>
                <a:r>
                  <a:rPr kumimoji="1" lang="en-US" altLang="zh-CN" sz="1200" dirty="0">
                    <a:solidFill>
                      <a:schemeClr val="tx1"/>
                    </a:solidFill>
                    <a:latin typeface="Trebuchet MS" panose="020B0703020202090204" pitchFamily="34" charset="0"/>
                  </a:rPr>
                  <a:t>From this, can you write down the expression for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𝑡</m:t>
                        </m:r>
                      </m:e>
                      <m:sub>
                        <m:r>
                          <a:rPr kumimoji="1" lang="en-US" altLang="zh-CN" sz="1200" b="0" i="1" smtClean="0">
                            <a:solidFill>
                              <a:schemeClr val="tx1"/>
                            </a:solidFill>
                            <a:latin typeface="Cambria Math" panose="02040503050406030204" pitchFamily="18" charset="0"/>
                          </a:rPr>
                          <m:t>𝑟</m:t>
                        </m:r>
                        <m:r>
                          <a:rPr kumimoji="1" lang="en-US" altLang="zh-CN" sz="1200" b="0" i="1" smtClean="0">
                            <a:solidFill>
                              <a:schemeClr val="tx1"/>
                            </a:solidFill>
                            <a:latin typeface="Cambria Math" panose="02040503050406030204" pitchFamily="18" charset="0"/>
                          </a:rPr>
                          <m:t>,</m:t>
                        </m:r>
                        <m:r>
                          <a:rPr kumimoji="1" lang="en-US" altLang="zh-CN" sz="1200" b="0" i="1" smtClean="0">
                            <a:solidFill>
                              <a:schemeClr val="tx1"/>
                            </a:solidFill>
                            <a:latin typeface="Cambria Math" panose="02040503050406030204" pitchFamily="18" charset="0"/>
                          </a:rPr>
                          <m:t>𝑠</m:t>
                        </m:r>
                      </m:sub>
                    </m:sSub>
                  </m:oMath>
                </a14:m>
                <a:r>
                  <a:rPr kumimoji="1" lang="en-US" altLang="zh-CN" sz="1200" dirty="0">
                    <a:solidFill>
                      <a:schemeClr val="tx1"/>
                    </a:solidFill>
                    <a:latin typeface="Trebuchet MS" panose="020B0703020202090204" pitchFamily="34" charset="0"/>
                  </a:rPr>
                  <a:t> in terms of </a:t>
                </a:r>
                <a14:m>
                  <m:oMath xmlns:m="http://schemas.openxmlformats.org/officeDocument/2006/math">
                    <m:r>
                      <a:rPr kumimoji="1" lang="en-US" altLang="zh-CN" sz="1200" b="0" i="1" smtClean="0">
                        <a:solidFill>
                          <a:schemeClr val="tx1"/>
                        </a:solidFill>
                        <a:latin typeface="Cambria Math" panose="02040503050406030204" pitchFamily="18" charset="0"/>
                      </a:rPr>
                      <m:t>𝑣</m:t>
                    </m:r>
                  </m:oMath>
                </a14:m>
                <a:r>
                  <a:rPr kumimoji="1" lang="en-US" altLang="zh-CN" sz="1200" dirty="0">
                    <a:solidFill>
                      <a:schemeClr val="tx1"/>
                    </a:solidFill>
                    <a:latin typeface="Trebuchet MS" panose="020B0703020202090204" pitchFamily="34" charset="0"/>
                  </a:rPr>
                  <a:t> and </a:t>
                </a:r>
                <a14:m>
                  <m:oMath xmlns:m="http://schemas.openxmlformats.org/officeDocument/2006/math">
                    <m:r>
                      <a:rPr kumimoji="1" lang="en-US" altLang="zh-CN" sz="1200" b="0" i="1" smtClean="0">
                        <a:solidFill>
                          <a:schemeClr val="tx1"/>
                        </a:solidFill>
                        <a:latin typeface="Cambria Math" panose="02040503050406030204" pitchFamily="18" charset="0"/>
                      </a:rPr>
                      <m:t>𝑐</m:t>
                    </m:r>
                  </m:oMath>
                </a14:m>
                <a:r>
                  <a:rPr kumimoji="1" lang="en-US" altLang="zh-CN" sz="1200" dirty="0">
                    <a:solidFill>
                      <a:schemeClr val="tx1"/>
                    </a:solidFill>
                    <a:latin typeface="Trebuchet MS" panose="020B0703020202090204" pitchFamily="34" charset="0"/>
                  </a:rPr>
                  <a:t>, and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𝜆</m:t>
                        </m:r>
                      </m:e>
                      <m:sub>
                        <m:r>
                          <a:rPr kumimoji="1" lang="en-US" altLang="zh-CN" sz="1200" b="0" i="1" smtClean="0">
                            <a:solidFill>
                              <a:schemeClr val="tx1"/>
                            </a:solidFill>
                            <a:latin typeface="Cambria Math" panose="02040503050406030204" pitchFamily="18" charset="0"/>
                          </a:rPr>
                          <m:t>𝑠</m:t>
                        </m:r>
                      </m:sub>
                    </m:sSub>
                  </m:oMath>
                </a14:m>
                <a:r>
                  <a:rPr kumimoji="1" lang="en-US" altLang="zh-CN" sz="1200" dirty="0">
                    <a:solidFill>
                      <a:schemeClr val="tx1"/>
                    </a:solidFill>
                    <a:latin typeface="Trebuchet MS" panose="020B0703020202090204" pitchFamily="34" charset="0"/>
                  </a:rPr>
                  <a:t>?</a:t>
                </a:r>
              </a:p>
            </p:txBody>
          </p:sp>
        </mc:Choice>
        <mc:Fallback>
          <p:sp>
            <p:nvSpPr>
              <p:cNvPr id="23" name="圆角矩形 22">
                <a:extLst>
                  <a:ext uri="{FF2B5EF4-FFF2-40B4-BE49-F238E27FC236}">
                    <a16:creationId xmlns:a16="http://schemas.microsoft.com/office/drawing/2014/main" id="{E68B938B-EB54-A345-8AFA-62B89F016C51}"/>
                  </a:ext>
                </a:extLst>
              </p:cNvPr>
              <p:cNvSpPr>
                <a:spLocks noRot="1" noChangeAspect="1" noMove="1" noResize="1" noEditPoints="1" noAdjustHandles="1" noChangeArrowheads="1" noChangeShapeType="1" noTextEdit="1"/>
              </p:cNvSpPr>
              <p:nvPr/>
            </p:nvSpPr>
            <p:spPr>
              <a:xfrm>
                <a:off x="276993" y="977403"/>
                <a:ext cx="6410559" cy="1395947"/>
              </a:xfrm>
              <a:prstGeom prst="roundRect">
                <a:avLst/>
              </a:prstGeom>
              <a:blipFill>
                <a:blip r:embed="rId4"/>
                <a:stretch>
                  <a:fillRect/>
                </a:stretch>
              </a:blipFill>
              <a:ln>
                <a:solidFill>
                  <a:srgbClr val="6825BB"/>
                </a:solidFill>
              </a:ln>
            </p:spPr>
            <p:txBody>
              <a:bodyPr/>
              <a:lstStyle/>
              <a:p>
                <a:r>
                  <a:rPr lang="zh-CN" altLang="en-US">
                    <a:noFill/>
                  </a:rPr>
                  <a:t> </a:t>
                </a:r>
              </a:p>
            </p:txBody>
          </p:sp>
        </mc:Fallback>
      </mc:AlternateContent>
      <p:sp>
        <p:nvSpPr>
          <p:cNvPr id="24" name="矩形 23">
            <a:extLst>
              <a:ext uri="{FF2B5EF4-FFF2-40B4-BE49-F238E27FC236}">
                <a16:creationId xmlns:a16="http://schemas.microsoft.com/office/drawing/2014/main" id="{DAF144AF-235E-C548-8A9F-C260B6DEAEB3}"/>
              </a:ext>
            </a:extLst>
          </p:cNvPr>
          <p:cNvSpPr/>
          <p:nvPr/>
        </p:nvSpPr>
        <p:spPr>
          <a:xfrm>
            <a:off x="240632" y="2531392"/>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2</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mc:Choice xmlns:a14="http://schemas.microsoft.com/office/drawing/2010/main" Requires="a14">
          <p:sp>
            <p:nvSpPr>
              <p:cNvPr id="26" name="圆角矩形 25">
                <a:extLst>
                  <a:ext uri="{FF2B5EF4-FFF2-40B4-BE49-F238E27FC236}">
                    <a16:creationId xmlns:a16="http://schemas.microsoft.com/office/drawing/2014/main" id="{F4C58C0F-A4FE-3146-B203-DF64DEF1B2BE}"/>
                  </a:ext>
                </a:extLst>
              </p:cNvPr>
              <p:cNvSpPr/>
              <p:nvPr/>
            </p:nvSpPr>
            <p:spPr>
              <a:xfrm>
                <a:off x="240632" y="2903140"/>
                <a:ext cx="6410559" cy="606122"/>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Trebuchet MS" panose="020B0703020202090204" pitchFamily="34" charset="0"/>
                  </a:rPr>
                  <a:t>Assuming </a:t>
                </a:r>
                <a14:m>
                  <m:oMath xmlns:m="http://schemas.openxmlformats.org/officeDocument/2006/math">
                    <m:r>
                      <a:rPr kumimoji="1" lang="en-US" altLang="zh-CN" sz="1200" b="0" i="1" smtClean="0">
                        <a:solidFill>
                          <a:schemeClr val="tx1"/>
                        </a:solidFill>
                        <a:latin typeface="Cambria Math" panose="02040503050406030204" pitchFamily="18" charset="0"/>
                      </a:rPr>
                      <m:t>𝑣</m:t>
                    </m:r>
                  </m:oMath>
                </a14:m>
                <a:r>
                  <a:rPr kumimoji="1" lang="en-US" altLang="zh-CN" sz="1200" dirty="0">
                    <a:solidFill>
                      <a:schemeClr val="tx1"/>
                    </a:solidFill>
                    <a:latin typeface="Trebuchet MS" panose="020B0703020202090204" pitchFamily="34" charset="0"/>
                  </a:rPr>
                  <a:t> is large and relativistic effect of</a:t>
                </a:r>
                <a:r>
                  <a:rPr kumimoji="1" lang="en-US" altLang="zh-CN" sz="1200" b="1" dirty="0">
                    <a:solidFill>
                      <a:schemeClr val="tx1"/>
                    </a:solidFill>
                    <a:latin typeface="Trebuchet MS" panose="020B0703020202090204" pitchFamily="34" charset="0"/>
                  </a:rPr>
                  <a:t> time dilation</a:t>
                </a:r>
                <a:r>
                  <a:rPr kumimoji="1" lang="en-US" altLang="zh-CN" sz="1200" dirty="0">
                    <a:solidFill>
                      <a:schemeClr val="tx1"/>
                    </a:solidFill>
                    <a:latin typeface="Trebuchet MS" panose="020B0703020202090204" pitchFamily="34" charset="0"/>
                  </a:rPr>
                  <a:t> is becoming significant, what is the observer’s time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𝑡</m:t>
                        </m:r>
                      </m:e>
                      <m:sub>
                        <m:r>
                          <a:rPr kumimoji="1" lang="en-US" altLang="zh-CN" sz="1200" b="0" i="1" smtClean="0">
                            <a:solidFill>
                              <a:schemeClr val="tx1"/>
                            </a:solidFill>
                            <a:latin typeface="Cambria Math" panose="02040503050406030204" pitchFamily="18" charset="0"/>
                          </a:rPr>
                          <m:t>𝑟</m:t>
                        </m:r>
                      </m:sub>
                    </m:sSub>
                  </m:oMath>
                </a14:m>
                <a:r>
                  <a:rPr kumimoji="1" lang="en-US" altLang="zh-CN" sz="1200" dirty="0">
                    <a:solidFill>
                      <a:schemeClr val="tx1"/>
                    </a:solidFill>
                    <a:latin typeface="Trebuchet MS" panose="020B0703020202090204" pitchFamily="34" charset="0"/>
                  </a:rPr>
                  <a:t> when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𝑡</m:t>
                        </m:r>
                      </m:e>
                      <m:sub>
                        <m:r>
                          <a:rPr kumimoji="1" lang="en-US" altLang="zh-CN" sz="1200" b="0" i="1" smtClean="0">
                            <a:solidFill>
                              <a:schemeClr val="tx1"/>
                            </a:solidFill>
                            <a:latin typeface="Cambria Math" panose="02040503050406030204" pitchFamily="18" charset="0"/>
                          </a:rPr>
                          <m:t>𝑟</m:t>
                        </m:r>
                        <m:r>
                          <a:rPr kumimoji="1" lang="en-US" altLang="zh-CN" sz="1200" b="0" i="1" smtClean="0">
                            <a:solidFill>
                              <a:schemeClr val="tx1"/>
                            </a:solidFill>
                            <a:latin typeface="Cambria Math" panose="02040503050406030204" pitchFamily="18" charset="0"/>
                          </a:rPr>
                          <m:t>,</m:t>
                        </m:r>
                        <m:r>
                          <a:rPr kumimoji="1" lang="en-US" altLang="zh-CN" sz="1200" b="0" i="1" smtClean="0">
                            <a:solidFill>
                              <a:schemeClr val="tx1"/>
                            </a:solidFill>
                            <a:latin typeface="Cambria Math" panose="02040503050406030204" pitchFamily="18" charset="0"/>
                          </a:rPr>
                          <m:t>𝑠</m:t>
                        </m:r>
                      </m:sub>
                    </m:sSub>
                  </m:oMath>
                </a14:m>
                <a:r>
                  <a:rPr kumimoji="1" lang="en-US" altLang="zh-CN" sz="1200" dirty="0">
                    <a:solidFill>
                      <a:schemeClr val="tx1"/>
                    </a:solidFill>
                    <a:latin typeface="Trebuchet MS" panose="020B0703020202090204" pitchFamily="34" charset="0"/>
                  </a:rPr>
                  <a:t> passes for the source?</a:t>
                </a:r>
              </a:p>
            </p:txBody>
          </p:sp>
        </mc:Choice>
        <mc:Fallback>
          <p:sp>
            <p:nvSpPr>
              <p:cNvPr id="26" name="圆角矩形 25">
                <a:extLst>
                  <a:ext uri="{FF2B5EF4-FFF2-40B4-BE49-F238E27FC236}">
                    <a16:creationId xmlns:a16="http://schemas.microsoft.com/office/drawing/2014/main" id="{F4C58C0F-A4FE-3146-B203-DF64DEF1B2BE}"/>
                  </a:ext>
                </a:extLst>
              </p:cNvPr>
              <p:cNvSpPr>
                <a:spLocks noRot="1" noChangeAspect="1" noMove="1" noResize="1" noEditPoints="1" noAdjustHandles="1" noChangeArrowheads="1" noChangeShapeType="1" noTextEdit="1"/>
              </p:cNvSpPr>
              <p:nvPr/>
            </p:nvSpPr>
            <p:spPr>
              <a:xfrm>
                <a:off x="240632" y="2903140"/>
                <a:ext cx="6410559" cy="606122"/>
              </a:xfrm>
              <a:prstGeom prst="roundRect">
                <a:avLst/>
              </a:prstGeom>
              <a:blipFill>
                <a:blip r:embed="rId5"/>
                <a:stretch>
                  <a:fillRect/>
                </a:stretch>
              </a:blipFill>
              <a:ln>
                <a:solidFill>
                  <a:srgbClr val="6825BB"/>
                </a:solidFill>
              </a:ln>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C2F95175-D17F-D147-A527-1E6DA4E5E27B}"/>
              </a:ext>
            </a:extLst>
          </p:cNvPr>
          <p:cNvSpPr/>
          <p:nvPr/>
        </p:nvSpPr>
        <p:spPr>
          <a:xfrm>
            <a:off x="240632" y="3712419"/>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3</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mc:Choice xmlns:a14="http://schemas.microsoft.com/office/drawing/2010/main" Requires="a14">
          <p:sp>
            <p:nvSpPr>
              <p:cNvPr id="34" name="圆角矩形 33">
                <a:extLst>
                  <a:ext uri="{FF2B5EF4-FFF2-40B4-BE49-F238E27FC236}">
                    <a16:creationId xmlns:a16="http://schemas.microsoft.com/office/drawing/2014/main" id="{FB46EC1E-8D18-5A43-9C93-313B1C2E0025}"/>
                  </a:ext>
                </a:extLst>
              </p:cNvPr>
              <p:cNvSpPr/>
              <p:nvPr/>
            </p:nvSpPr>
            <p:spPr>
              <a:xfrm>
                <a:off x="240632" y="4060388"/>
                <a:ext cx="6410559" cy="1295124"/>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Trebuchet MS" panose="020B0703020202090204" pitchFamily="34" charset="0"/>
                  </a:rPr>
                  <a:t>Using your answers to Task 1 and Task 2, what will be the </a:t>
                </a:r>
                <a14:m>
                  <m:oMath xmlns:m="http://schemas.openxmlformats.org/officeDocument/2006/math">
                    <m:r>
                      <m:rPr>
                        <m:sty m:val="p"/>
                      </m:rPr>
                      <a:rPr kumimoji="1" lang="en-US" altLang="zh-CN" sz="1200" b="0" i="0" smtClean="0">
                        <a:solidFill>
                          <a:schemeClr val="tx1"/>
                        </a:solidFill>
                        <a:latin typeface="Cambria Math" panose="02040503050406030204" pitchFamily="18" charset="0"/>
                      </a:rPr>
                      <m:t>expression</m:t>
                    </m:r>
                    <m:r>
                      <a:rPr kumimoji="1" lang="en-US" altLang="zh-CN" sz="1200" b="0" i="0" smtClean="0">
                        <a:solidFill>
                          <a:schemeClr val="tx1"/>
                        </a:solidFill>
                        <a:latin typeface="Cambria Math" panose="02040503050406030204" pitchFamily="18" charset="0"/>
                      </a:rPr>
                      <m:t> </m:t>
                    </m:r>
                    <m:r>
                      <m:rPr>
                        <m:sty m:val="p"/>
                      </m:rPr>
                      <a:rPr kumimoji="1" lang="en-US" altLang="zh-CN" sz="1200" b="0" i="0" smtClean="0">
                        <a:solidFill>
                          <a:schemeClr val="tx1"/>
                        </a:solidFill>
                        <a:latin typeface="Cambria Math" panose="02040503050406030204" pitchFamily="18" charset="0"/>
                      </a:rPr>
                      <m:t>for</m:t>
                    </m:r>
                    <m:r>
                      <a:rPr kumimoji="1" lang="en-US" altLang="zh-CN" sz="1200" b="0" i="0" smtClean="0">
                        <a:solidFill>
                          <a:schemeClr val="tx1"/>
                        </a:solidFill>
                        <a:latin typeface="Cambria Math" panose="02040503050406030204" pitchFamily="18" charset="0"/>
                      </a:rPr>
                      <m:t> </m:t>
                    </m:r>
                    <m:f>
                      <m:fPr>
                        <m:ctrlPr>
                          <a:rPr kumimoji="1" lang="en-US" altLang="zh-CN" sz="1200" b="0" i="1" smtClean="0">
                            <a:solidFill>
                              <a:schemeClr val="tx1"/>
                            </a:solidFill>
                            <a:latin typeface="Cambria Math" panose="02040503050406030204" pitchFamily="18" charset="0"/>
                          </a:rPr>
                        </m:ctrlPr>
                      </m:fPr>
                      <m:num>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𝜆</m:t>
                            </m:r>
                          </m:e>
                          <m:sub>
                            <m:r>
                              <a:rPr kumimoji="1" lang="en-US" altLang="zh-CN" sz="1200" b="0" i="1" smtClean="0">
                                <a:solidFill>
                                  <a:schemeClr val="tx1"/>
                                </a:solidFill>
                                <a:latin typeface="Cambria Math" panose="02040503050406030204" pitchFamily="18" charset="0"/>
                              </a:rPr>
                              <m:t>𝑟</m:t>
                            </m:r>
                          </m:sub>
                        </m:sSub>
                      </m:num>
                      <m:den>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𝜆</m:t>
                            </m:r>
                          </m:e>
                          <m:sub>
                            <m:r>
                              <a:rPr kumimoji="1" lang="en-US" altLang="zh-CN" sz="1200" b="0" i="1" smtClean="0">
                                <a:solidFill>
                                  <a:schemeClr val="tx1"/>
                                </a:solidFill>
                                <a:latin typeface="Cambria Math" panose="02040503050406030204" pitchFamily="18" charset="0"/>
                              </a:rPr>
                              <m:t>𝑠</m:t>
                            </m:r>
                          </m:sub>
                        </m:sSub>
                      </m:den>
                    </m:f>
                  </m:oMath>
                </a14:m>
                <a:r>
                  <a:rPr kumimoji="1" lang="en-US" altLang="zh-CN" sz="1200" dirty="0">
                    <a:solidFill>
                      <a:schemeClr val="tx1"/>
                    </a:solidFill>
                    <a:latin typeface="Trebuchet MS" panose="020B0703020202090204" pitchFamily="34" charset="0"/>
                  </a:rPr>
                  <a:t> ?</a:t>
                </a:r>
              </a:p>
              <a:p>
                <a:pPr algn="l"/>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From this, what is the expression for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𝜆</m:t>
                        </m:r>
                      </m:e>
                      <m:sub>
                        <m:r>
                          <a:rPr kumimoji="1" lang="en-US" altLang="zh-CN" sz="1200" b="0" i="1" smtClean="0">
                            <a:solidFill>
                              <a:schemeClr val="tx1"/>
                            </a:solidFill>
                            <a:latin typeface="Cambria Math" panose="02040503050406030204" pitchFamily="18" charset="0"/>
                          </a:rPr>
                          <m:t>𝑟</m:t>
                        </m:r>
                      </m:sub>
                    </m:sSub>
                  </m:oMath>
                </a14:m>
                <a:r>
                  <a:rPr kumimoji="1" lang="en-US" altLang="zh-CN" sz="1200" dirty="0">
                    <a:solidFill>
                      <a:schemeClr val="tx1"/>
                    </a:solidFill>
                    <a:latin typeface="Trebuchet MS" panose="020B0703020202090204" pitchFamily="34" charset="0"/>
                  </a:rPr>
                  <a:t> in terms of </a:t>
                </a:r>
                <a14:m>
                  <m:oMath xmlns:m="http://schemas.openxmlformats.org/officeDocument/2006/math">
                    <m:sSub>
                      <m:sSubPr>
                        <m:ctrlPr>
                          <a:rPr kumimoji="1" lang="en-US" altLang="zh-CN" sz="1200" b="0" i="1" smtClean="0">
                            <a:solidFill>
                              <a:schemeClr val="tx1"/>
                            </a:solidFill>
                            <a:latin typeface="Cambria Math" panose="02040503050406030204" pitchFamily="18" charset="0"/>
                          </a:rPr>
                        </m:ctrlPr>
                      </m:sSubPr>
                      <m:e>
                        <m:r>
                          <a:rPr kumimoji="1" lang="en-US" altLang="zh-CN" sz="1200" b="0" i="1" smtClean="0">
                            <a:solidFill>
                              <a:schemeClr val="tx1"/>
                            </a:solidFill>
                            <a:latin typeface="Cambria Math" panose="02040503050406030204" pitchFamily="18" charset="0"/>
                          </a:rPr>
                          <m:t>𝜆</m:t>
                        </m:r>
                      </m:e>
                      <m:sub>
                        <m:r>
                          <a:rPr kumimoji="1" lang="en-US" altLang="zh-CN" sz="1200" b="0" i="1" smtClean="0">
                            <a:solidFill>
                              <a:schemeClr val="tx1"/>
                            </a:solidFill>
                            <a:latin typeface="Cambria Math" panose="02040503050406030204" pitchFamily="18" charset="0"/>
                          </a:rPr>
                          <m:t>𝑠</m:t>
                        </m:r>
                      </m:sub>
                    </m:sSub>
                  </m:oMath>
                </a14:m>
                <a:r>
                  <a:rPr kumimoji="1" lang="en-US" altLang="zh-CN" sz="1200" dirty="0">
                    <a:solidFill>
                      <a:schemeClr val="tx1"/>
                    </a:solidFill>
                    <a:latin typeface="Trebuchet MS" panose="020B0703020202090204" pitchFamily="34" charset="0"/>
                  </a:rPr>
                  <a:t>?</a:t>
                </a:r>
              </a:p>
              <a:p>
                <a:pPr algn="l"/>
                <a:endParaRPr kumimoji="1" lang="en-US" altLang="zh-CN" sz="1200" dirty="0">
                  <a:solidFill>
                    <a:schemeClr val="tx1"/>
                  </a:solidFill>
                  <a:latin typeface="Trebuchet MS" panose="020B0703020202090204" pitchFamily="34" charset="0"/>
                </a:endParaRPr>
              </a:p>
              <a:p>
                <a:pPr algn="l"/>
                <a:r>
                  <a:rPr kumimoji="1" lang="en-US" altLang="zh-CN" sz="1200" dirty="0">
                    <a:solidFill>
                      <a:schemeClr val="tx1"/>
                    </a:solidFill>
                    <a:latin typeface="Trebuchet MS" panose="020B0703020202090204" pitchFamily="34" charset="0"/>
                  </a:rPr>
                  <a:t>What is the shift between the two values of the wavelength?</a:t>
                </a:r>
              </a:p>
            </p:txBody>
          </p:sp>
        </mc:Choice>
        <mc:Fallback>
          <p:sp>
            <p:nvSpPr>
              <p:cNvPr id="34" name="圆角矩形 33">
                <a:extLst>
                  <a:ext uri="{FF2B5EF4-FFF2-40B4-BE49-F238E27FC236}">
                    <a16:creationId xmlns:a16="http://schemas.microsoft.com/office/drawing/2014/main" id="{FB46EC1E-8D18-5A43-9C93-313B1C2E0025}"/>
                  </a:ext>
                </a:extLst>
              </p:cNvPr>
              <p:cNvSpPr>
                <a:spLocks noRot="1" noChangeAspect="1" noMove="1" noResize="1" noEditPoints="1" noAdjustHandles="1" noChangeArrowheads="1" noChangeShapeType="1" noTextEdit="1"/>
              </p:cNvSpPr>
              <p:nvPr/>
            </p:nvSpPr>
            <p:spPr>
              <a:xfrm>
                <a:off x="240632" y="4060388"/>
                <a:ext cx="6410559" cy="1295124"/>
              </a:xfrm>
              <a:prstGeom prst="roundRect">
                <a:avLst/>
              </a:prstGeom>
              <a:blipFill>
                <a:blip r:embed="rId6"/>
                <a:stretch>
                  <a:fillRect/>
                </a:stretch>
              </a:blipFill>
              <a:ln>
                <a:solidFill>
                  <a:srgbClr val="6825BB"/>
                </a:solidFill>
              </a:ln>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0C1D162F-D5C2-7C4E-93F2-AEA5D6C2F79A}"/>
              </a:ext>
            </a:extLst>
          </p:cNvPr>
          <p:cNvSpPr/>
          <p:nvPr/>
        </p:nvSpPr>
        <p:spPr>
          <a:xfrm>
            <a:off x="223720" y="5620382"/>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Task 4</a:t>
            </a:r>
            <a:endParaRPr kumimoji="1" lang="zh-CN" altLang="en-US" sz="1400" dirty="0">
              <a:solidFill>
                <a:schemeClr val="bg1"/>
              </a:solidFill>
              <a:latin typeface="Comic Sans MS" panose="030F0902030302020204" pitchFamily="66" charset="0"/>
            </a:endParaRPr>
          </a:p>
        </p:txBody>
      </p:sp>
      <p:sp>
        <p:nvSpPr>
          <p:cNvPr id="29" name="圆角矩形 28">
            <a:extLst>
              <a:ext uri="{FF2B5EF4-FFF2-40B4-BE49-F238E27FC236}">
                <a16:creationId xmlns:a16="http://schemas.microsoft.com/office/drawing/2014/main" id="{451BD112-9D7D-C24D-9C14-19933126FA38}"/>
              </a:ext>
            </a:extLst>
          </p:cNvPr>
          <p:cNvSpPr/>
          <p:nvPr/>
        </p:nvSpPr>
        <p:spPr>
          <a:xfrm>
            <a:off x="223720" y="5968351"/>
            <a:ext cx="6410559" cy="435117"/>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Trebuchet MS" panose="020B0703020202090204" pitchFamily="34" charset="0"/>
              </a:rPr>
              <a:t>Use your answer to Task 3 to complete the programing exercise in Python.</a:t>
            </a:r>
          </a:p>
        </p:txBody>
      </p:sp>
    </p:spTree>
    <p:extLst>
      <p:ext uri="{BB962C8B-B14F-4D97-AF65-F5344CB8AC3E}">
        <p14:creationId xmlns:p14="http://schemas.microsoft.com/office/powerpoint/2010/main" val="50658058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6745</TotalTime>
  <Words>509</Words>
  <Application>Microsoft Macintosh PowerPoint</Application>
  <PresentationFormat>A4 纸张(210x297 毫米)</PresentationFormat>
  <Paragraphs>39</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87</cp:revision>
  <dcterms:created xsi:type="dcterms:W3CDTF">2021-02-07T05:10:33Z</dcterms:created>
  <dcterms:modified xsi:type="dcterms:W3CDTF">2021-02-19T02:13:30Z</dcterms:modified>
</cp:coreProperties>
</file>