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B92DC0"/>
    <a:srgbClr val="E9DDF5"/>
    <a:srgbClr val="6825BB"/>
    <a:srgbClr val="E7D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9"/>
    <p:restoredTop sz="96327"/>
  </p:normalViewPr>
  <p:slideViewPr>
    <p:cSldViewPr snapToGrid="0" snapToObjects="1">
      <p:cViewPr>
        <p:scale>
          <a:sx n="140" d="100"/>
          <a:sy n="140" d="100"/>
        </p:scale>
        <p:origin x="3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5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72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4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55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8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0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2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2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38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8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1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B7CC-ACBD-5B46-BCDC-69781413121D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6439-457A-4349-91BE-5FBDCE5DE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8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94CD6E6-3AA4-CC40-9A71-4E27F6B6C122}"/>
              </a:ext>
            </a:extLst>
          </p:cNvPr>
          <p:cNvGrpSpPr/>
          <p:nvPr/>
        </p:nvGrpSpPr>
        <p:grpSpPr>
          <a:xfrm>
            <a:off x="0" y="197200"/>
            <a:ext cx="6602669" cy="2175924"/>
            <a:chOff x="0" y="197200"/>
            <a:chExt cx="6602669" cy="21759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FE0FAE-930E-1848-AA61-0305986C72BC}"/>
                </a:ext>
              </a:extLst>
            </p:cNvPr>
            <p:cNvSpPr/>
            <p:nvPr userDrawn="1"/>
          </p:nvSpPr>
          <p:spPr>
            <a:xfrm>
              <a:off x="2087819" y="197200"/>
              <a:ext cx="4514850" cy="2175924"/>
            </a:xfrm>
            <a:prstGeom prst="rect">
              <a:avLst/>
            </a:prstGeom>
            <a:solidFill>
              <a:srgbClr val="B92DC0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标题 1">
              <a:extLst>
                <a:ext uri="{FF2B5EF4-FFF2-40B4-BE49-F238E27FC236}">
                  <a16:creationId xmlns:a16="http://schemas.microsoft.com/office/drawing/2014/main" id="{EF9DC51F-7949-7F4D-8945-009AECA9DD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77439" y="513834"/>
              <a:ext cx="3813643" cy="183717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kumimoji="1" lang="zh-CN" altLang="en-US" sz="32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解密神奇的宇宙</a:t>
              </a:r>
              <a:br>
                <a:rPr kumimoji="1" lang="en-US" altLang="zh-CN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r>
                <a:rPr kumimoji="1" lang="en-US" altLang="zh-CN" sz="1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Unlocking the secrets of the Universe</a:t>
              </a:r>
              <a:br>
                <a:rPr kumimoji="1" lang="en-US" altLang="zh-CN" sz="1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endParaRPr kumimoji="1" lang="en-US" altLang="zh-CN" sz="1800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pic>
          <p:nvPicPr>
            <p:cNvPr id="7" name="图片 6" descr="图片包含 图标&#10;&#10;描述已自动生成">
              <a:extLst>
                <a:ext uri="{FF2B5EF4-FFF2-40B4-BE49-F238E27FC236}">
                  <a16:creationId xmlns:a16="http://schemas.microsoft.com/office/drawing/2014/main" id="{D6F28847-18D3-E048-AEE5-6890912205A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5334"/>
            <a:stretch/>
          </p:blipFill>
          <p:spPr>
            <a:xfrm>
              <a:off x="0" y="197200"/>
              <a:ext cx="2172622" cy="1959740"/>
            </a:xfrm>
            <a:prstGeom prst="rect">
              <a:avLst/>
            </a:prstGeom>
            <a:solidFill>
              <a:srgbClr val="A451A4"/>
            </a:solidFill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46DB97-D250-2C48-991D-D0B9EE23D4BC}"/>
              </a:ext>
            </a:extLst>
          </p:cNvPr>
          <p:cNvGrpSpPr/>
          <p:nvPr/>
        </p:nvGrpSpPr>
        <p:grpSpPr>
          <a:xfrm>
            <a:off x="240626" y="2785198"/>
            <a:ext cx="6264676" cy="4138285"/>
            <a:chOff x="240626" y="2785198"/>
            <a:chExt cx="6264676" cy="413828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D59B5B7-4982-3849-AF98-AFCF70C034F8}"/>
                </a:ext>
              </a:extLst>
            </p:cNvPr>
            <p:cNvSpPr/>
            <p:nvPr userDrawn="1"/>
          </p:nvSpPr>
          <p:spPr>
            <a:xfrm>
              <a:off x="240631" y="2785198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Cyclotrons</a:t>
              </a:r>
              <a:endParaRPr kumimoji="1" lang="zh-CN" alt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4B18A0F-F797-B94C-82E0-55C6EE57D3F8}"/>
                    </a:ext>
                  </a:extLst>
                </p:cNvPr>
                <p:cNvSpPr txBox="1"/>
                <p:nvPr userDrawn="1"/>
              </p:nvSpPr>
              <p:spPr>
                <a:xfrm>
                  <a:off x="240626" y="3137831"/>
                  <a:ext cx="6264661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/>
                    <a:t>We assume we will use protons to collide.</a:t>
                  </a:r>
                </a:p>
                <a:p>
                  <a:endParaRPr kumimoji="1" lang="en-US" altLang="zh-CN" sz="1200" dirty="0"/>
                </a:p>
                <a:p>
                  <a:r>
                    <a:rPr kumimoji="1" lang="en-US" altLang="zh-CN" sz="1200" dirty="0"/>
                    <a:t>We will start with understanding how much energy we need to create with our collision.</a:t>
                  </a:r>
                </a:p>
                <a:p>
                  <a:endParaRPr kumimoji="1" lang="en-US" altLang="zh-CN" sz="1200" dirty="0"/>
                </a:p>
                <a:p>
                  <a:r>
                    <a:rPr kumimoji="1" lang="en-US" altLang="zh-CN" sz="1200" dirty="0"/>
                    <a:t>In particle physics we often express energy in terms of ELECTRONVOLTS.</a:t>
                  </a:r>
                </a:p>
                <a:p>
                  <a:endParaRPr kumimoji="1" lang="en-US" altLang="zh-CN" sz="1200" dirty="0"/>
                </a:p>
                <a:p>
                  <a:r>
                    <a:rPr kumimoji="1" lang="en-US" altLang="zh-CN" sz="1200" dirty="0"/>
                    <a:t>One </a:t>
                  </a:r>
                  <a:r>
                    <a:rPr kumimoji="1" lang="en-US" altLang="zh-CN" sz="1200" dirty="0" err="1"/>
                    <a:t>electronvolt</a:t>
                  </a:r>
                  <a:r>
                    <a:rPr kumimoji="1" lang="en-US" altLang="zh-CN" sz="1200" dirty="0"/>
                    <a:t> is equal to</a:t>
                  </a:r>
                </a:p>
                <a:p>
                  <a:endParaRPr kumimoji="1" lang="en-US" altLang="zh-CN" sz="1200" b="0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eV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=1.602176634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oMath>
                    </m:oMathPara>
                  </a14:m>
                  <a:endParaRPr kumimoji="1" lang="en-US" altLang="zh-CN" sz="1200" b="0" dirty="0"/>
                </a:p>
                <a:p>
                  <a:endParaRPr kumimoji="1" lang="en-US" altLang="zh-CN" sz="1200" b="0" dirty="0"/>
                </a:p>
                <a:p>
                  <a:r>
                    <a:rPr kumimoji="1" lang="en-US" altLang="zh-CN" sz="1200" dirty="0"/>
                    <a:t>(J is the Joule, the unit of energy you should know from your physics classes).</a:t>
                  </a:r>
                </a:p>
                <a:p>
                  <a:endParaRPr kumimoji="1" lang="en-US" altLang="zh-CN" sz="1200" dirty="0"/>
                </a:p>
                <a:p>
                  <a:r>
                    <a:rPr kumimoji="1" lang="en-US" altLang="zh-CN" sz="1200" dirty="0"/>
                    <a:t>Due to mass-energy equivalence principle that is a consequence of Special Relativity, we know that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en-US" altLang="zh-CN" sz="1200" dirty="0"/>
                </a:p>
                <a:p>
                  <a:endParaRPr kumimoji="1" lang="en-US" altLang="zh-CN" sz="1200" dirty="0"/>
                </a:p>
                <a:p>
                  <a:r>
                    <a:rPr kumimoji="1" lang="en-US" altLang="zh-CN" sz="1200" dirty="0"/>
                    <a:t>So </a:t>
                  </a:r>
                  <a:r>
                    <a:rPr kumimoji="1" lang="en-US" altLang="zh-CN" sz="1200" b="1" dirty="0"/>
                    <a:t>mass</a:t>
                  </a:r>
                  <a:r>
                    <a:rPr kumimoji="1" lang="en-US" altLang="zh-CN" sz="1200" dirty="0"/>
                    <a:t> of particles is also usually provided using </a:t>
                  </a:r>
                  <a:r>
                    <a:rPr kumimoji="1" lang="en-US" altLang="zh-CN" sz="1200" dirty="0" err="1"/>
                    <a:t>electronvolts</a:t>
                  </a:r>
                  <a:r>
                    <a:rPr kumimoji="1" lang="en-US" altLang="zh-CN" sz="1200" dirty="0"/>
                    <a:t>.</a:t>
                  </a:r>
                </a:p>
                <a:p>
                  <a:endParaRPr kumimoji="1" lang="en-US" altLang="zh-CN" sz="1200" dirty="0"/>
                </a:p>
                <a:p>
                  <a:r>
                    <a:rPr kumimoji="1" lang="en-US" altLang="zh-CN" sz="1200" dirty="0"/>
                    <a:t>In this exercise we will try different ways to create enough energy to create new particles by colliding protons at high speeds.</a:t>
                  </a: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4B18A0F-F797-B94C-82E0-55C6EE57D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 userDrawn="1"/>
              </p:nvSpPr>
              <p:spPr>
                <a:xfrm>
                  <a:off x="240626" y="3137831"/>
                  <a:ext cx="6264661" cy="3785652"/>
                </a:xfrm>
                <a:prstGeom prst="rect">
                  <a:avLst/>
                </a:prstGeom>
                <a:blipFill>
                  <a:blip r:embed="rId3"/>
                  <a:stretch>
                    <a:fillRect t="-3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8D82D00-0728-D646-8665-FA7C6BBA84BC}"/>
              </a:ext>
            </a:extLst>
          </p:cNvPr>
          <p:cNvSpPr/>
          <p:nvPr/>
        </p:nvSpPr>
        <p:spPr>
          <a:xfrm>
            <a:off x="240626" y="2248037"/>
            <a:ext cx="6156250" cy="44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600" dirty="0">
                <a:solidFill>
                  <a:schemeClr val="tx1"/>
                </a:solidFill>
              </a:rPr>
              <a:t>Project: Constructing Particle Accelerators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“isaac newton”的图片搜索结果">
            <a:extLst>
              <a:ext uri="{FF2B5EF4-FFF2-40B4-BE49-F238E27FC236}">
                <a16:creationId xmlns:a16="http://schemas.microsoft.com/office/drawing/2014/main" id="{F07933D6-E62C-AB49-ABAF-771C300A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197" y="3137831"/>
            <a:ext cx="1701134" cy="1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space rocket”的图片搜索结果">
            <a:extLst>
              <a:ext uri="{FF2B5EF4-FFF2-40B4-BE49-F238E27FC236}">
                <a16:creationId xmlns:a16="http://schemas.microsoft.com/office/drawing/2014/main" id="{1CCA86A8-501B-7048-A777-DF308FB3B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1" y="2112953"/>
            <a:ext cx="1701134" cy="1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moon”的图片搜索结果">
            <a:extLst>
              <a:ext uri="{FF2B5EF4-FFF2-40B4-BE49-F238E27FC236}">
                <a16:creationId xmlns:a16="http://schemas.microsoft.com/office/drawing/2014/main" id="{4E07AB76-8E91-CA4A-8EFA-807D05C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230" y="4685066"/>
            <a:ext cx="1901954" cy="14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D18985DD-098C-7A4D-9C9F-F1C5A27BC4E9}"/>
              </a:ext>
            </a:extLst>
          </p:cNvPr>
          <p:cNvGrpSpPr/>
          <p:nvPr/>
        </p:nvGrpSpPr>
        <p:grpSpPr>
          <a:xfrm>
            <a:off x="9737036" y="2812828"/>
            <a:ext cx="3076295" cy="811242"/>
            <a:chOff x="240631" y="5109381"/>
            <a:chExt cx="6264671" cy="81124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0ACC75E-55AB-464D-AC7E-2C81224ADE7D}"/>
                </a:ext>
              </a:extLst>
            </p:cNvPr>
            <p:cNvSpPr/>
            <p:nvPr/>
          </p:nvSpPr>
          <p:spPr>
            <a:xfrm>
              <a:off x="240631" y="5109381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Today’s VIP guest list</a:t>
              </a:r>
              <a:endParaRPr kumimoji="1" lang="zh-CN" alt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07B912F-8625-D84E-92A7-CE3E1CC92CF3}"/>
                </a:ext>
              </a:extLst>
            </p:cNvPr>
            <p:cNvSpPr txBox="1"/>
            <p:nvPr/>
          </p:nvSpPr>
          <p:spPr>
            <a:xfrm>
              <a:off x="3152175" y="5458958"/>
              <a:ext cx="3353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Isaac Newton</a:t>
              </a:r>
            </a:p>
            <a:p>
              <a:endParaRPr kumimoji="1" lang="zh-CN" altLang="en-US" sz="1200" b="1" dirty="0"/>
            </a:p>
          </p:txBody>
        </p:sp>
      </p:grpSp>
      <p:pic>
        <p:nvPicPr>
          <p:cNvPr id="1032" name="Picture 8" descr="“copernicus”的图片搜索结果">
            <a:extLst>
              <a:ext uri="{FF2B5EF4-FFF2-40B4-BE49-F238E27FC236}">
                <a16:creationId xmlns:a16="http://schemas.microsoft.com/office/drawing/2014/main" id="{41AB4804-2AA4-2A4E-80DD-F7C28D97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430" y="5098273"/>
            <a:ext cx="1167481" cy="114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F95CE47B-C6FC-DC4B-A900-DEE0D379CFB3}"/>
              </a:ext>
            </a:extLst>
          </p:cNvPr>
          <p:cNvSpPr/>
          <p:nvPr/>
        </p:nvSpPr>
        <p:spPr>
          <a:xfrm>
            <a:off x="246482" y="6988116"/>
            <a:ext cx="6410559" cy="288000"/>
          </a:xfrm>
          <a:prstGeom prst="rect">
            <a:avLst/>
          </a:prstGeom>
          <a:solidFill>
            <a:srgbClr val="B92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Task 1</a:t>
            </a:r>
            <a:endParaRPr kumimoji="1" lang="zh-CN" alt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E899A8B1-227C-E647-8522-257CA19B29E0}"/>
                  </a:ext>
                </a:extLst>
              </p:cNvPr>
              <p:cNvSpPr/>
              <p:nvPr/>
            </p:nvSpPr>
            <p:spPr>
              <a:xfrm>
                <a:off x="240626" y="7320479"/>
                <a:ext cx="6410559" cy="1722937"/>
              </a:xfrm>
              <a:prstGeom prst="roundRect">
                <a:avLst/>
              </a:prstGeom>
              <a:solidFill>
                <a:srgbClr val="E9EBF5"/>
              </a:solidFill>
              <a:ln>
                <a:solidFill>
                  <a:srgbClr val="682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28600" indent="-228600" algn="l">
                  <a:buFont typeface="+mj-lt"/>
                  <a:buAutoNum type="arabicPeriod"/>
                </a:pPr>
                <a:r>
                  <a:rPr kumimoji="1" lang="en-US" altLang="zh-CN" sz="1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If we assume that only </a:t>
                </a:r>
                <a:r>
                  <a:rPr kumimoji="1" lang="en-US" altLang="zh-CN" sz="1200" b="1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kinetic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 energy of the particles turns into new particles according to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1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, what is the maximum energy / mass of a collision, if we neglect relativistic increase in mass?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endParaRPr kumimoji="1" lang="en-US" altLang="zh-CN" sz="12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kumimoji="1" lang="en-US" altLang="zh-CN" sz="1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If we add relativistic mass effect, what is the max. energy now? Plot it in Python.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endParaRPr kumimoji="1" lang="en-US" altLang="zh-CN" sz="12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kumimoji="1" lang="en-US" altLang="zh-CN" sz="1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Find the speed with which 2 protons have to collide to create the Higgs Boson of mass 125GeV.</a:t>
                </a:r>
              </a:p>
            </p:txBody>
          </p:sp>
        </mc:Choice>
        <mc:Fallback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E899A8B1-227C-E647-8522-257CA19B2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6" y="7320479"/>
                <a:ext cx="6410559" cy="172293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6825BB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F7979CE-3D15-044E-B403-17FDEE83D3A6}"/>
              </a:ext>
            </a:extLst>
          </p:cNvPr>
          <p:cNvGrpSpPr/>
          <p:nvPr/>
        </p:nvGrpSpPr>
        <p:grpSpPr>
          <a:xfrm>
            <a:off x="5170164" y="9378595"/>
            <a:ext cx="1687836" cy="449653"/>
            <a:chOff x="5262429" y="8673181"/>
            <a:chExt cx="1687836" cy="44965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7F6E5E4-E6FF-6349-91C5-E406BD7D41E1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1CE5D7-00EE-AE41-97B3-C5A22D4B9448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DA62671-5F6A-DB44-B18F-F7A8B6430B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FAB5AF5-AA3F-8A46-97FD-3FF3C64172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047847FC-93F0-784E-8C01-96998C3EE0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EB4273C-B941-774F-874C-E23D045652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6DC9DFC-7826-AA46-A314-F09415727DF7}"/>
              </a:ext>
            </a:extLst>
          </p:cNvPr>
          <p:cNvCxnSpPr>
            <a:cxnSpLocks/>
          </p:cNvCxnSpPr>
          <p:nvPr/>
        </p:nvCxnSpPr>
        <p:spPr>
          <a:xfrm flipV="1">
            <a:off x="240632" y="481259"/>
            <a:ext cx="6410559" cy="3"/>
          </a:xfrm>
          <a:prstGeom prst="line">
            <a:avLst/>
          </a:prstGeom>
          <a:ln>
            <a:solidFill>
              <a:srgbClr val="68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EAC749-D76C-EC47-AB22-A6E4FDD0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14" y="9307684"/>
            <a:ext cx="1543050" cy="527403"/>
          </a:xfrm>
        </p:spPr>
        <p:txBody>
          <a:bodyPr/>
          <a:lstStyle>
            <a:lvl1pPr algn="l">
              <a:defRPr sz="1200"/>
            </a:lvl1pPr>
          </a:lstStyle>
          <a:p>
            <a:fld id="{99BCC2B7-A947-2E40-B774-81D6CE8CEB8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476C5A4-048E-794A-B6F4-A811CFD9E3F6}"/>
              </a:ext>
            </a:extLst>
          </p:cNvPr>
          <p:cNvSpPr txBox="1">
            <a:spLocks/>
          </p:cNvSpPr>
          <p:nvPr/>
        </p:nvSpPr>
        <p:spPr>
          <a:xfrm>
            <a:off x="136940" y="113670"/>
            <a:ext cx="6617942" cy="3588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solidFill>
                  <a:srgbClr val="6526C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解密神奇的宇宙</a:t>
            </a:r>
            <a:r>
              <a:rPr kumimoji="1" lang="en-US" altLang="zh-CN" sz="1800" dirty="0">
                <a:solidFill>
                  <a:srgbClr val="6526C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1100" dirty="0">
                <a:solidFill>
                  <a:srgbClr val="A451A4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Unlocking the Secrets of the Universe</a:t>
            </a:r>
            <a:endParaRPr kumimoji="1" lang="zh-CN" altLang="en-US" sz="2800" dirty="0">
              <a:solidFill>
                <a:srgbClr val="A451A4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6E5DAC-F6D1-4C41-9417-A66BB3770241}"/>
              </a:ext>
            </a:extLst>
          </p:cNvPr>
          <p:cNvSpPr/>
          <p:nvPr/>
        </p:nvSpPr>
        <p:spPr>
          <a:xfrm>
            <a:off x="276993" y="629435"/>
            <a:ext cx="6410559" cy="288000"/>
          </a:xfrm>
          <a:prstGeom prst="rect">
            <a:avLst/>
          </a:prstGeom>
          <a:solidFill>
            <a:srgbClr val="B92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Task 2</a:t>
            </a:r>
            <a:endParaRPr kumimoji="1" lang="zh-CN" alt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E68B938B-EB54-A345-8AFA-62B89F016C51}"/>
              </a:ext>
            </a:extLst>
          </p:cNvPr>
          <p:cNvSpPr/>
          <p:nvPr/>
        </p:nvSpPr>
        <p:spPr>
          <a:xfrm>
            <a:off x="276993" y="977403"/>
            <a:ext cx="6410559" cy="622797"/>
          </a:xfrm>
          <a:prstGeom prst="roundRect">
            <a:avLst/>
          </a:prstGeom>
          <a:solidFill>
            <a:srgbClr val="E9EBF5"/>
          </a:solidFill>
          <a:ln>
            <a:solidFill>
              <a:srgbClr val="682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zh-CN" sz="1200" dirty="0">
                <a:solidFill>
                  <a:schemeClr val="tx1"/>
                </a:solidFill>
                <a:latin typeface="Trebuchet MS" panose="020B0703020202090204" pitchFamily="34" charset="0"/>
              </a:rPr>
              <a:t>In Python, estimate the length that a linear collider would have to have to reach the speed you found in Task 1 necessary for producing the Higgs boson.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2E36AE5-7608-F840-8805-A877946C626A}"/>
              </a:ext>
            </a:extLst>
          </p:cNvPr>
          <p:cNvSpPr/>
          <p:nvPr/>
        </p:nvSpPr>
        <p:spPr>
          <a:xfrm>
            <a:off x="223720" y="1838811"/>
            <a:ext cx="6410559" cy="288000"/>
          </a:xfrm>
          <a:prstGeom prst="rect">
            <a:avLst/>
          </a:prstGeom>
          <a:solidFill>
            <a:srgbClr val="B92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Tasks 3-4</a:t>
            </a:r>
            <a:endParaRPr kumimoji="1" lang="zh-CN" alt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FB9E90A-3CDB-884A-A680-1EEC41EC51C4}"/>
              </a:ext>
            </a:extLst>
          </p:cNvPr>
          <p:cNvSpPr/>
          <p:nvPr/>
        </p:nvSpPr>
        <p:spPr>
          <a:xfrm>
            <a:off x="223720" y="2186779"/>
            <a:ext cx="6410559" cy="622797"/>
          </a:xfrm>
          <a:prstGeom prst="roundRect">
            <a:avLst/>
          </a:prstGeom>
          <a:solidFill>
            <a:srgbClr val="E9EBF5"/>
          </a:solidFill>
          <a:ln>
            <a:solidFill>
              <a:srgbClr val="682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zh-CN" sz="1200" dirty="0">
                <a:solidFill>
                  <a:schemeClr val="tx1"/>
                </a:solidFill>
                <a:latin typeface="Trebuchet MS" panose="020B0703020202090204" pitchFamily="34" charset="0"/>
              </a:rPr>
              <a:t>Follow instructions in Python file to complete the project.</a:t>
            </a:r>
          </a:p>
        </p:txBody>
      </p:sp>
    </p:spTree>
    <p:extLst>
      <p:ext uri="{BB962C8B-B14F-4D97-AF65-F5344CB8AC3E}">
        <p14:creationId xmlns:p14="http://schemas.microsoft.com/office/powerpoint/2010/main" val="50658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6945</TotalTime>
  <Words>285</Words>
  <Application>Microsoft Macintosh PowerPoint</Application>
  <PresentationFormat>A4 纸张(210x297 毫米)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Kaiti SC</vt:lpstr>
      <vt:lpstr>Arial</vt:lpstr>
      <vt:lpstr>Calibri</vt:lpstr>
      <vt:lpstr>Calibri Light</vt:lpstr>
      <vt:lpstr>Cambria Math</vt:lpstr>
      <vt:lpstr>Comic Sans MS</vt:lpstr>
      <vt:lpstr>Trebuchet MS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94</cp:revision>
  <dcterms:created xsi:type="dcterms:W3CDTF">2021-02-07T05:10:33Z</dcterms:created>
  <dcterms:modified xsi:type="dcterms:W3CDTF">2021-02-19T06:32:40Z</dcterms:modified>
</cp:coreProperties>
</file>