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70" r:id="rId3"/>
    <p:sldId id="268" r:id="rId4"/>
    <p:sldId id="26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E9DDF5"/>
    <a:srgbClr val="B92DC0"/>
    <a:srgbClr val="6825BB"/>
    <a:srgbClr val="E7DE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956"/>
    <p:restoredTop sz="96327"/>
  </p:normalViewPr>
  <p:slideViewPr>
    <p:cSldViewPr snapToGrid="0" snapToObjects="1">
      <p:cViewPr>
        <p:scale>
          <a:sx n="120" d="100"/>
          <a:sy n="120" d="100"/>
        </p:scale>
        <p:origin x="2144" y="-1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59152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94272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83947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23255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20580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18105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223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11222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64038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789851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512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9C8B7CC-ACBD-5B46-BCDC-69781413121D}" type="datetimeFigureOut">
              <a:rPr kumimoji="1" lang="zh-CN" altLang="en-US" smtClean="0"/>
              <a:t>2021/2/18</a:t>
            </a:fld>
            <a:endParaRPr kumimoji="1"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918831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0.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6" name="文本框 35">
                <a:extLst>
                  <a:ext uri="{FF2B5EF4-FFF2-40B4-BE49-F238E27FC236}">
                    <a16:creationId xmlns:a16="http://schemas.microsoft.com/office/drawing/2014/main" id="{1B96F349-C5EA-584B-9932-E706C544B71F}"/>
                  </a:ext>
                </a:extLst>
              </p:cNvPr>
              <p:cNvSpPr txBox="1"/>
              <p:nvPr/>
            </p:nvSpPr>
            <p:spPr>
              <a:xfrm>
                <a:off x="309802" y="5351618"/>
                <a:ext cx="6264671" cy="3416320"/>
              </a:xfrm>
              <a:prstGeom prst="rect">
                <a:avLst/>
              </a:prstGeom>
              <a:noFill/>
            </p:spPr>
            <p:txBody>
              <a:bodyPr wrap="square" rtlCol="0">
                <a:spAutoFit/>
              </a:bodyPr>
              <a:lstStyle/>
              <a:p>
                <a:r>
                  <a:rPr kumimoji="1" lang="en-US" altLang="zh-CN" sz="1200" dirty="0"/>
                  <a:t>Momentum conservation tells us that the total momentum of an isolated system (a system where there are no external forces acting) is constant.</a:t>
                </a:r>
              </a:p>
              <a:p>
                <a:endParaRPr kumimoji="1" lang="en-US" altLang="zh-CN" sz="1200" dirty="0"/>
              </a:p>
              <a:p>
                <a:endParaRPr kumimoji="1" lang="en-US" altLang="zh-CN" sz="1200" dirty="0"/>
              </a:p>
              <a:p>
                <a:r>
                  <a:rPr kumimoji="1" lang="en-US" altLang="zh-CN" sz="1200" b="1" dirty="0"/>
                  <a:t>Example 1</a:t>
                </a:r>
              </a:p>
              <a:p>
                <a:r>
                  <a:rPr kumimoji="1" lang="en-US" altLang="zh-CN" sz="1200" dirty="0"/>
                  <a:t>For example, if two billiard balls collide heads on, they will bounce off in the opposite directions. If their mass is the same, they should bounce off with exactly same speed as they collided. This is due to the momentum conservation principle, we can say that:</a:t>
                </a:r>
              </a:p>
              <a:p>
                <a:endParaRPr kumimoji="1" lang="en-US" altLang="zh-CN" sz="1200" dirty="0"/>
              </a:p>
              <a:p>
                <a:r>
                  <a:rPr kumimoji="1" lang="en-US" altLang="zh-CN" sz="1200" dirty="0"/>
                  <a:t>Before the collision:</a:t>
                </a:r>
              </a:p>
              <a:p>
                <a14:m>
                  <m:oMath xmlns:m="http://schemas.openxmlformats.org/officeDocument/2006/math">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𝑝</m:t>
                        </m:r>
                      </m:e>
                      <m:sub>
                        <m:r>
                          <a:rPr kumimoji="1" lang="en-US" altLang="zh-CN" sz="1200" b="0" i="1" smtClean="0">
                            <a:latin typeface="Cambria Math" panose="02040503050406030204" pitchFamily="18" charset="0"/>
                          </a:rPr>
                          <m:t>𝑏𝑎𝑙𝑙</m:t>
                        </m:r>
                        <m:r>
                          <a:rPr kumimoji="1" lang="en-US" altLang="zh-CN" sz="1200" b="0" i="1" smtClean="0">
                            <a:latin typeface="Cambria Math" panose="02040503050406030204" pitchFamily="18" charset="0"/>
                          </a:rPr>
                          <m:t> </m:t>
                        </m:r>
                        <m:r>
                          <a:rPr kumimoji="1" lang="en-US" altLang="zh-CN" sz="1200" b="0" i="1" smtClean="0">
                            <a:latin typeface="Cambria Math" panose="02040503050406030204" pitchFamily="18" charset="0"/>
                          </a:rPr>
                          <m:t>𝑜𝑛𝑒</m:t>
                        </m:r>
                      </m:sub>
                    </m:sSub>
                    <m:r>
                      <a:rPr kumimoji="1" lang="en-US" altLang="zh-CN" sz="1200" b="0" i="1" smtClean="0">
                        <a:latin typeface="Cambria Math" panose="02040503050406030204" pitchFamily="18" charset="0"/>
                      </a:rPr>
                      <m:t>=</m:t>
                    </m:r>
                    <m:r>
                      <a:rPr kumimoji="1" lang="en-US" altLang="zh-CN" sz="1200" b="0" i="1" smtClean="0">
                        <a:latin typeface="Cambria Math" panose="02040503050406030204" pitchFamily="18" charset="0"/>
                      </a:rPr>
                      <m:t>𝑚𝑣</m:t>
                    </m:r>
                    <m:r>
                      <a:rPr kumimoji="1" lang="en-US" altLang="zh-CN" sz="1200" b="0" i="1" smtClean="0">
                        <a:latin typeface="Cambria Math" panose="02040503050406030204" pitchFamily="18" charset="0"/>
                      </a:rPr>
                      <m:t>, </m:t>
                    </m:r>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𝑝</m:t>
                        </m:r>
                      </m:e>
                      <m:sub>
                        <m:r>
                          <a:rPr kumimoji="1" lang="en-US" altLang="zh-CN" sz="1200" b="0" i="1" smtClean="0">
                            <a:latin typeface="Cambria Math" panose="02040503050406030204" pitchFamily="18" charset="0"/>
                          </a:rPr>
                          <m:t>𝑏𝑎𝑙𝑙</m:t>
                        </m:r>
                        <m:r>
                          <a:rPr kumimoji="1" lang="en-US" altLang="zh-CN" sz="1200" b="0" i="1" smtClean="0">
                            <a:latin typeface="Cambria Math" panose="02040503050406030204" pitchFamily="18" charset="0"/>
                          </a:rPr>
                          <m:t> </m:t>
                        </m:r>
                        <m:r>
                          <a:rPr kumimoji="1" lang="en-US" altLang="zh-CN" sz="1200" b="0" i="1" smtClean="0">
                            <a:latin typeface="Cambria Math" panose="02040503050406030204" pitchFamily="18" charset="0"/>
                          </a:rPr>
                          <m:t>𝑡𝑤𝑜</m:t>
                        </m:r>
                      </m:sub>
                    </m:sSub>
                    <m:r>
                      <a:rPr kumimoji="1" lang="en-US" altLang="zh-CN" sz="1200" b="0" i="1" smtClean="0">
                        <a:latin typeface="Cambria Math" panose="02040503050406030204" pitchFamily="18" charset="0"/>
                      </a:rPr>
                      <m:t>=−</m:t>
                    </m:r>
                    <m:r>
                      <a:rPr kumimoji="1" lang="en-US" altLang="zh-CN" sz="1200" b="0" i="1" smtClean="0">
                        <a:latin typeface="Cambria Math" panose="02040503050406030204" pitchFamily="18" charset="0"/>
                      </a:rPr>
                      <m:t>𝑚𝑣</m:t>
                    </m:r>
                  </m:oMath>
                </a14:m>
                <a:r>
                  <a:rPr kumimoji="1" lang="en-US" altLang="zh-CN" sz="1200" dirty="0"/>
                  <a:t> (the minus means traveling in opposite direction)</a:t>
                </a:r>
              </a:p>
              <a:p>
                <a:r>
                  <a:rPr kumimoji="1" lang="en-US" altLang="zh-CN" sz="1200" dirty="0"/>
                  <a:t>So the total momentum is </a:t>
                </a:r>
                <a14:m>
                  <m:oMath xmlns:m="http://schemas.openxmlformats.org/officeDocument/2006/math">
                    <m:r>
                      <a:rPr kumimoji="1" lang="en-US" altLang="zh-CN" sz="1200" b="0" i="1" smtClean="0">
                        <a:latin typeface="Cambria Math" panose="02040503050406030204" pitchFamily="18" charset="0"/>
                      </a:rPr>
                      <m:t>𝑝</m:t>
                    </m:r>
                    <m:r>
                      <a:rPr kumimoji="1" lang="en-US" altLang="zh-CN" sz="1200" b="0" i="1" smtClean="0">
                        <a:latin typeface="Cambria Math" panose="02040503050406030204" pitchFamily="18" charset="0"/>
                      </a:rPr>
                      <m:t>=</m:t>
                    </m:r>
                    <m:sSub>
                      <m:sSubPr>
                        <m:ctrlPr>
                          <a:rPr kumimoji="1" lang="en-US" altLang="zh-CN" sz="1200" i="1">
                            <a:latin typeface="Cambria Math" panose="02040503050406030204" pitchFamily="18" charset="0"/>
                          </a:rPr>
                        </m:ctrlPr>
                      </m:sSubPr>
                      <m:e>
                        <m:r>
                          <a:rPr kumimoji="1" lang="en-US" altLang="zh-CN" sz="1200" i="1">
                            <a:latin typeface="Cambria Math" panose="02040503050406030204" pitchFamily="18" charset="0"/>
                          </a:rPr>
                          <m:t>𝑝</m:t>
                        </m:r>
                      </m:e>
                      <m:sub>
                        <m:r>
                          <a:rPr kumimoji="1" lang="en-US" altLang="zh-CN" sz="1200" i="1">
                            <a:latin typeface="Cambria Math" panose="02040503050406030204" pitchFamily="18" charset="0"/>
                          </a:rPr>
                          <m:t>𝑏𝑎𝑙𝑙</m:t>
                        </m:r>
                        <m:r>
                          <a:rPr kumimoji="1" lang="en-US" altLang="zh-CN" sz="1200" i="1">
                            <a:latin typeface="Cambria Math" panose="02040503050406030204" pitchFamily="18" charset="0"/>
                          </a:rPr>
                          <m:t> </m:t>
                        </m:r>
                        <m:r>
                          <a:rPr kumimoji="1" lang="en-US" altLang="zh-CN" sz="1200" i="1">
                            <a:latin typeface="Cambria Math" panose="02040503050406030204" pitchFamily="18" charset="0"/>
                          </a:rPr>
                          <m:t>𝑜𝑛𝑒</m:t>
                        </m:r>
                      </m:sub>
                    </m:sSub>
                    <m:r>
                      <a:rPr kumimoji="1" lang="en-US" altLang="zh-CN" sz="1200" b="0" i="1" smtClean="0">
                        <a:latin typeface="Cambria Math" panose="02040503050406030204" pitchFamily="18" charset="0"/>
                      </a:rPr>
                      <m:t>+</m:t>
                    </m:r>
                    <m:r>
                      <a:rPr kumimoji="1" lang="en-US" altLang="zh-CN" sz="1200" i="1">
                        <a:latin typeface="Cambria Math" panose="02040503050406030204" pitchFamily="18" charset="0"/>
                      </a:rPr>
                      <m:t> </m:t>
                    </m:r>
                    <m:sSub>
                      <m:sSubPr>
                        <m:ctrlPr>
                          <a:rPr kumimoji="1" lang="en-US" altLang="zh-CN" sz="1200" i="1">
                            <a:latin typeface="Cambria Math" panose="02040503050406030204" pitchFamily="18" charset="0"/>
                          </a:rPr>
                        </m:ctrlPr>
                      </m:sSubPr>
                      <m:e>
                        <m:r>
                          <a:rPr kumimoji="1" lang="en-US" altLang="zh-CN" sz="1200" i="1">
                            <a:latin typeface="Cambria Math" panose="02040503050406030204" pitchFamily="18" charset="0"/>
                          </a:rPr>
                          <m:t>𝑝</m:t>
                        </m:r>
                      </m:e>
                      <m:sub>
                        <m:r>
                          <a:rPr kumimoji="1" lang="en-US" altLang="zh-CN" sz="1200" i="1">
                            <a:latin typeface="Cambria Math" panose="02040503050406030204" pitchFamily="18" charset="0"/>
                          </a:rPr>
                          <m:t>𝑏𝑎𝑙𝑙</m:t>
                        </m:r>
                        <m:r>
                          <a:rPr kumimoji="1" lang="en-US" altLang="zh-CN" sz="1200" i="1">
                            <a:latin typeface="Cambria Math" panose="02040503050406030204" pitchFamily="18" charset="0"/>
                          </a:rPr>
                          <m:t> </m:t>
                        </m:r>
                        <m:r>
                          <a:rPr kumimoji="1" lang="en-US" altLang="zh-CN" sz="1200" i="1">
                            <a:latin typeface="Cambria Math" panose="02040503050406030204" pitchFamily="18" charset="0"/>
                          </a:rPr>
                          <m:t>𝑡𝑤𝑜</m:t>
                        </m:r>
                      </m:sub>
                    </m:sSub>
                    <m:r>
                      <a:rPr kumimoji="1" lang="en-US" altLang="zh-CN" sz="1200" b="0" i="1" smtClean="0">
                        <a:latin typeface="Cambria Math" panose="02040503050406030204" pitchFamily="18" charset="0"/>
                      </a:rPr>
                      <m:t>=</m:t>
                    </m:r>
                    <m:r>
                      <a:rPr kumimoji="1" lang="en-US" altLang="zh-CN" sz="1200" b="0" i="1" smtClean="0">
                        <a:latin typeface="Cambria Math" panose="02040503050406030204" pitchFamily="18" charset="0"/>
                      </a:rPr>
                      <m:t>𝑚𝑣</m:t>
                    </m:r>
                    <m:r>
                      <a:rPr kumimoji="1" lang="en-US" altLang="zh-CN" sz="1200" b="0" i="1" smtClean="0">
                        <a:latin typeface="Cambria Math" panose="02040503050406030204" pitchFamily="18" charset="0"/>
                      </a:rPr>
                      <m:t>+</m:t>
                    </m:r>
                    <m:d>
                      <m:dPr>
                        <m:ctrlPr>
                          <a:rPr kumimoji="1" lang="en-US" altLang="zh-CN" sz="1200" b="0" i="1" smtClean="0">
                            <a:latin typeface="Cambria Math" panose="02040503050406030204" pitchFamily="18" charset="0"/>
                          </a:rPr>
                        </m:ctrlPr>
                      </m:dPr>
                      <m:e>
                        <m:r>
                          <a:rPr kumimoji="1" lang="en-US" altLang="zh-CN" sz="1200" b="0" i="1" smtClean="0">
                            <a:latin typeface="Cambria Math" panose="02040503050406030204" pitchFamily="18" charset="0"/>
                          </a:rPr>
                          <m:t>−</m:t>
                        </m:r>
                        <m:r>
                          <a:rPr kumimoji="1" lang="en-US" altLang="zh-CN" sz="1200" b="0" i="1" smtClean="0">
                            <a:latin typeface="Cambria Math" panose="02040503050406030204" pitchFamily="18" charset="0"/>
                          </a:rPr>
                          <m:t>𝑚𝑣</m:t>
                        </m:r>
                      </m:e>
                    </m:d>
                    <m:r>
                      <a:rPr kumimoji="1" lang="en-US" altLang="zh-CN" sz="1200" b="0" i="1" smtClean="0">
                        <a:latin typeface="Cambria Math" panose="02040503050406030204" pitchFamily="18" charset="0"/>
                      </a:rPr>
                      <m:t>=</m:t>
                    </m:r>
                    <m:r>
                      <a:rPr kumimoji="1" lang="en-US" altLang="zh-CN" sz="1200" b="0" i="1" smtClean="0">
                        <a:latin typeface="Cambria Math" panose="02040503050406030204" pitchFamily="18" charset="0"/>
                      </a:rPr>
                      <m:t>𝑚𝑣</m:t>
                    </m:r>
                    <m:r>
                      <a:rPr kumimoji="1" lang="en-US" altLang="zh-CN" sz="1200" b="0" i="1" smtClean="0">
                        <a:latin typeface="Cambria Math" panose="02040503050406030204" pitchFamily="18" charset="0"/>
                      </a:rPr>
                      <m:t>−</m:t>
                    </m:r>
                    <m:r>
                      <a:rPr kumimoji="1" lang="en-US" altLang="zh-CN" sz="1200" b="0" i="1" smtClean="0">
                        <a:latin typeface="Cambria Math" panose="02040503050406030204" pitchFamily="18" charset="0"/>
                      </a:rPr>
                      <m:t>𝑚𝑣</m:t>
                    </m:r>
                    <m:r>
                      <a:rPr kumimoji="1" lang="en-US" altLang="zh-CN" sz="1200" b="0" i="1" smtClean="0">
                        <a:latin typeface="Cambria Math" panose="02040503050406030204" pitchFamily="18" charset="0"/>
                      </a:rPr>
                      <m:t>=0</m:t>
                    </m:r>
                  </m:oMath>
                </a14:m>
                <a:endParaRPr kumimoji="1" lang="en-US" altLang="zh-CN" sz="1200" dirty="0"/>
              </a:p>
              <a:p>
                <a:endParaRPr kumimoji="1" lang="en-US" altLang="zh-CN" sz="1200" dirty="0"/>
              </a:p>
              <a:p>
                <a:r>
                  <a:rPr kumimoji="1" lang="en-US" altLang="zh-CN" sz="1200" dirty="0"/>
                  <a:t>So after the collision it should be 0 as well, because it has to be conserved:</a:t>
                </a:r>
              </a:p>
              <a:p>
                <a:endParaRPr kumimoji="1" lang="en-US" altLang="zh-CN" sz="1200" dirty="0"/>
              </a:p>
              <a:p>
                <a14:m>
                  <m:oMath xmlns:m="http://schemas.openxmlformats.org/officeDocument/2006/math">
                    <m:sSub>
                      <m:sSubPr>
                        <m:ctrlPr>
                          <a:rPr kumimoji="1" lang="en-US" altLang="zh-CN" sz="1200" i="1">
                            <a:latin typeface="Cambria Math" panose="02040503050406030204" pitchFamily="18" charset="0"/>
                          </a:rPr>
                        </m:ctrlPr>
                      </m:sSubPr>
                      <m:e>
                        <m:r>
                          <a:rPr kumimoji="1" lang="en-US" altLang="zh-CN" sz="1200" i="1">
                            <a:latin typeface="Cambria Math" panose="02040503050406030204" pitchFamily="18" charset="0"/>
                          </a:rPr>
                          <m:t>𝑝</m:t>
                        </m:r>
                      </m:e>
                      <m:sub>
                        <m:r>
                          <a:rPr kumimoji="1" lang="en-US" altLang="zh-CN" sz="1200" i="1">
                            <a:latin typeface="Cambria Math" panose="02040503050406030204" pitchFamily="18" charset="0"/>
                          </a:rPr>
                          <m:t>𝑏𝑎𝑙𝑙</m:t>
                        </m:r>
                        <m:r>
                          <a:rPr kumimoji="1" lang="en-US" altLang="zh-CN" sz="1200" i="1">
                            <a:latin typeface="Cambria Math" panose="02040503050406030204" pitchFamily="18" charset="0"/>
                          </a:rPr>
                          <m:t> </m:t>
                        </m:r>
                        <m:r>
                          <a:rPr kumimoji="1" lang="en-US" altLang="zh-CN" sz="1200" i="1">
                            <a:latin typeface="Cambria Math" panose="02040503050406030204" pitchFamily="18" charset="0"/>
                          </a:rPr>
                          <m:t>𝑜𝑛𝑒</m:t>
                        </m:r>
                      </m:sub>
                    </m:sSub>
                    <m:r>
                      <a:rPr kumimoji="1" lang="en-US" altLang="zh-CN" sz="1200" i="1">
                        <a:latin typeface="Cambria Math" panose="02040503050406030204" pitchFamily="18" charset="0"/>
                      </a:rPr>
                      <m:t>=</m:t>
                    </m:r>
                    <m:r>
                      <a:rPr kumimoji="1" lang="en-US" altLang="zh-CN" sz="1200" b="0" i="1" smtClean="0">
                        <a:latin typeface="Cambria Math" panose="02040503050406030204" pitchFamily="18" charset="0"/>
                      </a:rPr>
                      <m:t>−</m:t>
                    </m:r>
                    <m:r>
                      <a:rPr kumimoji="1" lang="en-US" altLang="zh-CN" sz="1200" i="1">
                        <a:latin typeface="Cambria Math" panose="02040503050406030204" pitchFamily="18" charset="0"/>
                      </a:rPr>
                      <m:t>𝑚𝑣</m:t>
                    </m:r>
                    <m:r>
                      <a:rPr kumimoji="1" lang="en-US" altLang="zh-CN" sz="1200" i="1">
                        <a:latin typeface="Cambria Math" panose="02040503050406030204" pitchFamily="18" charset="0"/>
                      </a:rPr>
                      <m:t>, </m:t>
                    </m:r>
                    <m:sSub>
                      <m:sSubPr>
                        <m:ctrlPr>
                          <a:rPr kumimoji="1" lang="en-US" altLang="zh-CN" sz="1200" i="1">
                            <a:latin typeface="Cambria Math" panose="02040503050406030204" pitchFamily="18" charset="0"/>
                          </a:rPr>
                        </m:ctrlPr>
                      </m:sSubPr>
                      <m:e>
                        <m:r>
                          <a:rPr kumimoji="1" lang="en-US" altLang="zh-CN" sz="1200" i="1">
                            <a:latin typeface="Cambria Math" panose="02040503050406030204" pitchFamily="18" charset="0"/>
                          </a:rPr>
                          <m:t>𝑝</m:t>
                        </m:r>
                      </m:e>
                      <m:sub>
                        <m:r>
                          <a:rPr kumimoji="1" lang="en-US" altLang="zh-CN" sz="1200" i="1">
                            <a:latin typeface="Cambria Math" panose="02040503050406030204" pitchFamily="18" charset="0"/>
                          </a:rPr>
                          <m:t>𝑏𝑎𝑙𝑙</m:t>
                        </m:r>
                        <m:r>
                          <a:rPr kumimoji="1" lang="en-US" altLang="zh-CN" sz="1200" i="1">
                            <a:latin typeface="Cambria Math" panose="02040503050406030204" pitchFamily="18" charset="0"/>
                          </a:rPr>
                          <m:t> </m:t>
                        </m:r>
                        <m:r>
                          <a:rPr kumimoji="1" lang="en-US" altLang="zh-CN" sz="1200" i="1">
                            <a:latin typeface="Cambria Math" panose="02040503050406030204" pitchFamily="18" charset="0"/>
                          </a:rPr>
                          <m:t>𝑡𝑤𝑜</m:t>
                        </m:r>
                      </m:sub>
                    </m:sSub>
                    <m:r>
                      <a:rPr kumimoji="1" lang="en-US" altLang="zh-CN" sz="1200" i="1">
                        <a:latin typeface="Cambria Math" panose="02040503050406030204" pitchFamily="18" charset="0"/>
                      </a:rPr>
                      <m:t>=</m:t>
                    </m:r>
                    <m:r>
                      <a:rPr kumimoji="1" lang="en-US" altLang="zh-CN" sz="1200" i="1">
                        <a:latin typeface="Cambria Math" panose="02040503050406030204" pitchFamily="18" charset="0"/>
                      </a:rPr>
                      <m:t>𝑚𝑣</m:t>
                    </m:r>
                  </m:oMath>
                </a14:m>
                <a:r>
                  <a:rPr kumimoji="1" lang="en-US" altLang="zh-CN" sz="1200" dirty="0"/>
                  <a:t> (the minus means traveling in opposite direction)</a:t>
                </a:r>
              </a:p>
              <a:p>
                <a:endParaRPr kumimoji="1" lang="en-US" altLang="zh-CN" sz="1200" dirty="0"/>
              </a:p>
              <a:p>
                <a:r>
                  <a:rPr kumimoji="1" lang="en-US" altLang="zh-CN" sz="1200" dirty="0"/>
                  <a:t>So the total momentum is </a:t>
                </a:r>
                <a14:m>
                  <m:oMath xmlns:m="http://schemas.openxmlformats.org/officeDocument/2006/math">
                    <m:r>
                      <a:rPr kumimoji="1" lang="en-US" altLang="zh-CN" sz="1200" i="1">
                        <a:latin typeface="Cambria Math" panose="02040503050406030204" pitchFamily="18" charset="0"/>
                      </a:rPr>
                      <m:t>𝑝</m:t>
                    </m:r>
                    <m:r>
                      <a:rPr kumimoji="1" lang="en-US" altLang="zh-CN" sz="1200" i="1">
                        <a:latin typeface="Cambria Math" panose="02040503050406030204" pitchFamily="18" charset="0"/>
                      </a:rPr>
                      <m:t>=</m:t>
                    </m:r>
                    <m:sSub>
                      <m:sSubPr>
                        <m:ctrlPr>
                          <a:rPr kumimoji="1" lang="en-US" altLang="zh-CN" sz="1200" i="1">
                            <a:latin typeface="Cambria Math" panose="02040503050406030204" pitchFamily="18" charset="0"/>
                          </a:rPr>
                        </m:ctrlPr>
                      </m:sSubPr>
                      <m:e>
                        <m:r>
                          <a:rPr kumimoji="1" lang="en-US" altLang="zh-CN" sz="1200" i="1">
                            <a:latin typeface="Cambria Math" panose="02040503050406030204" pitchFamily="18" charset="0"/>
                          </a:rPr>
                          <m:t>𝑝</m:t>
                        </m:r>
                      </m:e>
                      <m:sub>
                        <m:r>
                          <a:rPr kumimoji="1" lang="en-US" altLang="zh-CN" sz="1200" i="1">
                            <a:latin typeface="Cambria Math" panose="02040503050406030204" pitchFamily="18" charset="0"/>
                          </a:rPr>
                          <m:t>𝑏𝑎𝑙𝑙</m:t>
                        </m:r>
                        <m:r>
                          <a:rPr kumimoji="1" lang="en-US" altLang="zh-CN" sz="1200" i="1">
                            <a:latin typeface="Cambria Math" panose="02040503050406030204" pitchFamily="18" charset="0"/>
                          </a:rPr>
                          <m:t> </m:t>
                        </m:r>
                        <m:r>
                          <a:rPr kumimoji="1" lang="en-US" altLang="zh-CN" sz="1200" i="1">
                            <a:latin typeface="Cambria Math" panose="02040503050406030204" pitchFamily="18" charset="0"/>
                          </a:rPr>
                          <m:t>𝑜𝑛𝑒</m:t>
                        </m:r>
                      </m:sub>
                    </m:sSub>
                    <m:r>
                      <a:rPr kumimoji="1" lang="en-US" altLang="zh-CN" sz="1200" i="1">
                        <a:latin typeface="Cambria Math" panose="02040503050406030204" pitchFamily="18" charset="0"/>
                      </a:rPr>
                      <m:t>+ </m:t>
                    </m:r>
                    <m:sSub>
                      <m:sSubPr>
                        <m:ctrlPr>
                          <a:rPr kumimoji="1" lang="en-US" altLang="zh-CN" sz="1200" i="1">
                            <a:latin typeface="Cambria Math" panose="02040503050406030204" pitchFamily="18" charset="0"/>
                          </a:rPr>
                        </m:ctrlPr>
                      </m:sSubPr>
                      <m:e>
                        <m:r>
                          <a:rPr kumimoji="1" lang="en-US" altLang="zh-CN" sz="1200" i="1">
                            <a:latin typeface="Cambria Math" panose="02040503050406030204" pitchFamily="18" charset="0"/>
                          </a:rPr>
                          <m:t>𝑝</m:t>
                        </m:r>
                      </m:e>
                      <m:sub>
                        <m:r>
                          <a:rPr kumimoji="1" lang="en-US" altLang="zh-CN" sz="1200" i="1">
                            <a:latin typeface="Cambria Math" panose="02040503050406030204" pitchFamily="18" charset="0"/>
                          </a:rPr>
                          <m:t>𝑏𝑎𝑙𝑙</m:t>
                        </m:r>
                        <m:r>
                          <a:rPr kumimoji="1" lang="en-US" altLang="zh-CN" sz="1200" i="1">
                            <a:latin typeface="Cambria Math" panose="02040503050406030204" pitchFamily="18" charset="0"/>
                          </a:rPr>
                          <m:t> </m:t>
                        </m:r>
                        <m:r>
                          <a:rPr kumimoji="1" lang="en-US" altLang="zh-CN" sz="1200" i="1">
                            <a:latin typeface="Cambria Math" panose="02040503050406030204" pitchFamily="18" charset="0"/>
                          </a:rPr>
                          <m:t>𝑡𝑤𝑜</m:t>
                        </m:r>
                      </m:sub>
                    </m:sSub>
                    <m:r>
                      <a:rPr kumimoji="1" lang="en-US" altLang="zh-CN" sz="1200" i="1">
                        <a:latin typeface="Cambria Math" panose="02040503050406030204" pitchFamily="18" charset="0"/>
                      </a:rPr>
                      <m:t>=</m:t>
                    </m:r>
                    <m:r>
                      <a:rPr kumimoji="1" lang="en-US" altLang="zh-CN" sz="1200" b="0" i="1" smtClean="0">
                        <a:latin typeface="Cambria Math" panose="02040503050406030204" pitchFamily="18" charset="0"/>
                      </a:rPr>
                      <m:t>−</m:t>
                    </m:r>
                    <m:r>
                      <a:rPr kumimoji="1" lang="en-US" altLang="zh-CN" sz="1200" i="1">
                        <a:latin typeface="Cambria Math" panose="02040503050406030204" pitchFamily="18" charset="0"/>
                      </a:rPr>
                      <m:t>𝑚𝑣</m:t>
                    </m:r>
                    <m:r>
                      <a:rPr kumimoji="1" lang="en-US" altLang="zh-CN" sz="1200" i="1">
                        <a:latin typeface="Cambria Math" panose="02040503050406030204" pitchFamily="18" charset="0"/>
                      </a:rPr>
                      <m:t>+</m:t>
                    </m:r>
                    <m:r>
                      <a:rPr kumimoji="1" lang="en-US" altLang="zh-CN" sz="1200" b="0" i="1" smtClean="0">
                        <a:latin typeface="Cambria Math" panose="02040503050406030204" pitchFamily="18" charset="0"/>
                      </a:rPr>
                      <m:t>𝑚𝑣</m:t>
                    </m:r>
                    <m:r>
                      <a:rPr kumimoji="1" lang="en-US" altLang="zh-CN" sz="1200" i="1">
                        <a:latin typeface="Cambria Math" panose="02040503050406030204" pitchFamily="18" charset="0"/>
                      </a:rPr>
                      <m:t>=</m:t>
                    </m:r>
                    <m:r>
                      <a:rPr kumimoji="1" lang="en-US" altLang="zh-CN" sz="1200" b="0" i="1" smtClean="0">
                        <a:latin typeface="Cambria Math" panose="02040503050406030204" pitchFamily="18" charset="0"/>
                      </a:rPr>
                      <m:t>−</m:t>
                    </m:r>
                    <m:r>
                      <a:rPr kumimoji="1" lang="en-US" altLang="zh-CN" sz="1200" i="1">
                        <a:latin typeface="Cambria Math" panose="02040503050406030204" pitchFamily="18" charset="0"/>
                      </a:rPr>
                      <m:t>𝑚𝑣</m:t>
                    </m:r>
                    <m:r>
                      <a:rPr kumimoji="1" lang="en-US" altLang="zh-CN" sz="1200" b="0" i="1" smtClean="0">
                        <a:latin typeface="Cambria Math" panose="02040503050406030204" pitchFamily="18" charset="0"/>
                      </a:rPr>
                      <m:t>+</m:t>
                    </m:r>
                    <m:r>
                      <a:rPr kumimoji="1" lang="en-US" altLang="zh-CN" sz="1200" i="1">
                        <a:latin typeface="Cambria Math" panose="02040503050406030204" pitchFamily="18" charset="0"/>
                      </a:rPr>
                      <m:t>𝑚𝑣</m:t>
                    </m:r>
                    <m:r>
                      <a:rPr kumimoji="1" lang="en-US" altLang="zh-CN" sz="1200" i="1">
                        <a:latin typeface="Cambria Math" panose="02040503050406030204" pitchFamily="18" charset="0"/>
                      </a:rPr>
                      <m:t>=0</m:t>
                    </m:r>
                  </m:oMath>
                </a14:m>
                <a:endParaRPr kumimoji="1" lang="en-US" altLang="zh-CN" sz="1200" dirty="0"/>
              </a:p>
            </p:txBody>
          </p:sp>
        </mc:Choice>
        <mc:Fallback>
          <p:sp>
            <p:nvSpPr>
              <p:cNvPr id="36" name="文本框 35">
                <a:extLst>
                  <a:ext uri="{FF2B5EF4-FFF2-40B4-BE49-F238E27FC236}">
                    <a16:creationId xmlns:a16="http://schemas.microsoft.com/office/drawing/2014/main" id="{1B96F349-C5EA-584B-9932-E706C544B71F}"/>
                  </a:ext>
                </a:extLst>
              </p:cNvPr>
              <p:cNvSpPr txBox="1">
                <a:spLocks noRot="1" noChangeAspect="1" noMove="1" noResize="1" noEditPoints="1" noAdjustHandles="1" noChangeArrowheads="1" noChangeShapeType="1" noTextEdit="1"/>
              </p:cNvSpPr>
              <p:nvPr/>
            </p:nvSpPr>
            <p:spPr>
              <a:xfrm>
                <a:off x="309802" y="5351618"/>
                <a:ext cx="6264671" cy="3416320"/>
              </a:xfrm>
              <a:prstGeom prst="rect">
                <a:avLst/>
              </a:prstGeom>
              <a:blipFill>
                <a:blip r:embed="rId2"/>
                <a:stretch>
                  <a:fillRect r="-405" b="-370"/>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C94CD6E6-3AA4-CC40-9A71-4E27F6B6C122}"/>
              </a:ext>
            </a:extLst>
          </p:cNvPr>
          <p:cNvGrpSpPr/>
          <p:nvPr/>
        </p:nvGrpSpPr>
        <p:grpSpPr>
          <a:xfrm>
            <a:off x="0" y="197200"/>
            <a:ext cx="6602669" cy="2175924"/>
            <a:chOff x="0" y="197200"/>
            <a:chExt cx="6602669" cy="2175924"/>
          </a:xfrm>
        </p:grpSpPr>
        <p:sp>
          <p:nvSpPr>
            <p:cNvPr id="5" name="矩形 4">
              <a:extLst>
                <a:ext uri="{FF2B5EF4-FFF2-40B4-BE49-F238E27FC236}">
                  <a16:creationId xmlns:a16="http://schemas.microsoft.com/office/drawing/2014/main" id="{BFFE0FAE-930E-1848-AA61-0305986C72BC}"/>
                </a:ext>
              </a:extLst>
            </p:cNvPr>
            <p:cNvSpPr/>
            <p:nvPr userDrawn="1"/>
          </p:nvSpPr>
          <p:spPr>
            <a:xfrm>
              <a:off x="2087819" y="197200"/>
              <a:ext cx="4514850" cy="2175924"/>
            </a:xfrm>
            <a:prstGeom prst="rect">
              <a:avLst/>
            </a:prstGeom>
            <a:solidFill>
              <a:srgbClr val="B92DC0"/>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EF9DC51F-7949-7F4D-8945-009AECA9DD10}"/>
                </a:ext>
              </a:extLst>
            </p:cNvPr>
            <p:cNvSpPr txBox="1">
              <a:spLocks/>
            </p:cNvSpPr>
            <p:nvPr userDrawn="1"/>
          </p:nvSpPr>
          <p:spPr>
            <a:xfrm>
              <a:off x="2377439" y="513834"/>
              <a:ext cx="3813643" cy="1837170"/>
            </a:xfrm>
            <a:prstGeom prst="rect">
              <a:avLst/>
            </a:prstGeom>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r"/>
              <a:r>
                <a:rPr kumimoji="1" lang="zh-CN" altLang="en-US" sz="3200" dirty="0">
                  <a:solidFill>
                    <a:schemeClr val="bg1"/>
                  </a:solidFill>
                  <a:latin typeface="Kaiti SC" panose="02010600040101010101" pitchFamily="2" charset="-122"/>
                  <a:ea typeface="Kaiti SC" panose="02010600040101010101" pitchFamily="2" charset="-122"/>
                </a:rPr>
                <a:t>解密神奇的宇宙</a:t>
              </a:r>
              <a:br>
                <a:rPr kumimoji="1" lang="en-US" altLang="zh-CN" dirty="0">
                  <a:solidFill>
                    <a:schemeClr val="bg1"/>
                  </a:solidFill>
                  <a:latin typeface="Kaiti SC" panose="02010600040101010101" pitchFamily="2" charset="-122"/>
                  <a:ea typeface="Kaiti SC" panose="02010600040101010101" pitchFamily="2" charset="-122"/>
                </a:rPr>
              </a:br>
              <a:r>
                <a:rPr kumimoji="1" lang="en-US" altLang="zh-CN" sz="1800" dirty="0">
                  <a:solidFill>
                    <a:schemeClr val="bg1"/>
                  </a:solidFill>
                  <a:latin typeface="Kaiti SC" panose="02010600040101010101" pitchFamily="2" charset="-122"/>
                  <a:ea typeface="Kaiti SC" panose="02010600040101010101" pitchFamily="2" charset="-122"/>
                </a:rPr>
                <a:t>Unlocking the secrets of the Universe</a:t>
              </a:r>
              <a:br>
                <a:rPr kumimoji="1" lang="en-US" altLang="zh-CN" sz="1800" dirty="0">
                  <a:solidFill>
                    <a:schemeClr val="bg1"/>
                  </a:solidFill>
                  <a:latin typeface="Kaiti SC" panose="02010600040101010101" pitchFamily="2" charset="-122"/>
                  <a:ea typeface="Kaiti SC" panose="02010600040101010101" pitchFamily="2" charset="-122"/>
                </a:rPr>
              </a:br>
              <a:endParaRPr kumimoji="1" lang="en-US" altLang="zh-CN" sz="1800" dirty="0">
                <a:solidFill>
                  <a:schemeClr val="bg1"/>
                </a:solidFill>
                <a:latin typeface="Kaiti SC" panose="02010600040101010101" pitchFamily="2" charset="-122"/>
                <a:ea typeface="Kaiti SC" panose="02010600040101010101" pitchFamily="2" charset="-122"/>
              </a:endParaRPr>
            </a:p>
          </p:txBody>
        </p:sp>
        <p:pic>
          <p:nvPicPr>
            <p:cNvPr id="7" name="图片 6" descr="图片包含 图标&#10;&#10;描述已自动生成">
              <a:extLst>
                <a:ext uri="{FF2B5EF4-FFF2-40B4-BE49-F238E27FC236}">
                  <a16:creationId xmlns:a16="http://schemas.microsoft.com/office/drawing/2014/main" id="{D6F28847-18D3-E048-AEE5-6890912205A5}"/>
                </a:ext>
              </a:extLst>
            </p:cNvPr>
            <p:cNvPicPr>
              <a:picLocks noChangeAspect="1"/>
            </p:cNvPicPr>
            <p:nvPr userDrawn="1"/>
          </p:nvPicPr>
          <p:blipFill rotWithShape="1">
            <a:blip r:embed="rId3"/>
            <a:srcRect b="5334"/>
            <a:stretch/>
          </p:blipFill>
          <p:spPr>
            <a:xfrm>
              <a:off x="0" y="197200"/>
              <a:ext cx="2172622" cy="1959740"/>
            </a:xfrm>
            <a:prstGeom prst="rect">
              <a:avLst/>
            </a:prstGeom>
            <a:solidFill>
              <a:srgbClr val="A451A4"/>
            </a:solidFill>
          </p:spPr>
        </p:pic>
      </p:grpSp>
      <p:grpSp>
        <p:nvGrpSpPr>
          <p:cNvPr id="9" name="组合 8">
            <a:extLst>
              <a:ext uri="{FF2B5EF4-FFF2-40B4-BE49-F238E27FC236}">
                <a16:creationId xmlns:a16="http://schemas.microsoft.com/office/drawing/2014/main" id="{7346DB97-D250-2C48-991D-D0B9EE23D4BC}"/>
              </a:ext>
            </a:extLst>
          </p:cNvPr>
          <p:cNvGrpSpPr/>
          <p:nvPr/>
        </p:nvGrpSpPr>
        <p:grpSpPr>
          <a:xfrm>
            <a:off x="240626" y="2785198"/>
            <a:ext cx="6264676" cy="1737628"/>
            <a:chOff x="240626" y="2785198"/>
            <a:chExt cx="6264676" cy="1737628"/>
          </a:xfrm>
        </p:grpSpPr>
        <p:sp>
          <p:nvSpPr>
            <p:cNvPr id="10" name="矩形 9">
              <a:extLst>
                <a:ext uri="{FF2B5EF4-FFF2-40B4-BE49-F238E27FC236}">
                  <a16:creationId xmlns:a16="http://schemas.microsoft.com/office/drawing/2014/main" id="{7D59B5B7-4982-3849-AF98-AFCF70C034F8}"/>
                </a:ext>
              </a:extLst>
            </p:cNvPr>
            <p:cNvSpPr/>
            <p:nvPr userDrawn="1"/>
          </p:nvSpPr>
          <p:spPr>
            <a:xfrm>
              <a:off x="240631" y="2785198"/>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How do rocket’s work?</a:t>
              </a:r>
              <a:endParaRPr kumimoji="1" lang="zh-CN" altLang="en-US" sz="1400" dirty="0">
                <a:solidFill>
                  <a:schemeClr val="bg1"/>
                </a:solidFill>
                <a:latin typeface="Comic Sans MS" panose="030F0902030302020204" pitchFamily="66" charset="0"/>
              </a:endParaRPr>
            </a:p>
          </p:txBody>
        </p:sp>
        <p:sp>
          <p:nvSpPr>
            <p:cNvPr id="11" name="文本框 10">
              <a:extLst>
                <a:ext uri="{FF2B5EF4-FFF2-40B4-BE49-F238E27FC236}">
                  <a16:creationId xmlns:a16="http://schemas.microsoft.com/office/drawing/2014/main" id="{04B18A0F-F797-B94C-82E0-55C6EE57D3F8}"/>
                </a:ext>
              </a:extLst>
            </p:cNvPr>
            <p:cNvSpPr txBox="1"/>
            <p:nvPr userDrawn="1"/>
          </p:nvSpPr>
          <p:spPr>
            <a:xfrm>
              <a:off x="240626" y="3137831"/>
              <a:ext cx="6264671" cy="1384995"/>
            </a:xfrm>
            <a:prstGeom prst="rect">
              <a:avLst/>
            </a:prstGeom>
            <a:noFill/>
          </p:spPr>
          <p:txBody>
            <a:bodyPr wrap="square" rtlCol="0">
              <a:spAutoFit/>
            </a:bodyPr>
            <a:lstStyle/>
            <a:p>
              <a:r>
                <a:rPr kumimoji="1" lang="en-US" altLang="zh-CN" sz="1200" dirty="0"/>
                <a:t>A modern space rocket, like the one that took humans to the Moon, and hopefully will soon take astronauts to Mars, burns fuel and exhausts it with high speed towards Earth. Why does this cause the rocket to accelerate?</a:t>
              </a:r>
            </a:p>
            <a:p>
              <a:endParaRPr kumimoji="1" lang="en-US" altLang="zh-CN" sz="1200" dirty="0"/>
            </a:p>
            <a:p>
              <a:r>
                <a:rPr kumimoji="1" lang="en-US" altLang="zh-CN" sz="1200" dirty="0"/>
                <a:t>This has to do with Newton’s principle of momentum conservation.</a:t>
              </a:r>
            </a:p>
            <a:p>
              <a:endParaRPr kumimoji="1" lang="en-US" altLang="zh-CN" sz="1200" dirty="0"/>
            </a:p>
            <a:p>
              <a:endParaRPr kumimoji="1" lang="en-US" altLang="zh-CN" sz="1200" dirty="0"/>
            </a:p>
          </p:txBody>
        </p:sp>
      </p:grpSp>
      <p:sp>
        <p:nvSpPr>
          <p:cNvPr id="17" name="圆角矩形 16">
            <a:extLst>
              <a:ext uri="{FF2B5EF4-FFF2-40B4-BE49-F238E27FC236}">
                <a16:creationId xmlns:a16="http://schemas.microsoft.com/office/drawing/2014/main" id="{28D82D00-0728-D646-8665-FA7C6BBA84BC}"/>
              </a:ext>
            </a:extLst>
          </p:cNvPr>
          <p:cNvSpPr/>
          <p:nvPr/>
        </p:nvSpPr>
        <p:spPr>
          <a:xfrm>
            <a:off x="240626" y="2248037"/>
            <a:ext cx="6156250" cy="44606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sz="1600" dirty="0">
                <a:solidFill>
                  <a:schemeClr val="tx1"/>
                </a:solidFill>
              </a:rPr>
              <a:t>Project: the Rocket Equation</a:t>
            </a:r>
            <a:endParaRPr kumimoji="1" lang="zh-CN" altLang="en-US" sz="1600" dirty="0">
              <a:solidFill>
                <a:schemeClr val="tx1"/>
              </a:solidFill>
            </a:endParaRPr>
          </a:p>
        </p:txBody>
      </p:sp>
      <p:pic>
        <p:nvPicPr>
          <p:cNvPr id="1026" name="Picture 2" descr="“isaac newton”的图片搜索结果">
            <a:extLst>
              <a:ext uri="{FF2B5EF4-FFF2-40B4-BE49-F238E27FC236}">
                <a16:creationId xmlns:a16="http://schemas.microsoft.com/office/drawing/2014/main" id="{F07933D6-E62C-AB49-ABAF-771C300A05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2197" y="3137831"/>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ace rocket”的图片搜索结果">
            <a:extLst>
              <a:ext uri="{FF2B5EF4-FFF2-40B4-BE49-F238E27FC236}">
                <a16:creationId xmlns:a16="http://schemas.microsoft.com/office/drawing/2014/main" id="{1CCA86A8-501B-7048-A777-DF308FB3BA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9921" y="2112953"/>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on”的图片搜索结果">
            <a:extLst>
              <a:ext uri="{FF2B5EF4-FFF2-40B4-BE49-F238E27FC236}">
                <a16:creationId xmlns:a16="http://schemas.microsoft.com/office/drawing/2014/main" id="{4E07AB76-8E91-CA4A-8EFA-807D05C6FC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6230" y="4685066"/>
            <a:ext cx="1901954" cy="142463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组合 22">
            <a:extLst>
              <a:ext uri="{FF2B5EF4-FFF2-40B4-BE49-F238E27FC236}">
                <a16:creationId xmlns:a16="http://schemas.microsoft.com/office/drawing/2014/main" id="{D18985DD-098C-7A4D-9C9F-F1C5A27BC4E9}"/>
              </a:ext>
            </a:extLst>
          </p:cNvPr>
          <p:cNvGrpSpPr/>
          <p:nvPr/>
        </p:nvGrpSpPr>
        <p:grpSpPr>
          <a:xfrm>
            <a:off x="9737036" y="2812828"/>
            <a:ext cx="3076295" cy="811242"/>
            <a:chOff x="240631" y="5109381"/>
            <a:chExt cx="6264671" cy="811242"/>
          </a:xfrm>
        </p:grpSpPr>
        <p:sp>
          <p:nvSpPr>
            <p:cNvPr id="24" name="矩形 23">
              <a:extLst>
                <a:ext uri="{FF2B5EF4-FFF2-40B4-BE49-F238E27FC236}">
                  <a16:creationId xmlns:a16="http://schemas.microsoft.com/office/drawing/2014/main" id="{90ACC75E-55AB-464D-AC7E-2C81224ADE7D}"/>
                </a:ext>
              </a:extLst>
            </p:cNvPr>
            <p:cNvSpPr/>
            <p:nvPr/>
          </p:nvSpPr>
          <p:spPr>
            <a:xfrm>
              <a:off x="240631" y="5109381"/>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Today’s VIP guest list</a:t>
              </a:r>
              <a:endParaRPr kumimoji="1" lang="zh-CN" altLang="en-US" sz="1400" dirty="0">
                <a:solidFill>
                  <a:schemeClr val="bg1"/>
                </a:solidFill>
                <a:latin typeface="Comic Sans MS" panose="030F0902030302020204" pitchFamily="66" charset="0"/>
              </a:endParaRPr>
            </a:p>
          </p:txBody>
        </p:sp>
        <p:sp>
          <p:nvSpPr>
            <p:cNvPr id="25" name="文本框 24">
              <a:extLst>
                <a:ext uri="{FF2B5EF4-FFF2-40B4-BE49-F238E27FC236}">
                  <a16:creationId xmlns:a16="http://schemas.microsoft.com/office/drawing/2014/main" id="{507B912F-8625-D84E-92A7-CE3E1CC92CF3}"/>
                </a:ext>
              </a:extLst>
            </p:cNvPr>
            <p:cNvSpPr txBox="1"/>
            <p:nvPr/>
          </p:nvSpPr>
          <p:spPr>
            <a:xfrm>
              <a:off x="3152175" y="5458958"/>
              <a:ext cx="3353127" cy="461665"/>
            </a:xfrm>
            <a:prstGeom prst="rect">
              <a:avLst/>
            </a:prstGeom>
            <a:noFill/>
          </p:spPr>
          <p:txBody>
            <a:bodyPr wrap="square" rtlCol="0">
              <a:spAutoFit/>
            </a:bodyPr>
            <a:lstStyle/>
            <a:p>
              <a:r>
                <a:rPr kumimoji="1" lang="en-US" altLang="zh-CN" sz="1200" dirty="0"/>
                <a:t>Isaac Newton</a:t>
              </a:r>
            </a:p>
            <a:p>
              <a:endParaRPr kumimoji="1" lang="zh-CN" altLang="en-US" sz="1200" b="1" dirty="0"/>
            </a:p>
          </p:txBody>
        </p:sp>
      </p:grpSp>
      <p:pic>
        <p:nvPicPr>
          <p:cNvPr id="1032" name="Picture 8" descr="“copernicus”的图片搜索结果">
            <a:extLst>
              <a:ext uri="{FF2B5EF4-FFF2-40B4-BE49-F238E27FC236}">
                <a16:creationId xmlns:a16="http://schemas.microsoft.com/office/drawing/2014/main" id="{41AB4804-2AA4-2A4E-80DD-F7C28D9769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37430" y="5098273"/>
            <a:ext cx="1167481" cy="11417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5" name="圆角矩形 34">
                <a:extLst>
                  <a:ext uri="{FF2B5EF4-FFF2-40B4-BE49-F238E27FC236}">
                    <a16:creationId xmlns:a16="http://schemas.microsoft.com/office/drawing/2014/main" id="{96A0E8DC-4B31-9A41-9B5F-6D81DCA11CBE}"/>
                  </a:ext>
                </a:extLst>
              </p:cNvPr>
              <p:cNvSpPr/>
              <p:nvPr/>
            </p:nvSpPr>
            <p:spPr>
              <a:xfrm>
                <a:off x="254381" y="4177932"/>
                <a:ext cx="6264661" cy="982370"/>
              </a:xfrm>
              <a:prstGeom prst="roundRect">
                <a:avLst/>
              </a:prstGeom>
              <a:solidFill>
                <a:srgbClr val="E7DEF8"/>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200" dirty="0">
                    <a:solidFill>
                      <a:schemeClr val="tx1"/>
                    </a:solidFill>
                    <a:latin typeface="Comic Sans MS" panose="030F0902030302020204" pitchFamily="66" charset="0"/>
                  </a:rPr>
                  <a:t>Momentum</a:t>
                </a:r>
                <a:r>
                  <a:rPr kumimoji="1" lang="zh-CN" altLang="en-US" sz="1200" dirty="0">
                    <a:solidFill>
                      <a:schemeClr val="tx1"/>
                    </a:solidFill>
                    <a:latin typeface="Comic Sans MS" panose="030F0902030302020204" pitchFamily="66" charset="0"/>
                  </a:rPr>
                  <a:t> 动量</a:t>
                </a:r>
                <a:endParaRPr kumimoji="1" lang="en-US" altLang="zh-CN" sz="1200" dirty="0">
                  <a:solidFill>
                    <a:schemeClr val="tx1"/>
                  </a:solidFill>
                  <a:latin typeface="Comic Sans MS" panose="030F0902030302020204" pitchFamily="66" charset="0"/>
                </a:endParaRPr>
              </a:p>
              <a:p>
                <a:pPr algn="l"/>
                <a:r>
                  <a:rPr kumimoji="1" lang="en-US" altLang="zh-CN" sz="1000" dirty="0">
                    <a:solidFill>
                      <a:schemeClr val="tx1"/>
                    </a:solidFill>
                    <a:latin typeface="Trebuchet MS" panose="020B0703020202090204" pitchFamily="34" charset="0"/>
                  </a:rPr>
                  <a:t>Momentum is a property of a body of mass </a:t>
                </a:r>
                <a14:m>
                  <m:oMath xmlns:m="http://schemas.openxmlformats.org/officeDocument/2006/math">
                    <m:r>
                      <a:rPr kumimoji="1" lang="en-US" altLang="zh-CN" sz="1000" b="0" i="1" smtClean="0">
                        <a:solidFill>
                          <a:schemeClr val="tx1"/>
                        </a:solidFill>
                        <a:latin typeface="Cambria Math" panose="02040503050406030204" pitchFamily="18" charset="0"/>
                      </a:rPr>
                      <m:t>𝑚</m:t>
                    </m:r>
                  </m:oMath>
                </a14:m>
                <a:r>
                  <a:rPr kumimoji="1" lang="en-US" altLang="zh-CN" sz="1000" dirty="0">
                    <a:solidFill>
                      <a:schemeClr val="tx1"/>
                    </a:solidFill>
                    <a:latin typeface="Trebuchet MS" panose="020B0703020202090204" pitchFamily="34" charset="0"/>
                  </a:rPr>
                  <a:t> moving with velocity </a:t>
                </a:r>
                <a14:m>
                  <m:oMath xmlns:m="http://schemas.openxmlformats.org/officeDocument/2006/math">
                    <m:r>
                      <a:rPr kumimoji="1" lang="en-US" altLang="zh-CN" sz="1000" b="0" i="1" smtClean="0">
                        <a:solidFill>
                          <a:schemeClr val="tx1"/>
                        </a:solidFill>
                        <a:latin typeface="Cambria Math" panose="02040503050406030204" pitchFamily="18" charset="0"/>
                      </a:rPr>
                      <m:t>𝑣</m:t>
                    </m:r>
                  </m:oMath>
                </a14:m>
                <a:r>
                  <a:rPr kumimoji="1" lang="en-US" altLang="zh-CN" sz="1000" dirty="0">
                    <a:solidFill>
                      <a:schemeClr val="tx1"/>
                    </a:solidFill>
                    <a:latin typeface="Trebuchet MS" panose="020B0703020202090204" pitchFamily="34" charset="0"/>
                  </a:rPr>
                  <a:t>. It tells us how much “move power” the body has.</a:t>
                </a:r>
              </a:p>
              <a:p>
                <a:pPr algn="l"/>
                <a14:m>
                  <m:oMathPara xmlns:m="http://schemas.openxmlformats.org/officeDocument/2006/math">
                    <m:oMathParaPr>
                      <m:jc m:val="centerGroup"/>
                    </m:oMathParaPr>
                    <m:oMath xmlns:m="http://schemas.openxmlformats.org/officeDocument/2006/math">
                      <m:r>
                        <a:rPr kumimoji="1" lang="en-US" altLang="zh-CN" sz="1000" b="0" i="1" smtClean="0">
                          <a:solidFill>
                            <a:schemeClr val="tx1"/>
                          </a:solidFill>
                          <a:latin typeface="Cambria Math" panose="02040503050406030204" pitchFamily="18" charset="0"/>
                        </a:rPr>
                        <m:t>𝑚𝑜𝑚𝑒𝑛𝑡𝑢𝑚</m:t>
                      </m:r>
                      <m:r>
                        <a:rPr kumimoji="1" lang="en-US" altLang="zh-CN" sz="1000" b="0" i="1" smtClean="0">
                          <a:solidFill>
                            <a:schemeClr val="tx1"/>
                          </a:solidFill>
                          <a:latin typeface="Cambria Math" panose="02040503050406030204" pitchFamily="18" charset="0"/>
                        </a:rPr>
                        <m:t>=</m:t>
                      </m:r>
                      <m:r>
                        <a:rPr kumimoji="1" lang="en-US" altLang="zh-CN" sz="1000" b="0" i="1" smtClean="0">
                          <a:solidFill>
                            <a:schemeClr val="tx1"/>
                          </a:solidFill>
                          <a:latin typeface="Cambria Math" panose="02040503050406030204" pitchFamily="18" charset="0"/>
                        </a:rPr>
                        <m:t>𝑚𝑎𝑠𝑠</m:t>
                      </m:r>
                      <m:r>
                        <a:rPr kumimoji="1" lang="en-US" altLang="zh-CN" sz="1000" b="0" i="1" smtClean="0">
                          <a:solidFill>
                            <a:schemeClr val="tx1"/>
                          </a:solidFill>
                          <a:latin typeface="Cambria Math" panose="02040503050406030204" pitchFamily="18" charset="0"/>
                        </a:rPr>
                        <m:t> × </m:t>
                      </m:r>
                      <m:r>
                        <a:rPr kumimoji="1" lang="en-US" altLang="zh-CN" sz="1000" b="0" i="1" smtClean="0">
                          <a:solidFill>
                            <a:schemeClr val="tx1"/>
                          </a:solidFill>
                          <a:latin typeface="Cambria Math" panose="02040503050406030204" pitchFamily="18" charset="0"/>
                        </a:rPr>
                        <m:t>𝑣𝑒𝑙𝑜𝑐𝑖𝑡𝑦</m:t>
                      </m:r>
                    </m:oMath>
                  </m:oMathPara>
                </a14:m>
                <a:endParaRPr kumimoji="1" lang="en-US" altLang="zh-CN" sz="1000" b="0" dirty="0">
                  <a:solidFill>
                    <a:schemeClr val="tx1"/>
                  </a:solidFill>
                  <a:latin typeface="Trebuchet MS" panose="020B0703020202090204" pitchFamily="34" charset="0"/>
                </a:endParaRPr>
              </a:p>
              <a:p>
                <a:pPr algn="l"/>
                <a14:m>
                  <m:oMathPara xmlns:m="http://schemas.openxmlformats.org/officeDocument/2006/math">
                    <m:oMathParaPr>
                      <m:jc m:val="centerGroup"/>
                    </m:oMathParaPr>
                    <m:oMath xmlns:m="http://schemas.openxmlformats.org/officeDocument/2006/math">
                      <m:r>
                        <a:rPr kumimoji="1" lang="en-US" altLang="zh-CN" sz="1000" b="0" i="1" smtClean="0">
                          <a:solidFill>
                            <a:schemeClr val="tx1"/>
                          </a:solidFill>
                          <a:latin typeface="Cambria Math" panose="02040503050406030204" pitchFamily="18" charset="0"/>
                        </a:rPr>
                        <m:t>𝑝</m:t>
                      </m:r>
                      <m:r>
                        <a:rPr kumimoji="1" lang="en-US" altLang="zh-CN" sz="1000" b="0" i="1" smtClean="0">
                          <a:solidFill>
                            <a:schemeClr val="tx1"/>
                          </a:solidFill>
                          <a:latin typeface="Cambria Math" panose="02040503050406030204" pitchFamily="18" charset="0"/>
                        </a:rPr>
                        <m:t>=</m:t>
                      </m:r>
                      <m:r>
                        <a:rPr kumimoji="1" lang="en-US" altLang="zh-CN" sz="1000" b="0" i="1" smtClean="0">
                          <a:solidFill>
                            <a:schemeClr val="tx1"/>
                          </a:solidFill>
                          <a:latin typeface="Cambria Math" panose="02040503050406030204" pitchFamily="18" charset="0"/>
                        </a:rPr>
                        <m:t>𝑚𝑣</m:t>
                      </m:r>
                    </m:oMath>
                  </m:oMathPara>
                </a14:m>
                <a:endParaRPr kumimoji="1" lang="en-US" altLang="zh-CN" sz="1000" dirty="0">
                  <a:solidFill>
                    <a:schemeClr val="tx1"/>
                  </a:solidFill>
                  <a:latin typeface="Trebuchet MS" panose="020B0703020202090204" pitchFamily="34" charset="0"/>
                </a:endParaRPr>
              </a:p>
            </p:txBody>
          </p:sp>
        </mc:Choice>
        <mc:Fallback xmlns="">
          <p:sp>
            <p:nvSpPr>
              <p:cNvPr id="35" name="圆角矩形 34">
                <a:extLst>
                  <a:ext uri="{FF2B5EF4-FFF2-40B4-BE49-F238E27FC236}">
                    <a16:creationId xmlns:a16="http://schemas.microsoft.com/office/drawing/2014/main" id="{96A0E8DC-4B31-9A41-9B5F-6D81DCA11CBE}"/>
                  </a:ext>
                </a:extLst>
              </p:cNvPr>
              <p:cNvSpPr>
                <a:spLocks noRot="1" noChangeAspect="1" noMove="1" noResize="1" noEditPoints="1" noAdjustHandles="1" noChangeArrowheads="1" noChangeShapeType="1" noTextEdit="1"/>
              </p:cNvSpPr>
              <p:nvPr/>
            </p:nvSpPr>
            <p:spPr>
              <a:xfrm>
                <a:off x="254381" y="4177932"/>
                <a:ext cx="6264661" cy="982370"/>
              </a:xfrm>
              <a:prstGeom prst="roundRect">
                <a:avLst/>
              </a:prstGeom>
              <a:blipFill>
                <a:blip r:embed="rId8"/>
                <a:stretch>
                  <a:fillRect r="-606"/>
                </a:stretch>
              </a:blipFill>
              <a:ln>
                <a:solidFill>
                  <a:srgbClr val="6825BB"/>
                </a:solidFill>
              </a:ln>
            </p:spPr>
            <p:txBody>
              <a:bodyPr/>
              <a:lstStyle/>
              <a:p>
                <a:r>
                  <a:rPr lang="zh-CN" altLang="en-US">
                    <a:noFill/>
                  </a:rPr>
                  <a:t> </a:t>
                </a:r>
              </a:p>
            </p:txBody>
          </p:sp>
        </mc:Fallback>
      </mc:AlternateContent>
    </p:spTree>
    <p:extLst>
      <p:ext uri="{BB962C8B-B14F-4D97-AF65-F5344CB8AC3E}">
        <p14:creationId xmlns:p14="http://schemas.microsoft.com/office/powerpoint/2010/main" val="425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6" name="文本框 35">
                <a:extLst>
                  <a:ext uri="{FF2B5EF4-FFF2-40B4-BE49-F238E27FC236}">
                    <a16:creationId xmlns:a16="http://schemas.microsoft.com/office/drawing/2014/main" id="{1B96F349-C5EA-584B-9932-E706C544B71F}"/>
                  </a:ext>
                </a:extLst>
              </p:cNvPr>
              <p:cNvSpPr txBox="1"/>
              <p:nvPr/>
            </p:nvSpPr>
            <p:spPr>
              <a:xfrm>
                <a:off x="242039" y="207750"/>
                <a:ext cx="6264671" cy="4918719"/>
              </a:xfrm>
              <a:prstGeom prst="rect">
                <a:avLst/>
              </a:prstGeom>
              <a:noFill/>
            </p:spPr>
            <p:txBody>
              <a:bodyPr wrap="square" rtlCol="0">
                <a:spAutoFit/>
              </a:bodyPr>
              <a:lstStyle/>
              <a:p>
                <a:r>
                  <a:rPr kumimoji="1" lang="en-US" altLang="zh-CN" sz="1200" b="1" dirty="0"/>
                  <a:t>Example 2</a:t>
                </a:r>
              </a:p>
              <a:p>
                <a:r>
                  <a:rPr kumimoji="1" lang="en-US" altLang="zh-CN" sz="1200" dirty="0"/>
                  <a:t>Imagine</a:t>
                </a:r>
                <a:r>
                  <a:rPr kumimoji="1" lang="zh-CN" altLang="en-US" sz="1200" dirty="0"/>
                  <a:t> </a:t>
                </a:r>
                <a:r>
                  <a:rPr kumimoji="1" lang="en-US" altLang="zh-CN" sz="1200" dirty="0"/>
                  <a:t>you are standing on a skateboard and holding a basketball. Your mass (combined with mass of the skateboard) is </a:t>
                </a:r>
                <a14:m>
                  <m:oMath xmlns:m="http://schemas.openxmlformats.org/officeDocument/2006/math">
                    <m:r>
                      <a:rPr kumimoji="1" lang="en-US" altLang="zh-CN" sz="1200" b="0" i="1" smtClean="0">
                        <a:latin typeface="Cambria Math" panose="02040503050406030204" pitchFamily="18" charset="0"/>
                      </a:rPr>
                      <m:t>𝑀</m:t>
                    </m:r>
                  </m:oMath>
                </a14:m>
                <a:r>
                  <a:rPr kumimoji="1" lang="en-US" altLang="zh-CN" sz="1200" dirty="0"/>
                  <a:t>, while that of the ball is </a:t>
                </a:r>
                <a14:m>
                  <m:oMath xmlns:m="http://schemas.openxmlformats.org/officeDocument/2006/math">
                    <m:r>
                      <a:rPr kumimoji="1" lang="en-US" altLang="zh-CN" sz="1200" b="0" i="1" smtClean="0">
                        <a:latin typeface="Cambria Math" panose="02040503050406030204" pitchFamily="18" charset="0"/>
                      </a:rPr>
                      <m:t>𝑚</m:t>
                    </m:r>
                  </m:oMath>
                </a14:m>
                <a:r>
                  <a:rPr kumimoji="1" lang="en-US" altLang="zh-CN" sz="1200" dirty="0"/>
                  <a:t>.</a:t>
                </a:r>
              </a:p>
              <a:p>
                <a:endParaRPr kumimoji="1" lang="en-US" altLang="zh-CN" sz="1200" dirty="0"/>
              </a:p>
              <a:p>
                <a:r>
                  <a:rPr kumimoji="1" lang="en-US" altLang="zh-CN" sz="1200" dirty="0"/>
                  <a:t>If you now throw the ball ahead of you, you will feel a force pushing you slightly in the opposite direction.</a:t>
                </a:r>
              </a:p>
              <a:p>
                <a:endParaRPr kumimoji="1" lang="en-US" altLang="zh-CN" sz="1200" dirty="0"/>
              </a:p>
              <a:p>
                <a:r>
                  <a:rPr kumimoji="1" lang="en-US" altLang="zh-CN" sz="1200" dirty="0"/>
                  <a:t>If you throw the ball giving it enough push to reach velocity </a:t>
                </a:r>
                <a14:m>
                  <m:oMath xmlns:m="http://schemas.openxmlformats.org/officeDocument/2006/math">
                    <m:r>
                      <a:rPr kumimoji="1" lang="en-US" altLang="zh-CN" sz="1200" b="0" i="1" smtClean="0">
                        <a:latin typeface="Cambria Math" panose="02040503050406030204" pitchFamily="18" charset="0"/>
                      </a:rPr>
                      <m:t>𝑣</m:t>
                    </m:r>
                  </m:oMath>
                </a14:m>
                <a:r>
                  <a:rPr kumimoji="1" lang="en-US" altLang="zh-CN" sz="1200" dirty="0"/>
                  <a:t>, the ball’s momentum after the throw will be </a:t>
                </a:r>
                <a14:m>
                  <m:oMath xmlns:m="http://schemas.openxmlformats.org/officeDocument/2006/math">
                    <m:sSub>
                      <m:sSubPr>
                        <m:ctrlPr>
                          <a:rPr kumimoji="1" lang="en-US" altLang="zh-CN" sz="1200" b="0" i="0" smtClean="0">
                            <a:latin typeface="Cambria Math" panose="02040503050406030204" pitchFamily="18" charset="0"/>
                          </a:rPr>
                        </m:ctrlPr>
                      </m:sSubPr>
                      <m:e>
                        <m:r>
                          <m:rPr>
                            <m:sty m:val="p"/>
                          </m:rPr>
                          <a:rPr kumimoji="1" lang="en-US" altLang="zh-CN" sz="1200" b="0" i="0" smtClean="0">
                            <a:latin typeface="Cambria Math" panose="02040503050406030204" pitchFamily="18" charset="0"/>
                          </a:rPr>
                          <m:t>p</m:t>
                        </m:r>
                      </m:e>
                      <m:sub>
                        <m:r>
                          <m:rPr>
                            <m:sty m:val="p"/>
                          </m:rPr>
                          <a:rPr kumimoji="1" lang="en-US" altLang="zh-CN" sz="1200" b="0" i="0" smtClean="0">
                            <a:latin typeface="Cambria Math" panose="02040503050406030204" pitchFamily="18" charset="0"/>
                          </a:rPr>
                          <m:t>b</m:t>
                        </m:r>
                      </m:sub>
                    </m:sSub>
                    <m:r>
                      <a:rPr kumimoji="1" lang="en-US" altLang="zh-CN" sz="1200" b="0" i="0" smtClean="0">
                        <a:latin typeface="Cambria Math" panose="02040503050406030204" pitchFamily="18" charset="0"/>
                      </a:rPr>
                      <m:t>= </m:t>
                    </m:r>
                    <m:r>
                      <a:rPr kumimoji="1" lang="en-US" altLang="zh-CN" sz="1200" b="0" i="1" smtClean="0">
                        <a:latin typeface="Cambria Math" panose="02040503050406030204" pitchFamily="18" charset="0"/>
                      </a:rPr>
                      <m:t>𝑚𝑣</m:t>
                    </m:r>
                  </m:oMath>
                </a14:m>
                <a:endParaRPr kumimoji="1" lang="en-US" altLang="zh-CN" sz="1200" dirty="0"/>
              </a:p>
              <a:p>
                <a:endParaRPr kumimoji="1" lang="en-US" altLang="zh-CN" sz="1200" dirty="0"/>
              </a:p>
              <a:p>
                <a:r>
                  <a:rPr kumimoji="1" lang="en-US" altLang="zh-CN" sz="1200" dirty="0"/>
                  <a:t>But the entire system’s momentum before the throw was 0 (nothing was moving!),  so because throwing the ball you changed it’s momentum, your momentum will have to change as well, and so you will move as well!</a:t>
                </a:r>
              </a:p>
              <a:p>
                <a:endParaRPr kumimoji="1" lang="en-US" altLang="zh-CN" sz="1200" dirty="0"/>
              </a:p>
              <a:p>
                <a:r>
                  <a:rPr kumimoji="1" lang="en-US" altLang="zh-CN" sz="1200" dirty="0"/>
                  <a:t>Momentum before:</a:t>
                </a:r>
              </a:p>
              <a:p>
                <a:r>
                  <a:rPr kumimoji="1" lang="en-US" altLang="zh-CN" sz="1200" dirty="0"/>
                  <a:t> </a:t>
                </a:r>
                <a14:m>
                  <m:oMath xmlns:m="http://schemas.openxmlformats.org/officeDocument/2006/math">
                    <m:sSup>
                      <m:sSupPr>
                        <m:ctrlPr>
                          <a:rPr kumimoji="1" lang="en-US" altLang="zh-CN" sz="1200" b="0" i="1" smtClean="0">
                            <a:latin typeface="Cambria Math" panose="02040503050406030204" pitchFamily="18" charset="0"/>
                          </a:rPr>
                        </m:ctrlPr>
                      </m:sSupPr>
                      <m:e>
                        <m:r>
                          <a:rPr kumimoji="1" lang="en-US" altLang="zh-CN" sz="1200" b="0" i="1" smtClean="0">
                            <a:latin typeface="Cambria Math" panose="02040503050406030204" pitchFamily="18" charset="0"/>
                          </a:rPr>
                          <m:t>𝑝</m:t>
                        </m:r>
                      </m:e>
                      <m:sup>
                        <m:r>
                          <a:rPr kumimoji="1" lang="en-US" altLang="zh-CN" sz="1200" b="0" i="1" smtClean="0">
                            <a:latin typeface="Cambria Math" panose="02040503050406030204" pitchFamily="18" charset="0"/>
                          </a:rPr>
                          <m:t>𝑏𝑒𝑓𝑜𝑟𝑒</m:t>
                        </m:r>
                      </m:sup>
                    </m:sSup>
                    <m:r>
                      <a:rPr kumimoji="1" lang="en-US" altLang="zh-CN" sz="1200" b="0" i="1" smtClean="0">
                        <a:latin typeface="Cambria Math" panose="02040503050406030204" pitchFamily="18" charset="0"/>
                      </a:rPr>
                      <m:t>=</m:t>
                    </m:r>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𝑝</m:t>
                        </m:r>
                      </m:e>
                      <m:sub>
                        <m:r>
                          <a:rPr kumimoji="1" lang="en-US" altLang="zh-CN" sz="1200" b="0" i="1" smtClean="0">
                            <a:latin typeface="Cambria Math" panose="02040503050406030204" pitchFamily="18" charset="0"/>
                          </a:rPr>
                          <m:t>𝑦𝑜𝑢</m:t>
                        </m:r>
                      </m:sub>
                      <m:sup>
                        <m:r>
                          <a:rPr kumimoji="1" lang="en-US" altLang="zh-CN" sz="1200" b="0" i="1" smtClean="0">
                            <a:latin typeface="Cambria Math" panose="02040503050406030204" pitchFamily="18" charset="0"/>
                          </a:rPr>
                          <m:t>𝑏𝑒𝑓𝑜𝑟𝑒</m:t>
                        </m:r>
                      </m:sup>
                    </m:sSubSup>
                    <m:r>
                      <a:rPr kumimoji="1" lang="en-US" altLang="zh-CN" sz="1200" b="0" i="1" smtClean="0">
                        <a:latin typeface="Cambria Math" panose="02040503050406030204" pitchFamily="18" charset="0"/>
                      </a:rPr>
                      <m:t>+</m:t>
                    </m:r>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𝑝</m:t>
                        </m:r>
                      </m:e>
                      <m:sub>
                        <m:r>
                          <a:rPr kumimoji="1" lang="en-US" altLang="zh-CN" sz="1200" b="0" i="1" smtClean="0">
                            <a:latin typeface="Cambria Math" panose="02040503050406030204" pitchFamily="18" charset="0"/>
                          </a:rPr>
                          <m:t>𝑏</m:t>
                        </m:r>
                      </m:sub>
                      <m:sup>
                        <m:r>
                          <a:rPr kumimoji="1" lang="en-US" altLang="zh-CN" sz="1200" b="0" i="1" smtClean="0">
                            <a:latin typeface="Cambria Math" panose="02040503050406030204" pitchFamily="18" charset="0"/>
                          </a:rPr>
                          <m:t>𝑏𝑒𝑓𝑜𝑟𝑒</m:t>
                        </m:r>
                      </m:sup>
                    </m:sSubSup>
                    <m:r>
                      <a:rPr kumimoji="1" lang="en-US" altLang="zh-CN" sz="1200" b="0" i="1" smtClean="0">
                        <a:latin typeface="Cambria Math" panose="02040503050406030204" pitchFamily="18" charset="0"/>
                      </a:rPr>
                      <m:t>=</m:t>
                    </m:r>
                    <m:r>
                      <a:rPr kumimoji="1" lang="en-US" altLang="zh-CN" sz="1200" b="0" i="1" smtClean="0">
                        <a:latin typeface="Cambria Math" panose="02040503050406030204" pitchFamily="18" charset="0"/>
                      </a:rPr>
                      <m:t>𝑚</m:t>
                    </m:r>
                    <m:r>
                      <a:rPr kumimoji="1" lang="en-US" altLang="zh-CN" sz="1200" b="0" i="1" smtClean="0">
                        <a:latin typeface="Cambria Math" panose="02040503050406030204" pitchFamily="18" charset="0"/>
                      </a:rPr>
                      <m:t>×</m:t>
                    </m:r>
                    <m:sSup>
                      <m:sSupPr>
                        <m:ctrlPr>
                          <a:rPr kumimoji="1" lang="en-US" altLang="zh-CN" sz="1200" b="0" i="1" smtClean="0">
                            <a:latin typeface="Cambria Math" panose="02040503050406030204" pitchFamily="18" charset="0"/>
                          </a:rPr>
                        </m:ctrlPr>
                      </m:sSupPr>
                      <m:e>
                        <m:r>
                          <a:rPr kumimoji="1" lang="en-US" altLang="zh-CN" sz="1200" b="0" i="1" smtClean="0">
                            <a:latin typeface="Cambria Math" panose="02040503050406030204" pitchFamily="18" charset="0"/>
                          </a:rPr>
                          <m:t>𝑣</m:t>
                        </m:r>
                      </m:e>
                      <m:sup>
                        <m:r>
                          <a:rPr kumimoji="1" lang="en-US" altLang="zh-CN" sz="1200" b="0" i="1" smtClean="0">
                            <a:latin typeface="Cambria Math" panose="02040503050406030204" pitchFamily="18" charset="0"/>
                          </a:rPr>
                          <m:t>𝑏𝑒𝑓𝑜𝑟𝑒</m:t>
                        </m:r>
                      </m:sup>
                    </m:sSup>
                    <m:r>
                      <a:rPr kumimoji="1" lang="en-US" altLang="zh-CN" sz="1200" b="0" i="1" smtClean="0">
                        <a:latin typeface="Cambria Math" panose="02040503050406030204" pitchFamily="18" charset="0"/>
                      </a:rPr>
                      <m:t>+</m:t>
                    </m:r>
                    <m:r>
                      <a:rPr kumimoji="1" lang="en-US" altLang="zh-CN" sz="1200" b="0" i="1" smtClean="0">
                        <a:latin typeface="Cambria Math" panose="02040503050406030204" pitchFamily="18" charset="0"/>
                      </a:rPr>
                      <m:t>𝑀</m:t>
                    </m:r>
                    <m:sSup>
                      <m:sSupPr>
                        <m:ctrlPr>
                          <a:rPr kumimoji="1" lang="en-US" altLang="zh-CN" sz="1200" b="0" i="1" smtClean="0">
                            <a:latin typeface="Cambria Math" panose="02040503050406030204" pitchFamily="18" charset="0"/>
                          </a:rPr>
                        </m:ctrlPr>
                      </m:sSupPr>
                      <m:e>
                        <m:r>
                          <a:rPr kumimoji="1" lang="en-US" altLang="zh-CN" sz="1200" b="0" i="1" smtClean="0">
                            <a:latin typeface="Cambria Math" panose="02040503050406030204" pitchFamily="18" charset="0"/>
                          </a:rPr>
                          <m:t>𝑣</m:t>
                        </m:r>
                      </m:e>
                      <m:sup>
                        <m:r>
                          <a:rPr kumimoji="1" lang="en-US" altLang="zh-CN" sz="1200" b="0" i="1" smtClean="0">
                            <a:latin typeface="Cambria Math" panose="02040503050406030204" pitchFamily="18" charset="0"/>
                          </a:rPr>
                          <m:t>𝑏𝑒𝑓𝑜𝑟𝑒</m:t>
                        </m:r>
                      </m:sup>
                    </m:sSup>
                    <m:r>
                      <a:rPr kumimoji="1" lang="en-US" altLang="zh-CN" sz="1200" b="0" i="1" smtClean="0">
                        <a:latin typeface="Cambria Math" panose="02040503050406030204" pitchFamily="18" charset="0"/>
                      </a:rPr>
                      <m:t>=</m:t>
                    </m:r>
                    <m:r>
                      <a:rPr kumimoji="1" lang="en-US" altLang="zh-CN" sz="1200" b="0" i="1" smtClean="0">
                        <a:latin typeface="Cambria Math" panose="02040503050406030204" pitchFamily="18" charset="0"/>
                      </a:rPr>
                      <m:t>𝑚</m:t>
                    </m:r>
                    <m:r>
                      <a:rPr kumimoji="1" lang="en-US" altLang="zh-CN" sz="1200" b="0" i="1" smtClean="0">
                        <a:latin typeface="Cambria Math" panose="02040503050406030204" pitchFamily="18" charset="0"/>
                      </a:rPr>
                      <m:t>×0+</m:t>
                    </m:r>
                    <m:r>
                      <a:rPr kumimoji="1" lang="en-US" altLang="zh-CN" sz="1200" b="0" i="1" smtClean="0">
                        <a:latin typeface="Cambria Math" panose="02040503050406030204" pitchFamily="18" charset="0"/>
                      </a:rPr>
                      <m:t>𝑀</m:t>
                    </m:r>
                    <m:r>
                      <a:rPr kumimoji="1" lang="en-US" altLang="zh-CN" sz="1200" b="0" i="1" smtClean="0">
                        <a:latin typeface="Cambria Math" panose="02040503050406030204" pitchFamily="18" charset="0"/>
                      </a:rPr>
                      <m:t> ×0=0</m:t>
                    </m:r>
                  </m:oMath>
                </a14:m>
                <a:endParaRPr kumimoji="1" lang="en-US" altLang="zh-CN" sz="1200" dirty="0"/>
              </a:p>
              <a:p>
                <a:endParaRPr kumimoji="1" lang="en-US" altLang="zh-CN" sz="1200" dirty="0"/>
              </a:p>
              <a:p>
                <a:r>
                  <a:rPr kumimoji="1" lang="en-US" altLang="zh-CN" sz="1200" dirty="0"/>
                  <a:t>Momentum </a:t>
                </a:r>
                <a:r>
                  <a:rPr kumimoji="1" lang="en-US" altLang="zh-CN" sz="1200" b="1" dirty="0"/>
                  <a:t>of the ball </a:t>
                </a:r>
                <a:r>
                  <a:rPr kumimoji="1" lang="en-US" altLang="zh-CN" sz="1200" dirty="0"/>
                  <a:t>after: </a:t>
                </a:r>
                <a14:m>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𝑝</m:t>
                        </m:r>
                      </m:e>
                      <m:sub>
                        <m:r>
                          <a:rPr kumimoji="1" lang="en-US" altLang="zh-CN" sz="1200" b="0" i="1" smtClean="0">
                            <a:latin typeface="Cambria Math" panose="02040503050406030204" pitchFamily="18" charset="0"/>
                          </a:rPr>
                          <m:t>𝑏</m:t>
                        </m:r>
                      </m:sub>
                      <m:sup>
                        <m:r>
                          <a:rPr kumimoji="1" lang="en-US" altLang="zh-CN" sz="1200" b="0" i="1" smtClean="0">
                            <a:latin typeface="Cambria Math" panose="02040503050406030204" pitchFamily="18" charset="0"/>
                          </a:rPr>
                          <m:t>𝑎𝑓𝑡𝑒𝑟</m:t>
                        </m:r>
                      </m:sup>
                    </m:sSubSup>
                    <m:r>
                      <a:rPr kumimoji="1" lang="en-US" altLang="zh-CN" sz="1200" b="0" i="1" smtClean="0">
                        <a:latin typeface="Cambria Math" panose="02040503050406030204" pitchFamily="18" charset="0"/>
                      </a:rPr>
                      <m:t>=</m:t>
                    </m:r>
                    <m:r>
                      <a:rPr kumimoji="1" lang="en-US" altLang="zh-CN" sz="1200" b="0" i="1" smtClean="0">
                        <a:latin typeface="Cambria Math" panose="02040503050406030204" pitchFamily="18" charset="0"/>
                      </a:rPr>
                      <m:t>𝑚𝑣</m:t>
                    </m:r>
                  </m:oMath>
                </a14:m>
                <a:endParaRPr kumimoji="1" lang="en-US" altLang="zh-CN" sz="1200" dirty="0"/>
              </a:p>
              <a:p>
                <a:r>
                  <a:rPr kumimoji="1" lang="en-US" altLang="zh-CN" sz="1200" dirty="0"/>
                  <a:t>So your momentum has to cancel this momentum out, so that total momentum before = total momentum after = 0.</a:t>
                </a:r>
              </a:p>
              <a:p>
                <a:endParaRPr kumimoji="1" lang="en-US" altLang="zh-CN" sz="1200" dirty="0"/>
              </a:p>
              <a:p>
                <a:r>
                  <a:rPr kumimoji="1" lang="en-US" altLang="zh-CN" sz="1200" dirty="0"/>
                  <a:t>In other words, </a:t>
                </a:r>
                <a14:m>
                  <m:oMath xmlns:m="http://schemas.openxmlformats.org/officeDocument/2006/math">
                    <m:sSup>
                      <m:sSupPr>
                        <m:ctrlPr>
                          <a:rPr kumimoji="1" lang="en-US" altLang="zh-CN" sz="1200" b="0" i="1" dirty="0" smtClean="0">
                            <a:latin typeface="Cambria Math" panose="02040503050406030204" pitchFamily="18" charset="0"/>
                          </a:rPr>
                        </m:ctrlPr>
                      </m:sSupPr>
                      <m:e>
                        <m:r>
                          <m:rPr>
                            <m:sty m:val="p"/>
                          </m:rPr>
                          <a:rPr kumimoji="1" lang="en-US" altLang="zh-CN" sz="1200" i="1" dirty="0" smtClean="0">
                            <a:latin typeface="Cambria Math" panose="02040503050406030204" pitchFamily="18" charset="0"/>
                          </a:rPr>
                          <m:t>p</m:t>
                        </m:r>
                      </m:e>
                      <m:sup>
                        <m:r>
                          <a:rPr kumimoji="1" lang="en-US" altLang="zh-CN" sz="1200" b="0" i="1" dirty="0" smtClean="0">
                            <a:latin typeface="Cambria Math" panose="02040503050406030204" pitchFamily="18" charset="0"/>
                          </a:rPr>
                          <m:t>𝑏𝑒𝑓𝑜𝑟𝑒</m:t>
                        </m:r>
                      </m:sup>
                    </m:sSup>
                    <m:r>
                      <a:rPr kumimoji="1" lang="en-US" altLang="zh-CN" sz="1200" b="0" i="1" smtClean="0">
                        <a:latin typeface="Cambria Math" panose="02040503050406030204" pitchFamily="18" charset="0"/>
                      </a:rPr>
                      <m:t>=0=</m:t>
                    </m:r>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𝑝</m:t>
                        </m:r>
                      </m:e>
                      <m:sub>
                        <m:r>
                          <a:rPr kumimoji="1" lang="en-US" altLang="zh-CN" sz="1200" b="0" i="1" smtClean="0">
                            <a:latin typeface="Cambria Math" panose="02040503050406030204" pitchFamily="18" charset="0"/>
                          </a:rPr>
                          <m:t>𝑏</m:t>
                        </m:r>
                      </m:sub>
                      <m:sup>
                        <m:r>
                          <a:rPr kumimoji="1" lang="en-US" altLang="zh-CN" sz="1200" b="0" i="1" smtClean="0">
                            <a:latin typeface="Cambria Math" panose="02040503050406030204" pitchFamily="18" charset="0"/>
                          </a:rPr>
                          <m:t>𝑎𝑓𝑡𝑒𝑟</m:t>
                        </m:r>
                      </m:sup>
                    </m:sSubSup>
                    <m:r>
                      <a:rPr kumimoji="1" lang="en-US" altLang="zh-CN" sz="1200" b="0" i="1" smtClean="0">
                        <a:latin typeface="Cambria Math" panose="02040503050406030204" pitchFamily="18" charset="0"/>
                      </a:rPr>
                      <m:t>=</m:t>
                    </m:r>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𝑝</m:t>
                        </m:r>
                      </m:e>
                      <m:sub>
                        <m:r>
                          <a:rPr kumimoji="1" lang="en-US" altLang="zh-CN" sz="1200" b="0" i="1" smtClean="0">
                            <a:latin typeface="Cambria Math" panose="02040503050406030204" pitchFamily="18" charset="0"/>
                          </a:rPr>
                          <m:t>𝑏</m:t>
                        </m:r>
                      </m:sub>
                      <m:sup>
                        <m:r>
                          <a:rPr kumimoji="1" lang="en-US" altLang="zh-CN" sz="1200" b="0" i="1" smtClean="0">
                            <a:latin typeface="Cambria Math" panose="02040503050406030204" pitchFamily="18" charset="0"/>
                          </a:rPr>
                          <m:t>𝑎𝑓𝑡𝑒𝑟</m:t>
                        </m:r>
                      </m:sup>
                    </m:sSubSup>
                    <m:r>
                      <a:rPr kumimoji="1" lang="en-US" altLang="zh-CN" sz="1200" b="0" i="1" smtClean="0">
                        <a:latin typeface="Cambria Math" panose="02040503050406030204" pitchFamily="18" charset="0"/>
                      </a:rPr>
                      <m:t>+</m:t>
                    </m:r>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𝑝</m:t>
                        </m:r>
                      </m:e>
                      <m:sub>
                        <m:r>
                          <a:rPr kumimoji="1" lang="en-US" altLang="zh-CN" sz="1200" b="0" i="1" smtClean="0">
                            <a:latin typeface="Cambria Math" panose="02040503050406030204" pitchFamily="18" charset="0"/>
                          </a:rPr>
                          <m:t>𝑦𝑜𝑢</m:t>
                        </m:r>
                      </m:sub>
                      <m:sup>
                        <m:r>
                          <a:rPr kumimoji="1" lang="en-US" altLang="zh-CN" sz="1200" b="0" i="1" smtClean="0">
                            <a:latin typeface="Cambria Math" panose="02040503050406030204" pitchFamily="18" charset="0"/>
                          </a:rPr>
                          <m:t>𝑎𝑓𝑡𝑒𝑟</m:t>
                        </m:r>
                      </m:sup>
                    </m:sSubSup>
                    <m:r>
                      <a:rPr kumimoji="1" lang="en-US" altLang="zh-CN" sz="1200" b="0" i="1" smtClean="0">
                        <a:latin typeface="Cambria Math" panose="02040503050406030204" pitchFamily="18" charset="0"/>
                      </a:rPr>
                      <m:t>=</m:t>
                    </m:r>
                    <m:r>
                      <a:rPr kumimoji="1" lang="en-US" altLang="zh-CN" sz="1200" b="0" i="1" smtClean="0">
                        <a:latin typeface="Cambria Math" panose="02040503050406030204" pitchFamily="18" charset="0"/>
                      </a:rPr>
                      <m:t>𝑚𝑣</m:t>
                    </m:r>
                    <m:r>
                      <a:rPr kumimoji="1" lang="en-US" altLang="zh-CN" sz="1200" b="0" i="1" smtClean="0">
                        <a:latin typeface="Cambria Math" panose="02040503050406030204" pitchFamily="18" charset="0"/>
                      </a:rPr>
                      <m:t>+</m:t>
                    </m:r>
                    <m:r>
                      <a:rPr kumimoji="1" lang="en-US" altLang="zh-CN" sz="1200" b="0" i="1" smtClean="0">
                        <a:latin typeface="Cambria Math" panose="02040503050406030204" pitchFamily="18" charset="0"/>
                      </a:rPr>
                      <m:t>𝑀𝑉</m:t>
                    </m:r>
                  </m:oMath>
                </a14:m>
                <a:endParaRPr kumimoji="1" lang="en-US" altLang="zh-CN" sz="1200" dirty="0"/>
              </a:p>
              <a:p>
                <a:endParaRPr kumimoji="1" lang="en-US" altLang="zh-CN" sz="1200" dirty="0"/>
              </a:p>
              <a:p>
                <a:r>
                  <a:rPr kumimoji="1" lang="en-US" altLang="zh-CN" sz="1200" dirty="0"/>
                  <a:t>Hence we can find that your velocity resulting from the throw will be </a:t>
                </a:r>
                <a14:m>
                  <m:oMath xmlns:m="http://schemas.openxmlformats.org/officeDocument/2006/math">
                    <m:r>
                      <a:rPr kumimoji="1" lang="en-US" altLang="zh-CN" sz="1200" b="0" i="1" smtClean="0">
                        <a:latin typeface="Cambria Math" panose="02040503050406030204" pitchFamily="18" charset="0"/>
                      </a:rPr>
                      <m:t>𝑉</m:t>
                    </m:r>
                    <m:r>
                      <a:rPr kumimoji="1" lang="en-US" altLang="zh-CN" sz="1200" b="0" i="1" smtClean="0">
                        <a:latin typeface="Cambria Math" panose="02040503050406030204" pitchFamily="18" charset="0"/>
                      </a:rPr>
                      <m:t>=−</m:t>
                    </m:r>
                    <m:f>
                      <m:fPr>
                        <m:ctrlPr>
                          <a:rPr kumimoji="1" lang="en-US" altLang="zh-CN" sz="1200" b="0" i="1" smtClean="0">
                            <a:latin typeface="Cambria Math" panose="02040503050406030204" pitchFamily="18" charset="0"/>
                          </a:rPr>
                        </m:ctrlPr>
                      </m:fPr>
                      <m:num>
                        <m:r>
                          <a:rPr kumimoji="1" lang="en-US" altLang="zh-CN" sz="1200" b="0" i="1" smtClean="0">
                            <a:latin typeface="Cambria Math" panose="02040503050406030204" pitchFamily="18" charset="0"/>
                          </a:rPr>
                          <m:t>𝑚</m:t>
                        </m:r>
                      </m:num>
                      <m:den>
                        <m:r>
                          <a:rPr kumimoji="1" lang="en-US" altLang="zh-CN" sz="1200" b="0" i="1" smtClean="0">
                            <a:latin typeface="Cambria Math" panose="02040503050406030204" pitchFamily="18" charset="0"/>
                          </a:rPr>
                          <m:t>𝑀</m:t>
                        </m:r>
                      </m:den>
                    </m:f>
                    <m:r>
                      <a:rPr kumimoji="1" lang="en-US" altLang="zh-CN" sz="1200" b="0" i="1" smtClean="0">
                        <a:latin typeface="Cambria Math" panose="02040503050406030204" pitchFamily="18" charset="0"/>
                      </a:rPr>
                      <m:t>𝑣</m:t>
                    </m:r>
                  </m:oMath>
                </a14:m>
                <a:r>
                  <a:rPr kumimoji="1" lang="en-US" altLang="zh-CN" sz="1200" dirty="0"/>
                  <a:t> where the minus means that you are moving in the opposite direction than the ball.</a:t>
                </a:r>
              </a:p>
            </p:txBody>
          </p:sp>
        </mc:Choice>
        <mc:Fallback>
          <p:sp>
            <p:nvSpPr>
              <p:cNvPr id="36" name="文本框 35">
                <a:extLst>
                  <a:ext uri="{FF2B5EF4-FFF2-40B4-BE49-F238E27FC236}">
                    <a16:creationId xmlns:a16="http://schemas.microsoft.com/office/drawing/2014/main" id="{1B96F349-C5EA-584B-9932-E706C544B71F}"/>
                  </a:ext>
                </a:extLst>
              </p:cNvPr>
              <p:cNvSpPr txBox="1">
                <a:spLocks noRot="1" noChangeAspect="1" noMove="1" noResize="1" noEditPoints="1" noAdjustHandles="1" noChangeArrowheads="1" noChangeShapeType="1" noTextEdit="1"/>
              </p:cNvSpPr>
              <p:nvPr/>
            </p:nvSpPr>
            <p:spPr>
              <a:xfrm>
                <a:off x="242039" y="207750"/>
                <a:ext cx="6264671" cy="4918719"/>
              </a:xfrm>
              <a:prstGeom prst="rect">
                <a:avLst/>
              </a:prstGeom>
              <a:blipFill>
                <a:blip r:embed="rId2"/>
                <a:stretch>
                  <a:fillRect/>
                </a:stretch>
              </a:blipFill>
            </p:spPr>
            <p:txBody>
              <a:bodyPr/>
              <a:lstStyle/>
              <a:p>
                <a:r>
                  <a:rPr lang="zh-CN" altLang="en-US">
                    <a:noFill/>
                  </a:rPr>
                  <a:t> </a:t>
                </a:r>
              </a:p>
            </p:txBody>
          </p:sp>
        </mc:Fallback>
      </mc:AlternateContent>
      <p:pic>
        <p:nvPicPr>
          <p:cNvPr id="1026" name="Picture 2" descr="“isaac newton”的图片搜索结果">
            <a:extLst>
              <a:ext uri="{FF2B5EF4-FFF2-40B4-BE49-F238E27FC236}">
                <a16:creationId xmlns:a16="http://schemas.microsoft.com/office/drawing/2014/main" id="{F07933D6-E62C-AB49-ABAF-771C300A0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197" y="3137831"/>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ace rocket”的图片搜索结果">
            <a:extLst>
              <a:ext uri="{FF2B5EF4-FFF2-40B4-BE49-F238E27FC236}">
                <a16:creationId xmlns:a16="http://schemas.microsoft.com/office/drawing/2014/main" id="{1CCA86A8-501B-7048-A777-DF308FB3BA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9921" y="2112953"/>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on”的图片搜索结果">
            <a:extLst>
              <a:ext uri="{FF2B5EF4-FFF2-40B4-BE49-F238E27FC236}">
                <a16:creationId xmlns:a16="http://schemas.microsoft.com/office/drawing/2014/main" id="{4E07AB76-8E91-CA4A-8EFA-807D05C6FC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6230" y="4685066"/>
            <a:ext cx="1901954" cy="142463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组合 22">
            <a:extLst>
              <a:ext uri="{FF2B5EF4-FFF2-40B4-BE49-F238E27FC236}">
                <a16:creationId xmlns:a16="http://schemas.microsoft.com/office/drawing/2014/main" id="{D18985DD-098C-7A4D-9C9F-F1C5A27BC4E9}"/>
              </a:ext>
            </a:extLst>
          </p:cNvPr>
          <p:cNvGrpSpPr/>
          <p:nvPr/>
        </p:nvGrpSpPr>
        <p:grpSpPr>
          <a:xfrm>
            <a:off x="9737036" y="2812828"/>
            <a:ext cx="3076295" cy="811242"/>
            <a:chOff x="240631" y="5109381"/>
            <a:chExt cx="6264671" cy="811242"/>
          </a:xfrm>
        </p:grpSpPr>
        <p:sp>
          <p:nvSpPr>
            <p:cNvPr id="24" name="矩形 23">
              <a:extLst>
                <a:ext uri="{FF2B5EF4-FFF2-40B4-BE49-F238E27FC236}">
                  <a16:creationId xmlns:a16="http://schemas.microsoft.com/office/drawing/2014/main" id="{90ACC75E-55AB-464D-AC7E-2C81224ADE7D}"/>
                </a:ext>
              </a:extLst>
            </p:cNvPr>
            <p:cNvSpPr/>
            <p:nvPr/>
          </p:nvSpPr>
          <p:spPr>
            <a:xfrm>
              <a:off x="240631" y="5109381"/>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Today’s VIP guest list</a:t>
              </a:r>
              <a:endParaRPr kumimoji="1" lang="zh-CN" altLang="en-US" sz="1400" dirty="0">
                <a:solidFill>
                  <a:schemeClr val="bg1"/>
                </a:solidFill>
                <a:latin typeface="Comic Sans MS" panose="030F0902030302020204" pitchFamily="66" charset="0"/>
              </a:endParaRPr>
            </a:p>
          </p:txBody>
        </p:sp>
        <p:sp>
          <p:nvSpPr>
            <p:cNvPr id="25" name="文本框 24">
              <a:extLst>
                <a:ext uri="{FF2B5EF4-FFF2-40B4-BE49-F238E27FC236}">
                  <a16:creationId xmlns:a16="http://schemas.microsoft.com/office/drawing/2014/main" id="{507B912F-8625-D84E-92A7-CE3E1CC92CF3}"/>
                </a:ext>
              </a:extLst>
            </p:cNvPr>
            <p:cNvSpPr txBox="1"/>
            <p:nvPr/>
          </p:nvSpPr>
          <p:spPr>
            <a:xfrm>
              <a:off x="3152175" y="5458958"/>
              <a:ext cx="3353127" cy="461665"/>
            </a:xfrm>
            <a:prstGeom prst="rect">
              <a:avLst/>
            </a:prstGeom>
            <a:noFill/>
          </p:spPr>
          <p:txBody>
            <a:bodyPr wrap="square" rtlCol="0">
              <a:spAutoFit/>
            </a:bodyPr>
            <a:lstStyle/>
            <a:p>
              <a:r>
                <a:rPr kumimoji="1" lang="en-US" altLang="zh-CN" sz="1200" dirty="0"/>
                <a:t>Isaac Newton</a:t>
              </a:r>
            </a:p>
            <a:p>
              <a:endParaRPr kumimoji="1" lang="zh-CN" altLang="en-US" sz="1200" b="1" dirty="0"/>
            </a:p>
          </p:txBody>
        </p:sp>
      </p:grpSp>
      <p:pic>
        <p:nvPicPr>
          <p:cNvPr id="1032" name="Picture 8" descr="“copernicus”的图片搜索结果">
            <a:extLst>
              <a:ext uri="{FF2B5EF4-FFF2-40B4-BE49-F238E27FC236}">
                <a16:creationId xmlns:a16="http://schemas.microsoft.com/office/drawing/2014/main" id="{41AB4804-2AA4-2A4E-80DD-F7C28D9769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37430" y="5098273"/>
            <a:ext cx="1167481" cy="1141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17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3</a:t>
            </a:fld>
            <a:endParaRPr kumimoji="1" lang="zh-CN" altLang="en-US"/>
          </a:p>
        </p:txBody>
      </p:sp>
      <p:sp>
        <p:nvSpPr>
          <p:cNvPr id="25" name="椭圆 24">
            <a:extLst>
              <a:ext uri="{FF2B5EF4-FFF2-40B4-BE49-F238E27FC236}">
                <a16:creationId xmlns:a16="http://schemas.microsoft.com/office/drawing/2014/main" id="{3D373010-6DE3-A042-BCBA-98C5A77AD574}"/>
              </a:ext>
            </a:extLst>
          </p:cNvPr>
          <p:cNvSpPr/>
          <p:nvPr/>
        </p:nvSpPr>
        <p:spPr>
          <a:xfrm>
            <a:off x="8254207" y="3630784"/>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20" name="标题 1">
            <a:extLst>
              <a:ext uri="{FF2B5EF4-FFF2-40B4-BE49-F238E27FC236}">
                <a16:creationId xmlns:a16="http://schemas.microsoft.com/office/drawing/2014/main" id="{D476C5A4-048E-794A-B6F4-A811CFD9E3F6}"/>
              </a:ext>
            </a:extLst>
          </p:cNvPr>
          <p:cNvSpPr txBox="1">
            <a:spLocks/>
          </p:cNvSpPr>
          <p:nvPr/>
        </p:nvSpPr>
        <p:spPr>
          <a:xfrm>
            <a:off x="136940" y="113670"/>
            <a:ext cx="6617942" cy="35882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grpSp>
        <p:nvGrpSpPr>
          <p:cNvPr id="31" name="组合 30">
            <a:extLst>
              <a:ext uri="{FF2B5EF4-FFF2-40B4-BE49-F238E27FC236}">
                <a16:creationId xmlns:a16="http://schemas.microsoft.com/office/drawing/2014/main" id="{52FB7FB7-9C23-C744-95C7-7A8FACBBD57E}"/>
              </a:ext>
            </a:extLst>
          </p:cNvPr>
          <p:cNvGrpSpPr/>
          <p:nvPr/>
        </p:nvGrpSpPr>
        <p:grpSpPr>
          <a:xfrm>
            <a:off x="204271" y="525625"/>
            <a:ext cx="6319790" cy="2640687"/>
            <a:chOff x="198939" y="7156565"/>
            <a:chExt cx="6306362" cy="2640687"/>
          </a:xfrm>
        </p:grpSpPr>
        <p:sp>
          <p:nvSpPr>
            <p:cNvPr id="32" name="矩形 31">
              <a:extLst>
                <a:ext uri="{FF2B5EF4-FFF2-40B4-BE49-F238E27FC236}">
                  <a16:creationId xmlns:a16="http://schemas.microsoft.com/office/drawing/2014/main" id="{8539D720-597D-D142-8704-F60490A7572F}"/>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Momentum conservation for rocket propulsion system</a:t>
              </a:r>
              <a:endParaRPr kumimoji="1" lang="zh-CN" altLang="en-US" sz="1400" dirty="0">
                <a:solidFill>
                  <a:schemeClr val="bg1"/>
                </a:solidFill>
                <a:latin typeface="Comic Sans MS" panose="030F0902030302020204" pitchFamily="66" charset="0"/>
              </a:endParaRPr>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9BBF9E7C-5E4C-0249-ADBA-88B7D1104C64}"/>
                    </a:ext>
                  </a:extLst>
                </p:cNvPr>
                <p:cNvSpPr txBox="1"/>
                <p:nvPr userDrawn="1"/>
              </p:nvSpPr>
              <p:spPr>
                <a:xfrm>
                  <a:off x="198939" y="7488928"/>
                  <a:ext cx="6264671" cy="2308324"/>
                </a:xfrm>
                <a:prstGeom prst="rect">
                  <a:avLst/>
                </a:prstGeom>
                <a:noFill/>
              </p:spPr>
              <p:txBody>
                <a:bodyPr wrap="square" rtlCol="0">
                  <a:spAutoFit/>
                </a:bodyPr>
                <a:lstStyle/>
                <a:p>
                  <a:r>
                    <a:rPr kumimoji="1" lang="en-US" altLang="zh-CN" sz="1200" dirty="0"/>
                    <a:t>Let’s consider what happens in a short time interval </a:t>
                  </a:r>
                  <a14:m>
                    <m:oMath xmlns:m="http://schemas.openxmlformats.org/officeDocument/2006/math">
                      <m:r>
                        <m:rPr>
                          <m:sty m:val="p"/>
                        </m:rPr>
                        <a:rPr kumimoji="1" lang="en-US" altLang="zh-CN" sz="1200" b="0" i="0" smtClean="0">
                          <a:latin typeface="Cambria Math" panose="02040503050406030204" pitchFamily="18" charset="0"/>
                        </a:rPr>
                        <m:t>Δ</m:t>
                      </m:r>
                      <m:r>
                        <a:rPr kumimoji="1" lang="en-US" altLang="zh-CN" sz="1200" b="0" i="1" smtClean="0">
                          <a:latin typeface="Cambria Math" panose="02040503050406030204" pitchFamily="18" charset="0"/>
                        </a:rPr>
                        <m:t>𝑡</m:t>
                      </m:r>
                    </m:oMath>
                  </a14:m>
                  <a:r>
                    <a:rPr kumimoji="1" lang="en-US" altLang="zh-CN" sz="1200" dirty="0"/>
                    <a:t> during the rocket launch.</a:t>
                  </a:r>
                </a:p>
                <a:p>
                  <a:endParaRPr kumimoji="1" lang="en-US" altLang="zh-CN" sz="1200" dirty="0"/>
                </a:p>
                <a:p>
                  <a:r>
                    <a:rPr kumimoji="1" lang="en-US" altLang="zh-CN" sz="1200" dirty="0"/>
                    <a:t>During this short time, we will eject small mass </a:t>
                  </a:r>
                  <a14:m>
                    <m:oMath xmlns:m="http://schemas.openxmlformats.org/officeDocument/2006/math">
                      <m:r>
                        <m:rPr>
                          <m:sty m:val="p"/>
                        </m:rPr>
                        <a:rPr kumimoji="1" lang="en-US" altLang="zh-CN" sz="1200" b="0" i="0" smtClean="0">
                          <a:latin typeface="Cambria Math" panose="02040503050406030204" pitchFamily="18" charset="0"/>
                        </a:rPr>
                        <m:t>Δ</m:t>
                      </m:r>
                      <m:r>
                        <a:rPr kumimoji="1" lang="en-US" altLang="zh-CN" sz="1200" b="0" i="1" smtClean="0">
                          <a:latin typeface="Cambria Math" panose="02040503050406030204" pitchFamily="18" charset="0"/>
                        </a:rPr>
                        <m:t>𝑚</m:t>
                      </m:r>
                    </m:oMath>
                  </a14:m>
                  <a:r>
                    <a:rPr kumimoji="1" lang="en-US" altLang="zh-CN" sz="1200" dirty="0"/>
                    <a:t> of fuel from the rocket</a:t>
                  </a:r>
                </a:p>
                <a:p>
                  <a:endParaRPr kumimoji="1" lang="en-US" altLang="zh-CN" sz="1200" dirty="0"/>
                </a:p>
                <a:p>
                  <a:r>
                    <a:rPr kumimoji="1" lang="en-US" altLang="zh-CN" sz="1200" dirty="0"/>
                    <a:t>We initially have the whole rocket of mass </a:t>
                  </a:r>
                  <a14:m>
                    <m:oMath xmlns:m="http://schemas.openxmlformats.org/officeDocument/2006/math">
                      <m:r>
                        <a:rPr kumimoji="1" lang="en-US" altLang="zh-CN" sz="1200" i="1" dirty="0" smtClean="0">
                          <a:latin typeface="Cambria Math" panose="02040503050406030204" pitchFamily="18" charset="0"/>
                        </a:rPr>
                        <m:t>𝑚</m:t>
                      </m:r>
                      <m:r>
                        <a:rPr kumimoji="1" lang="en-US" altLang="zh-CN" sz="1200" b="0" i="1" dirty="0" smtClean="0">
                          <a:latin typeface="Cambria Math" panose="02040503050406030204" pitchFamily="18" charset="0"/>
                        </a:rPr>
                        <m:t>+</m:t>
                      </m:r>
                      <m:r>
                        <m:rPr>
                          <m:sty m:val="p"/>
                        </m:rPr>
                        <a:rPr kumimoji="1" lang="en-US" altLang="zh-CN" sz="1200" b="0" i="0" dirty="0" smtClean="0">
                          <a:latin typeface="Cambria Math" panose="02040503050406030204" pitchFamily="18" charset="0"/>
                        </a:rPr>
                        <m:t>Δ</m:t>
                      </m:r>
                      <m:r>
                        <a:rPr kumimoji="1" lang="en-US" altLang="zh-CN" sz="1200" b="0" i="1" dirty="0" smtClean="0">
                          <a:latin typeface="Cambria Math" panose="02040503050406030204" pitchFamily="18" charset="0"/>
                        </a:rPr>
                        <m:t>𝑚</m:t>
                      </m:r>
                    </m:oMath>
                  </a14:m>
                  <a:r>
                    <a:rPr kumimoji="1" lang="en-US" altLang="zh-CN" sz="1200" dirty="0"/>
                    <a:t> moving with some speed </a:t>
                  </a:r>
                  <a14:m>
                    <m:oMath xmlns:m="http://schemas.openxmlformats.org/officeDocument/2006/math">
                      <m:r>
                        <a:rPr kumimoji="1" lang="en-US" altLang="zh-CN" sz="1200" b="0" i="1" smtClean="0">
                          <a:latin typeface="Cambria Math" panose="02040503050406030204" pitchFamily="18" charset="0"/>
                        </a:rPr>
                        <m:t>𝑣</m:t>
                      </m:r>
                    </m:oMath>
                  </a14:m>
                  <a:r>
                    <a:rPr kumimoji="1" lang="en-US" altLang="zh-CN" sz="1200" dirty="0"/>
                    <a:t> already.</a:t>
                  </a:r>
                </a:p>
                <a:p>
                  <a:endParaRPr kumimoji="1" lang="en-US" altLang="zh-CN" sz="1200" dirty="0"/>
                </a:p>
                <a:p>
                  <a:r>
                    <a:rPr kumimoji="1" lang="en-US" altLang="zh-CN" sz="1200" dirty="0"/>
                    <a:t>After time </a:t>
                  </a:r>
                  <a14:m>
                    <m:oMath xmlns:m="http://schemas.openxmlformats.org/officeDocument/2006/math">
                      <m:r>
                        <m:rPr>
                          <m:sty m:val="p"/>
                        </m:rPr>
                        <a:rPr kumimoji="1" lang="en-US" altLang="zh-CN" sz="1200" b="0" i="0" smtClean="0">
                          <a:latin typeface="Cambria Math" panose="02040503050406030204" pitchFamily="18" charset="0"/>
                        </a:rPr>
                        <m:t>Δ</m:t>
                      </m:r>
                      <m:r>
                        <a:rPr kumimoji="1" lang="en-US" altLang="zh-CN" sz="1200" b="0" i="1" smtClean="0">
                          <a:latin typeface="Cambria Math" panose="02040503050406030204" pitchFamily="18" charset="0"/>
                        </a:rPr>
                        <m:t>𝑡</m:t>
                      </m:r>
                    </m:oMath>
                  </a14:m>
                  <a:r>
                    <a:rPr kumimoji="1" lang="en-US" altLang="zh-CN" sz="1200" dirty="0"/>
                    <a:t>, the rocket will accelerate slightly to speed </a:t>
                  </a:r>
                  <a14:m>
                    <m:oMath xmlns:m="http://schemas.openxmlformats.org/officeDocument/2006/math">
                      <m:r>
                        <a:rPr kumimoji="1" lang="en-US" altLang="zh-CN" sz="1200" b="0" i="1" smtClean="0">
                          <a:latin typeface="Cambria Math" panose="02040503050406030204" pitchFamily="18" charset="0"/>
                        </a:rPr>
                        <m:t>𝑉</m:t>
                      </m:r>
                      <m:r>
                        <a:rPr kumimoji="1" lang="en-US" altLang="zh-CN" sz="1200" b="0" i="1" smtClean="0">
                          <a:latin typeface="Cambria Math" panose="02040503050406030204" pitchFamily="18" charset="0"/>
                        </a:rPr>
                        <m:t>+</m:t>
                      </m:r>
                      <m:r>
                        <m:rPr>
                          <m:sty m:val="p"/>
                        </m:rPr>
                        <a:rPr kumimoji="1" lang="en-US" altLang="zh-CN" sz="1200" b="0" i="0" smtClean="0">
                          <a:latin typeface="Cambria Math" panose="02040503050406030204" pitchFamily="18" charset="0"/>
                        </a:rPr>
                        <m:t>Δ</m:t>
                      </m:r>
                      <m:r>
                        <a:rPr kumimoji="1" lang="en-US" altLang="zh-CN" sz="1200" b="0" i="1" smtClean="0">
                          <a:latin typeface="Cambria Math" panose="02040503050406030204" pitchFamily="18" charset="0"/>
                        </a:rPr>
                        <m:t>𝑉</m:t>
                      </m:r>
                    </m:oMath>
                  </a14:m>
                  <a:endParaRPr kumimoji="1" lang="en-US" altLang="zh-CN" sz="1200" dirty="0"/>
                </a:p>
                <a:p>
                  <a:endParaRPr kumimoji="1" lang="en-US" altLang="zh-CN" sz="1200" dirty="0"/>
                </a:p>
                <a:p>
                  <a:r>
                    <a:rPr kumimoji="1" lang="en-US" altLang="zh-CN" sz="1200" dirty="0"/>
                    <a:t>At the same time, the small mass </a:t>
                  </a:r>
                  <a14:m>
                    <m:oMath xmlns:m="http://schemas.openxmlformats.org/officeDocument/2006/math">
                      <m:r>
                        <m:rPr>
                          <m:sty m:val="p"/>
                        </m:rPr>
                        <a:rPr kumimoji="1" lang="en-US" altLang="zh-CN" sz="1200" b="0" i="0" smtClean="0">
                          <a:latin typeface="Cambria Math" panose="02040503050406030204" pitchFamily="18" charset="0"/>
                        </a:rPr>
                        <m:t>Δ</m:t>
                      </m:r>
                      <m:r>
                        <a:rPr kumimoji="1" lang="en-US" altLang="zh-CN" sz="1200" b="0" i="1" smtClean="0">
                          <a:latin typeface="Cambria Math" panose="02040503050406030204" pitchFamily="18" charset="0"/>
                        </a:rPr>
                        <m:t>𝑚</m:t>
                      </m:r>
                    </m:oMath>
                  </a14:m>
                  <a:r>
                    <a:rPr kumimoji="1" lang="en-US" altLang="zh-CN" sz="1200" dirty="0"/>
                    <a:t> will move away from the rocket with speed (relative to the stationary observer standing at a safe distance and watching the rocket launch eating popcorn) of </a:t>
                  </a:r>
                  <a14:m>
                    <m:oMath xmlns:m="http://schemas.openxmlformats.org/officeDocument/2006/math">
                      <m:r>
                        <a:rPr kumimoji="1" lang="en-US" altLang="zh-CN" sz="1200" b="0" i="1" smtClean="0">
                          <a:latin typeface="Cambria Math" panose="02040503050406030204" pitchFamily="18" charset="0"/>
                        </a:rPr>
                        <m:t>𝑣</m:t>
                      </m:r>
                    </m:oMath>
                  </a14:m>
                  <a:endParaRPr kumimoji="1" lang="en-US" altLang="zh-CN" sz="1200" dirty="0"/>
                </a:p>
                <a:p>
                  <a:endParaRPr kumimoji="1" lang="en-US" altLang="zh-CN" sz="1200" dirty="0"/>
                </a:p>
              </p:txBody>
            </p:sp>
          </mc:Choice>
          <mc:Fallback xmlns="">
            <p:sp>
              <p:nvSpPr>
                <p:cNvPr id="33" name="文本框 32">
                  <a:extLst>
                    <a:ext uri="{FF2B5EF4-FFF2-40B4-BE49-F238E27FC236}">
                      <a16:creationId xmlns:a16="http://schemas.microsoft.com/office/drawing/2014/main" id="{9BBF9E7C-5E4C-0249-ADBA-88B7D1104C64}"/>
                    </a:ext>
                  </a:extLst>
                </p:cNvPr>
                <p:cNvSpPr txBox="1">
                  <a:spLocks noRot="1" noChangeAspect="1" noMove="1" noResize="1" noEditPoints="1" noAdjustHandles="1" noChangeArrowheads="1" noChangeShapeType="1" noTextEdit="1"/>
                </p:cNvSpPr>
                <p:nvPr userDrawn="1"/>
              </p:nvSpPr>
              <p:spPr>
                <a:xfrm>
                  <a:off x="198939" y="7488928"/>
                  <a:ext cx="6264671" cy="2308324"/>
                </a:xfrm>
                <a:prstGeom prst="rect">
                  <a:avLst/>
                </a:prstGeom>
                <a:blipFill>
                  <a:blip r:embed="rId4"/>
                  <a:stretch>
                    <a:fillRect l="-202"/>
                  </a:stretch>
                </a:blipFill>
              </p:spPr>
              <p:txBody>
                <a:bodyPr/>
                <a:lstStyle/>
                <a:p>
                  <a:r>
                    <a:rPr lang="zh-CN" altLang="en-US">
                      <a:noFill/>
                    </a:rPr>
                    <a:t> </a:t>
                  </a:r>
                </a:p>
              </p:txBody>
            </p:sp>
          </mc:Fallback>
        </mc:AlternateContent>
      </p:grpSp>
      <p:sp>
        <p:nvSpPr>
          <p:cNvPr id="22" name="矩形 21">
            <a:extLst>
              <a:ext uri="{FF2B5EF4-FFF2-40B4-BE49-F238E27FC236}">
                <a16:creationId xmlns:a16="http://schemas.microsoft.com/office/drawing/2014/main" id="{8B6E5DAC-F6D1-4C41-9417-A66BB3770241}"/>
              </a:ext>
            </a:extLst>
          </p:cNvPr>
          <p:cNvSpPr/>
          <p:nvPr/>
        </p:nvSpPr>
        <p:spPr>
          <a:xfrm>
            <a:off x="240632" y="3117992"/>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Task 1</a:t>
            </a:r>
            <a:endParaRPr kumimoji="1" lang="zh-CN" altLang="en-US" sz="1400" dirty="0">
              <a:solidFill>
                <a:schemeClr val="bg1"/>
              </a:solidFill>
              <a:latin typeface="Comic Sans MS" panose="030F0902030302020204" pitchFamily="66" charset="0"/>
            </a:endParaRPr>
          </a:p>
        </p:txBody>
      </p:sp>
      <mc:AlternateContent xmlns:mc="http://schemas.openxmlformats.org/markup-compatibility/2006" xmlns:a14="http://schemas.microsoft.com/office/drawing/2010/main">
        <mc:Choice Requires="a14">
          <p:sp>
            <p:nvSpPr>
              <p:cNvPr id="23" name="圆角矩形 22">
                <a:extLst>
                  <a:ext uri="{FF2B5EF4-FFF2-40B4-BE49-F238E27FC236}">
                    <a16:creationId xmlns:a16="http://schemas.microsoft.com/office/drawing/2014/main" id="{E68B938B-EB54-A345-8AFA-62B89F016C51}"/>
                  </a:ext>
                </a:extLst>
              </p:cNvPr>
              <p:cNvSpPr/>
              <p:nvPr/>
            </p:nvSpPr>
            <p:spPr>
              <a:xfrm>
                <a:off x="240632" y="3465961"/>
                <a:ext cx="6410559" cy="992752"/>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gn="l">
                  <a:buAutoNum type="arabicPeriod"/>
                </a:pPr>
                <a:r>
                  <a:rPr kumimoji="1" lang="en-US" altLang="zh-CN" sz="1200" dirty="0">
                    <a:solidFill>
                      <a:schemeClr val="tx1"/>
                    </a:solidFill>
                    <a:latin typeface="Trebuchet MS" panose="020B0703020202090204" pitchFamily="34" charset="0"/>
                  </a:rPr>
                  <a:t>Create a drawing of this situation at time </a:t>
                </a:r>
                <a14:m>
                  <m:oMath xmlns:m="http://schemas.openxmlformats.org/officeDocument/2006/math">
                    <m:r>
                      <a:rPr kumimoji="1" lang="en-US" altLang="zh-CN" sz="1200" b="0" i="1" smtClean="0">
                        <a:solidFill>
                          <a:schemeClr val="tx1"/>
                        </a:solidFill>
                        <a:latin typeface="Cambria Math" panose="02040503050406030204" pitchFamily="18" charset="0"/>
                      </a:rPr>
                      <m:t>𝑡</m:t>
                    </m:r>
                    <m:r>
                      <a:rPr kumimoji="1" lang="en-US" altLang="zh-CN" sz="1200" b="0" i="1" smtClean="0">
                        <a:solidFill>
                          <a:schemeClr val="tx1"/>
                        </a:solidFill>
                        <a:latin typeface="Cambria Math" panose="02040503050406030204" pitchFamily="18" charset="0"/>
                      </a:rPr>
                      <m:t>=0</m:t>
                    </m:r>
                  </m:oMath>
                </a14:m>
                <a:r>
                  <a:rPr kumimoji="1" lang="en-US" altLang="zh-CN" sz="1200" dirty="0">
                    <a:solidFill>
                      <a:schemeClr val="tx1"/>
                    </a:solidFill>
                    <a:latin typeface="Trebuchet MS" panose="020B0703020202090204" pitchFamily="34" charset="0"/>
                  </a:rPr>
                  <a:t> and then at time </a:t>
                </a:r>
                <a14:m>
                  <m:oMath xmlns:m="http://schemas.openxmlformats.org/officeDocument/2006/math">
                    <m:r>
                      <a:rPr kumimoji="1" lang="en-US" altLang="zh-CN" sz="1200" b="0" i="1" smtClean="0">
                        <a:solidFill>
                          <a:schemeClr val="tx1"/>
                        </a:solidFill>
                        <a:latin typeface="Cambria Math" panose="02040503050406030204" pitchFamily="18" charset="0"/>
                      </a:rPr>
                      <m:t>𝑡</m:t>
                    </m:r>
                    <m:r>
                      <a:rPr kumimoji="1" lang="en-US" altLang="zh-CN" sz="1200" b="0" i="1" smtClean="0">
                        <a:solidFill>
                          <a:schemeClr val="tx1"/>
                        </a:solidFill>
                        <a:latin typeface="Cambria Math" panose="02040503050406030204" pitchFamily="18" charset="0"/>
                      </a:rPr>
                      <m:t>=</m:t>
                    </m:r>
                    <m:r>
                      <m:rPr>
                        <m:sty m:val="p"/>
                      </m:rPr>
                      <a:rPr kumimoji="1" lang="en-US" altLang="zh-CN" sz="1200" b="0" i="0" smtClean="0">
                        <a:solidFill>
                          <a:schemeClr val="tx1"/>
                        </a:solidFill>
                        <a:latin typeface="Cambria Math" panose="02040503050406030204" pitchFamily="18" charset="0"/>
                      </a:rPr>
                      <m:t>Δ</m:t>
                    </m:r>
                    <m:r>
                      <a:rPr kumimoji="1" lang="en-US" altLang="zh-CN" sz="1200" b="0" i="1" smtClean="0">
                        <a:solidFill>
                          <a:schemeClr val="tx1"/>
                        </a:solidFill>
                        <a:latin typeface="Cambria Math" panose="02040503050406030204" pitchFamily="18" charset="0"/>
                      </a:rPr>
                      <m:t>𝑡</m:t>
                    </m:r>
                  </m:oMath>
                </a14:m>
                <a:endParaRPr kumimoji="1" lang="en-US" altLang="zh-CN" sz="1200" dirty="0">
                  <a:solidFill>
                    <a:schemeClr val="tx1"/>
                  </a:solidFill>
                  <a:latin typeface="Trebuchet MS" panose="020B0703020202090204" pitchFamily="34" charset="0"/>
                </a:endParaRP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Write down the total momentum of this system at both times. Be careful with signs (plus or minus).</a:t>
                </a:r>
              </a:p>
            </p:txBody>
          </p:sp>
        </mc:Choice>
        <mc:Fallback xmlns="">
          <p:sp>
            <p:nvSpPr>
              <p:cNvPr id="23" name="圆角矩形 22">
                <a:extLst>
                  <a:ext uri="{FF2B5EF4-FFF2-40B4-BE49-F238E27FC236}">
                    <a16:creationId xmlns:a16="http://schemas.microsoft.com/office/drawing/2014/main" id="{E68B938B-EB54-A345-8AFA-62B89F016C51}"/>
                  </a:ext>
                </a:extLst>
              </p:cNvPr>
              <p:cNvSpPr>
                <a:spLocks noRot="1" noChangeAspect="1" noMove="1" noResize="1" noEditPoints="1" noAdjustHandles="1" noChangeArrowheads="1" noChangeShapeType="1" noTextEdit="1"/>
              </p:cNvSpPr>
              <p:nvPr/>
            </p:nvSpPr>
            <p:spPr>
              <a:xfrm>
                <a:off x="240632" y="3465961"/>
                <a:ext cx="6410559" cy="992752"/>
              </a:xfrm>
              <a:prstGeom prst="roundRect">
                <a:avLst/>
              </a:prstGeom>
              <a:blipFill>
                <a:blip r:embed="rId5"/>
                <a:stretch>
                  <a:fillRect/>
                </a:stretch>
              </a:blipFill>
              <a:ln>
                <a:solidFill>
                  <a:srgbClr val="6825BB"/>
                </a:solidFill>
              </a:ln>
            </p:spPr>
            <p:txBody>
              <a:bodyPr/>
              <a:lstStyle/>
              <a:p>
                <a:r>
                  <a:rPr lang="zh-CN" altLang="en-US">
                    <a:noFill/>
                  </a:rPr>
                  <a:t> </a:t>
                </a:r>
              </a:p>
            </p:txBody>
          </p:sp>
        </mc:Fallback>
      </mc:AlternateContent>
      <p:sp>
        <p:nvSpPr>
          <p:cNvPr id="24" name="矩形 23">
            <a:extLst>
              <a:ext uri="{FF2B5EF4-FFF2-40B4-BE49-F238E27FC236}">
                <a16:creationId xmlns:a16="http://schemas.microsoft.com/office/drawing/2014/main" id="{DAF144AF-235E-C548-8A9F-C260B6DEAEB3}"/>
              </a:ext>
            </a:extLst>
          </p:cNvPr>
          <p:cNvSpPr/>
          <p:nvPr/>
        </p:nvSpPr>
        <p:spPr>
          <a:xfrm>
            <a:off x="240632" y="4671410"/>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Task 2</a:t>
            </a:r>
            <a:endParaRPr kumimoji="1" lang="zh-CN" altLang="en-US" sz="1400" dirty="0">
              <a:solidFill>
                <a:schemeClr val="bg1"/>
              </a:solidFill>
              <a:latin typeface="Comic Sans MS" panose="030F0902030302020204" pitchFamily="66" charset="0"/>
            </a:endParaRPr>
          </a:p>
        </p:txBody>
      </p:sp>
      <mc:AlternateContent xmlns:mc="http://schemas.openxmlformats.org/markup-compatibility/2006" xmlns:a14="http://schemas.microsoft.com/office/drawing/2010/main">
        <mc:Choice Requires="a14">
          <p:sp>
            <p:nvSpPr>
              <p:cNvPr id="26" name="圆角矩形 25">
                <a:extLst>
                  <a:ext uri="{FF2B5EF4-FFF2-40B4-BE49-F238E27FC236}">
                    <a16:creationId xmlns:a16="http://schemas.microsoft.com/office/drawing/2014/main" id="{F4C58C0F-A4FE-3146-B203-DF64DEF1B2BE}"/>
                  </a:ext>
                </a:extLst>
              </p:cNvPr>
              <p:cNvSpPr/>
              <p:nvPr/>
            </p:nvSpPr>
            <p:spPr>
              <a:xfrm>
                <a:off x="240632" y="5019378"/>
                <a:ext cx="6410559" cy="1180637"/>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gn="l">
                  <a:buAutoNum type="arabicPeriod"/>
                </a:pPr>
                <a:r>
                  <a:rPr kumimoji="1" lang="en-US" altLang="zh-CN" sz="1200" dirty="0">
                    <a:solidFill>
                      <a:schemeClr val="tx1"/>
                    </a:solidFill>
                    <a:latin typeface="Trebuchet MS" panose="020B0703020202090204" pitchFamily="34" charset="0"/>
                  </a:rPr>
                  <a:t>What is velocity </a:t>
                </a:r>
                <a14:m>
                  <m:oMath xmlns:m="http://schemas.openxmlformats.org/officeDocument/2006/math">
                    <m:sSub>
                      <m:sSubPr>
                        <m:ctrlPr>
                          <a:rPr kumimoji="1" lang="en-US" altLang="zh-CN" sz="1200" b="0" i="1" smtClean="0">
                            <a:solidFill>
                              <a:schemeClr val="tx1"/>
                            </a:solidFill>
                            <a:latin typeface="Cambria Math" panose="02040503050406030204" pitchFamily="18" charset="0"/>
                          </a:rPr>
                        </m:ctrlPr>
                      </m:sSubPr>
                      <m:e>
                        <m:r>
                          <a:rPr kumimoji="1" lang="en-US" altLang="zh-CN" sz="1200" b="0" i="1" smtClean="0">
                            <a:solidFill>
                              <a:schemeClr val="tx1"/>
                            </a:solidFill>
                            <a:latin typeface="Cambria Math" panose="02040503050406030204" pitchFamily="18" charset="0"/>
                          </a:rPr>
                          <m:t>𝑣</m:t>
                        </m:r>
                      </m:e>
                      <m:sub>
                        <m:r>
                          <a:rPr kumimoji="1" lang="en-US" altLang="zh-CN" sz="1200" b="0" i="1" smtClean="0">
                            <a:solidFill>
                              <a:schemeClr val="tx1"/>
                            </a:solidFill>
                            <a:latin typeface="Cambria Math" panose="02040503050406030204" pitchFamily="18" charset="0"/>
                          </a:rPr>
                          <m:t>𝑒</m:t>
                        </m:r>
                      </m:sub>
                    </m:sSub>
                  </m:oMath>
                </a14:m>
                <a:r>
                  <a:rPr kumimoji="1" lang="en-US" altLang="zh-CN" sz="1200" dirty="0">
                    <a:solidFill>
                      <a:schemeClr val="tx1"/>
                    </a:solidFill>
                    <a:latin typeface="Trebuchet MS" panose="020B0703020202090204" pitchFamily="34" charset="0"/>
                  </a:rPr>
                  <a:t>, of the small mass </a:t>
                </a:r>
                <a14:m>
                  <m:oMath xmlns:m="http://schemas.openxmlformats.org/officeDocument/2006/math">
                    <m:r>
                      <m:rPr>
                        <m:sty m:val="p"/>
                      </m:rPr>
                      <a:rPr kumimoji="1" lang="en-US" altLang="zh-CN" sz="1200" b="0" i="0" smtClean="0">
                        <a:solidFill>
                          <a:schemeClr val="tx1"/>
                        </a:solidFill>
                        <a:latin typeface="Cambria Math" panose="02040503050406030204" pitchFamily="18" charset="0"/>
                      </a:rPr>
                      <m:t>Δ</m:t>
                    </m:r>
                    <m:r>
                      <a:rPr kumimoji="1" lang="en-US" altLang="zh-CN" sz="1200" b="0" i="1" smtClean="0">
                        <a:solidFill>
                          <a:schemeClr val="tx1"/>
                        </a:solidFill>
                        <a:latin typeface="Cambria Math" panose="02040503050406030204" pitchFamily="18" charset="0"/>
                      </a:rPr>
                      <m:t>𝑚</m:t>
                    </m:r>
                  </m:oMath>
                </a14:m>
                <a:r>
                  <a:rPr kumimoji="1" lang="en-US" altLang="zh-CN" sz="1200" dirty="0">
                    <a:solidFill>
                      <a:schemeClr val="tx1"/>
                    </a:solidFill>
                    <a:latin typeface="Trebuchet MS" panose="020B0703020202090204" pitchFamily="34" charset="0"/>
                  </a:rPr>
                  <a:t> of fuel with respect to the observer in the rocket? Remember that you can use the intuitive idea of relative velocities for moving observers here</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Rewrite your equation for momentum after fuel ejection using </a:t>
                </a:r>
                <a14:m>
                  <m:oMath xmlns:m="http://schemas.openxmlformats.org/officeDocument/2006/math">
                    <m:sSub>
                      <m:sSubPr>
                        <m:ctrlPr>
                          <a:rPr kumimoji="1" lang="en-US" altLang="zh-CN" sz="1200" b="0" i="1" smtClean="0">
                            <a:solidFill>
                              <a:schemeClr val="tx1"/>
                            </a:solidFill>
                            <a:latin typeface="Cambria Math" panose="02040503050406030204" pitchFamily="18" charset="0"/>
                          </a:rPr>
                        </m:ctrlPr>
                      </m:sSubPr>
                      <m:e>
                        <m:r>
                          <a:rPr kumimoji="1" lang="en-US" altLang="zh-CN" sz="1200" b="0" i="1" smtClean="0">
                            <a:solidFill>
                              <a:schemeClr val="tx1"/>
                            </a:solidFill>
                            <a:latin typeface="Cambria Math" panose="02040503050406030204" pitchFamily="18" charset="0"/>
                          </a:rPr>
                          <m:t>𝑣</m:t>
                        </m:r>
                      </m:e>
                      <m:sub>
                        <m:r>
                          <a:rPr kumimoji="1" lang="en-US" altLang="zh-CN" sz="1200" b="0" i="1" smtClean="0">
                            <a:solidFill>
                              <a:schemeClr val="tx1"/>
                            </a:solidFill>
                            <a:latin typeface="Cambria Math" panose="02040503050406030204" pitchFamily="18" charset="0"/>
                          </a:rPr>
                          <m:t>𝑒</m:t>
                        </m:r>
                      </m:sub>
                    </m:sSub>
                  </m:oMath>
                </a14:m>
                <a:r>
                  <a:rPr kumimoji="1" lang="en-US" altLang="zh-CN" sz="1200" dirty="0">
                    <a:solidFill>
                      <a:schemeClr val="tx1"/>
                    </a:solidFill>
                    <a:latin typeface="Trebuchet MS" panose="020B0703020202090204" pitchFamily="34" charset="0"/>
                  </a:rPr>
                  <a:t> instead of </a:t>
                </a:r>
                <a14:m>
                  <m:oMath xmlns:m="http://schemas.openxmlformats.org/officeDocument/2006/math">
                    <m:r>
                      <a:rPr kumimoji="1" lang="en-US" altLang="zh-CN" sz="1200" b="0" i="1" smtClean="0">
                        <a:solidFill>
                          <a:schemeClr val="tx1"/>
                        </a:solidFill>
                        <a:latin typeface="Cambria Math" panose="02040503050406030204" pitchFamily="18" charset="0"/>
                      </a:rPr>
                      <m:t>𝑣</m:t>
                    </m:r>
                  </m:oMath>
                </a14:m>
                <a:endParaRPr kumimoji="1" lang="en-US" altLang="zh-CN" sz="1200" dirty="0">
                  <a:solidFill>
                    <a:schemeClr val="tx1"/>
                  </a:solidFill>
                  <a:latin typeface="Trebuchet MS" panose="020B0703020202090204" pitchFamily="34" charset="0"/>
                </a:endParaRPr>
              </a:p>
            </p:txBody>
          </p:sp>
        </mc:Choice>
        <mc:Fallback xmlns="">
          <p:sp>
            <p:nvSpPr>
              <p:cNvPr id="26" name="圆角矩形 25">
                <a:extLst>
                  <a:ext uri="{FF2B5EF4-FFF2-40B4-BE49-F238E27FC236}">
                    <a16:creationId xmlns:a16="http://schemas.microsoft.com/office/drawing/2014/main" id="{F4C58C0F-A4FE-3146-B203-DF64DEF1B2BE}"/>
                  </a:ext>
                </a:extLst>
              </p:cNvPr>
              <p:cNvSpPr>
                <a:spLocks noRot="1" noChangeAspect="1" noMove="1" noResize="1" noEditPoints="1" noAdjustHandles="1" noChangeArrowheads="1" noChangeShapeType="1" noTextEdit="1"/>
              </p:cNvSpPr>
              <p:nvPr/>
            </p:nvSpPr>
            <p:spPr>
              <a:xfrm>
                <a:off x="240632" y="5019378"/>
                <a:ext cx="6410559" cy="1180637"/>
              </a:xfrm>
              <a:prstGeom prst="roundRect">
                <a:avLst/>
              </a:prstGeom>
              <a:blipFill>
                <a:blip r:embed="rId6"/>
                <a:stretch>
                  <a:fillRect/>
                </a:stretch>
              </a:blipFill>
              <a:ln>
                <a:solidFill>
                  <a:srgbClr val="6825BB"/>
                </a:solidFill>
              </a:ln>
            </p:spPr>
            <p:txBody>
              <a:bodyPr/>
              <a:lstStyle/>
              <a:p>
                <a:r>
                  <a:rPr lang="zh-CN" altLang="en-US">
                    <a:noFill/>
                  </a:rPr>
                  <a:t> </a:t>
                </a:r>
              </a:p>
            </p:txBody>
          </p:sp>
        </mc:Fallback>
      </mc:AlternateContent>
      <p:sp>
        <p:nvSpPr>
          <p:cNvPr id="27" name="矩形 26">
            <a:extLst>
              <a:ext uri="{FF2B5EF4-FFF2-40B4-BE49-F238E27FC236}">
                <a16:creationId xmlns:a16="http://schemas.microsoft.com/office/drawing/2014/main" id="{C2F95175-D17F-D147-A527-1E6DA4E5E27B}"/>
              </a:ext>
            </a:extLst>
          </p:cNvPr>
          <p:cNvSpPr/>
          <p:nvPr/>
        </p:nvSpPr>
        <p:spPr>
          <a:xfrm>
            <a:off x="204271" y="6303606"/>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Task 3</a:t>
            </a:r>
            <a:endParaRPr kumimoji="1" lang="zh-CN" altLang="en-US" sz="1400" dirty="0">
              <a:solidFill>
                <a:schemeClr val="bg1"/>
              </a:solidFill>
              <a:latin typeface="Comic Sans MS" panose="030F0902030302020204" pitchFamily="66" charset="0"/>
            </a:endParaRPr>
          </a:p>
        </p:txBody>
      </p:sp>
      <mc:AlternateContent xmlns:mc="http://schemas.openxmlformats.org/markup-compatibility/2006" xmlns:a14="http://schemas.microsoft.com/office/drawing/2010/main">
        <mc:Choice Requires="a14">
          <p:sp>
            <p:nvSpPr>
              <p:cNvPr id="34" name="圆角矩形 33">
                <a:extLst>
                  <a:ext uri="{FF2B5EF4-FFF2-40B4-BE49-F238E27FC236}">
                    <a16:creationId xmlns:a16="http://schemas.microsoft.com/office/drawing/2014/main" id="{FB46EC1E-8D18-5A43-9C93-313B1C2E0025}"/>
                  </a:ext>
                </a:extLst>
              </p:cNvPr>
              <p:cNvSpPr/>
              <p:nvPr/>
            </p:nvSpPr>
            <p:spPr>
              <a:xfrm>
                <a:off x="204271" y="6651575"/>
                <a:ext cx="6410559" cy="594127"/>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gn="l">
                  <a:buAutoNum type="arabicPeriod"/>
                </a:pPr>
                <a:r>
                  <a:rPr kumimoji="1" lang="en-US" altLang="zh-CN" sz="1200" dirty="0">
                    <a:solidFill>
                      <a:schemeClr val="tx1"/>
                    </a:solidFill>
                    <a:latin typeface="Trebuchet MS" panose="020B0703020202090204" pitchFamily="34" charset="0"/>
                  </a:rPr>
                  <a:t>Apply the momentum conservation principle to figure out what </a:t>
                </a:r>
                <a14:m>
                  <m:oMath xmlns:m="http://schemas.openxmlformats.org/officeDocument/2006/math">
                    <m:r>
                      <m:rPr>
                        <m:sty m:val="p"/>
                      </m:rPr>
                      <a:rPr kumimoji="1" lang="en-US" altLang="zh-CN" sz="1200" b="0" i="0" smtClean="0">
                        <a:solidFill>
                          <a:schemeClr val="tx1"/>
                        </a:solidFill>
                        <a:latin typeface="Cambria Math" panose="02040503050406030204" pitchFamily="18" charset="0"/>
                      </a:rPr>
                      <m:t>Δ</m:t>
                    </m:r>
                    <m:r>
                      <a:rPr kumimoji="1" lang="en-US" altLang="zh-CN" sz="1200" b="0" i="1" smtClean="0">
                        <a:solidFill>
                          <a:schemeClr val="tx1"/>
                        </a:solidFill>
                        <a:latin typeface="Cambria Math" panose="02040503050406030204" pitchFamily="18" charset="0"/>
                      </a:rPr>
                      <m:t>𝑉</m:t>
                    </m:r>
                  </m:oMath>
                </a14:m>
                <a:r>
                  <a:rPr kumimoji="1" lang="en-US" altLang="zh-CN" sz="1200" dirty="0">
                    <a:solidFill>
                      <a:schemeClr val="tx1"/>
                    </a:solidFill>
                    <a:latin typeface="Trebuchet MS" panose="020B0703020202090204" pitchFamily="34" charset="0"/>
                  </a:rPr>
                  <a:t> is in terms of </a:t>
                </a:r>
                <a14:m>
                  <m:oMath xmlns:m="http://schemas.openxmlformats.org/officeDocument/2006/math">
                    <m:r>
                      <m:rPr>
                        <m:sty m:val="p"/>
                      </m:rPr>
                      <a:rPr kumimoji="1" lang="en-US" altLang="zh-CN" sz="1200" b="0" i="0" smtClean="0">
                        <a:solidFill>
                          <a:schemeClr val="tx1"/>
                        </a:solidFill>
                        <a:latin typeface="Cambria Math" panose="02040503050406030204" pitchFamily="18" charset="0"/>
                      </a:rPr>
                      <m:t>Δ</m:t>
                    </m:r>
                    <m:r>
                      <a:rPr kumimoji="1" lang="en-US" altLang="zh-CN" sz="1200" b="0" i="1" smtClean="0">
                        <a:solidFill>
                          <a:schemeClr val="tx1"/>
                        </a:solidFill>
                        <a:latin typeface="Cambria Math" panose="02040503050406030204" pitchFamily="18" charset="0"/>
                      </a:rPr>
                      <m:t>𝑚</m:t>
                    </m:r>
                  </m:oMath>
                </a14:m>
                <a:r>
                  <a:rPr kumimoji="1" lang="en-US" altLang="zh-CN" sz="1200" dirty="0">
                    <a:solidFill>
                      <a:schemeClr val="tx1"/>
                    </a:solidFill>
                    <a:latin typeface="Trebuchet MS" panose="020B0703020202090204" pitchFamily="34" charset="0"/>
                  </a:rPr>
                  <a:t>. You should be able to express this as a single equation.</a:t>
                </a:r>
              </a:p>
            </p:txBody>
          </p:sp>
        </mc:Choice>
        <mc:Fallback xmlns="">
          <p:sp>
            <p:nvSpPr>
              <p:cNvPr id="34" name="圆角矩形 33">
                <a:extLst>
                  <a:ext uri="{FF2B5EF4-FFF2-40B4-BE49-F238E27FC236}">
                    <a16:creationId xmlns:a16="http://schemas.microsoft.com/office/drawing/2014/main" id="{FB46EC1E-8D18-5A43-9C93-313B1C2E0025}"/>
                  </a:ext>
                </a:extLst>
              </p:cNvPr>
              <p:cNvSpPr>
                <a:spLocks noRot="1" noChangeAspect="1" noMove="1" noResize="1" noEditPoints="1" noAdjustHandles="1" noChangeArrowheads="1" noChangeShapeType="1" noTextEdit="1"/>
              </p:cNvSpPr>
              <p:nvPr/>
            </p:nvSpPr>
            <p:spPr>
              <a:xfrm>
                <a:off x="204271" y="6651575"/>
                <a:ext cx="6410559" cy="594127"/>
              </a:xfrm>
              <a:prstGeom prst="roundRect">
                <a:avLst/>
              </a:prstGeom>
              <a:blipFill>
                <a:blip r:embed="rId7"/>
                <a:stretch>
                  <a:fillRect/>
                </a:stretch>
              </a:blipFill>
              <a:ln>
                <a:solidFill>
                  <a:srgbClr val="6825BB"/>
                </a:solidFill>
              </a:ln>
            </p:spPr>
            <p:txBody>
              <a:bodyPr/>
              <a:lstStyle/>
              <a:p>
                <a:r>
                  <a:rPr lang="zh-CN" altLang="en-US">
                    <a:noFill/>
                  </a:rPr>
                  <a:t> </a:t>
                </a:r>
              </a:p>
            </p:txBody>
          </p:sp>
        </mc:Fallback>
      </mc:AlternateContent>
    </p:spTree>
    <p:extLst>
      <p:ext uri="{BB962C8B-B14F-4D97-AF65-F5344CB8AC3E}">
        <p14:creationId xmlns:p14="http://schemas.microsoft.com/office/powerpoint/2010/main" val="506580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4</a:t>
            </a:fld>
            <a:endParaRPr kumimoji="1" lang="zh-CN" altLang="en-US"/>
          </a:p>
        </p:txBody>
      </p:sp>
      <p:sp>
        <p:nvSpPr>
          <p:cNvPr id="25" name="椭圆 24">
            <a:extLst>
              <a:ext uri="{FF2B5EF4-FFF2-40B4-BE49-F238E27FC236}">
                <a16:creationId xmlns:a16="http://schemas.microsoft.com/office/drawing/2014/main" id="{3D373010-6DE3-A042-BCBA-98C5A77AD574}"/>
              </a:ext>
            </a:extLst>
          </p:cNvPr>
          <p:cNvSpPr/>
          <p:nvPr/>
        </p:nvSpPr>
        <p:spPr>
          <a:xfrm>
            <a:off x="8254207" y="3630784"/>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20" name="标题 1">
            <a:extLst>
              <a:ext uri="{FF2B5EF4-FFF2-40B4-BE49-F238E27FC236}">
                <a16:creationId xmlns:a16="http://schemas.microsoft.com/office/drawing/2014/main" id="{D476C5A4-048E-794A-B6F4-A811CFD9E3F6}"/>
              </a:ext>
            </a:extLst>
          </p:cNvPr>
          <p:cNvSpPr txBox="1">
            <a:spLocks/>
          </p:cNvSpPr>
          <p:nvPr/>
        </p:nvSpPr>
        <p:spPr>
          <a:xfrm>
            <a:off x="136940" y="113670"/>
            <a:ext cx="6617942" cy="35882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grpSp>
        <p:nvGrpSpPr>
          <p:cNvPr id="31" name="组合 30">
            <a:extLst>
              <a:ext uri="{FF2B5EF4-FFF2-40B4-BE49-F238E27FC236}">
                <a16:creationId xmlns:a16="http://schemas.microsoft.com/office/drawing/2014/main" id="{52FB7FB7-9C23-C744-95C7-7A8FACBBD57E}"/>
              </a:ext>
            </a:extLst>
          </p:cNvPr>
          <p:cNvGrpSpPr/>
          <p:nvPr/>
        </p:nvGrpSpPr>
        <p:grpSpPr>
          <a:xfrm>
            <a:off x="204271" y="525625"/>
            <a:ext cx="6319790" cy="1984803"/>
            <a:chOff x="198939" y="7156565"/>
            <a:chExt cx="6306362" cy="1984803"/>
          </a:xfrm>
        </p:grpSpPr>
        <p:sp>
          <p:nvSpPr>
            <p:cNvPr id="32" name="矩形 31">
              <a:extLst>
                <a:ext uri="{FF2B5EF4-FFF2-40B4-BE49-F238E27FC236}">
                  <a16:creationId xmlns:a16="http://schemas.microsoft.com/office/drawing/2014/main" id="{8539D720-597D-D142-8704-F60490A7572F}"/>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Acceleration vs. fuel ejection rate</a:t>
              </a:r>
              <a:endParaRPr kumimoji="1" lang="zh-CN" altLang="en-US" sz="1400" dirty="0">
                <a:solidFill>
                  <a:schemeClr val="bg1"/>
                </a:solidFill>
                <a:latin typeface="Comic Sans MS" panose="030F0902030302020204" pitchFamily="66" charset="0"/>
              </a:endParaRPr>
            </a:p>
          </p:txBody>
        </p:sp>
        <mc:AlternateContent xmlns:mc="http://schemas.openxmlformats.org/markup-compatibility/2006">
          <mc:Choice xmlns:a14="http://schemas.microsoft.com/office/drawing/2010/main" Requires="a14">
            <p:sp>
              <p:nvSpPr>
                <p:cNvPr id="33" name="文本框 32">
                  <a:extLst>
                    <a:ext uri="{FF2B5EF4-FFF2-40B4-BE49-F238E27FC236}">
                      <a16:creationId xmlns:a16="http://schemas.microsoft.com/office/drawing/2014/main" id="{9BBF9E7C-5E4C-0249-ADBA-88B7D1104C64}"/>
                    </a:ext>
                  </a:extLst>
                </p:cNvPr>
                <p:cNvSpPr txBox="1"/>
                <p:nvPr userDrawn="1"/>
              </p:nvSpPr>
              <p:spPr>
                <a:xfrm>
                  <a:off x="198939" y="7488928"/>
                  <a:ext cx="6264671" cy="1652440"/>
                </a:xfrm>
                <a:prstGeom prst="rect">
                  <a:avLst/>
                </a:prstGeom>
                <a:noFill/>
              </p:spPr>
              <p:txBody>
                <a:bodyPr wrap="square" rtlCol="0">
                  <a:spAutoFit/>
                </a:bodyPr>
                <a:lstStyle/>
                <a:p>
                  <a:r>
                    <a:rPr kumimoji="1" lang="en-US" altLang="zh-CN" sz="1200" dirty="0"/>
                    <a:t>In your equation from Task 3, you can divide both sides of the expression by </a:t>
                  </a:r>
                  <a14:m>
                    <m:oMath xmlns:m="http://schemas.openxmlformats.org/officeDocument/2006/math">
                      <m:r>
                        <m:rPr>
                          <m:sty m:val="p"/>
                        </m:rPr>
                        <a:rPr kumimoji="1" lang="en-US" altLang="zh-CN" sz="1200" b="0" i="0" smtClean="0">
                          <a:latin typeface="Cambria Math" panose="02040503050406030204" pitchFamily="18" charset="0"/>
                        </a:rPr>
                        <m:t>Δ</m:t>
                      </m:r>
                      <m:r>
                        <a:rPr kumimoji="1" lang="en-US" altLang="zh-CN" sz="1200" b="0" i="1" smtClean="0">
                          <a:latin typeface="Cambria Math" panose="02040503050406030204" pitchFamily="18" charset="0"/>
                        </a:rPr>
                        <m:t>𝑡</m:t>
                      </m:r>
                    </m:oMath>
                  </a14:m>
                  <a:r>
                    <a:rPr kumimoji="1" lang="en-US" altLang="zh-CN" sz="1200" dirty="0"/>
                    <a:t> to consider the rate of fuel ejection </a:t>
                  </a:r>
                  <a14:m>
                    <m:oMath xmlns:m="http://schemas.openxmlformats.org/officeDocument/2006/math">
                      <m:f>
                        <m:fPr>
                          <m:ctrlPr>
                            <a:rPr kumimoji="1" lang="en-US" altLang="zh-CN" sz="1200" b="0" i="1" smtClean="0">
                              <a:latin typeface="Cambria Math" panose="02040503050406030204" pitchFamily="18" charset="0"/>
                            </a:rPr>
                          </m:ctrlPr>
                        </m:fPr>
                        <m:num>
                          <m:r>
                            <m:rPr>
                              <m:sty m:val="p"/>
                            </m:rPr>
                            <a:rPr kumimoji="1" lang="en-US" altLang="zh-CN" sz="1200" b="0" i="0" smtClean="0">
                              <a:latin typeface="Cambria Math" panose="02040503050406030204" pitchFamily="18" charset="0"/>
                            </a:rPr>
                            <m:t>Δ</m:t>
                          </m:r>
                          <m:r>
                            <a:rPr kumimoji="1" lang="en-US" altLang="zh-CN" sz="1200" b="0" i="1" smtClean="0">
                              <a:latin typeface="Cambria Math" panose="02040503050406030204" pitchFamily="18" charset="0"/>
                            </a:rPr>
                            <m:t>𝑚</m:t>
                          </m:r>
                        </m:num>
                        <m:den>
                          <m:r>
                            <m:rPr>
                              <m:sty m:val="p"/>
                            </m:rPr>
                            <a:rPr kumimoji="1" lang="en-US" altLang="zh-CN" sz="1200" b="0" i="0" smtClean="0">
                              <a:latin typeface="Cambria Math" panose="02040503050406030204" pitchFamily="18" charset="0"/>
                            </a:rPr>
                            <m:t>Δ</m:t>
                          </m:r>
                          <m:r>
                            <a:rPr kumimoji="1" lang="en-US" altLang="zh-CN" sz="1200" b="0" i="1" smtClean="0">
                              <a:latin typeface="Cambria Math" panose="02040503050406030204" pitchFamily="18" charset="0"/>
                            </a:rPr>
                            <m:t>𝑡</m:t>
                          </m:r>
                        </m:den>
                      </m:f>
                    </m:oMath>
                  </a14:m>
                  <a:r>
                    <a:rPr kumimoji="1" lang="en-US" altLang="zh-CN" sz="1200" dirty="0"/>
                    <a:t> as a function of </a:t>
                  </a:r>
                  <a14:m>
                    <m:oMath xmlns:m="http://schemas.openxmlformats.org/officeDocument/2006/math">
                      <m:f>
                        <m:fPr>
                          <m:ctrlPr>
                            <a:rPr kumimoji="1" lang="en-US" altLang="zh-CN" sz="1200" b="0" i="1" smtClean="0">
                              <a:latin typeface="Cambria Math" panose="02040503050406030204" pitchFamily="18" charset="0"/>
                            </a:rPr>
                          </m:ctrlPr>
                        </m:fPr>
                        <m:num>
                          <m:r>
                            <m:rPr>
                              <m:sty m:val="p"/>
                            </m:rPr>
                            <a:rPr kumimoji="1" lang="en-US" altLang="zh-CN" sz="1200" b="0" i="0" smtClean="0">
                              <a:latin typeface="Cambria Math" panose="02040503050406030204" pitchFamily="18" charset="0"/>
                            </a:rPr>
                            <m:t>Δ</m:t>
                          </m:r>
                          <m:r>
                            <a:rPr kumimoji="1" lang="en-US" altLang="zh-CN" sz="1200" b="0" i="1" smtClean="0">
                              <a:latin typeface="Cambria Math" panose="02040503050406030204" pitchFamily="18" charset="0"/>
                            </a:rPr>
                            <m:t>𝑉</m:t>
                          </m:r>
                        </m:num>
                        <m:den>
                          <m:r>
                            <m:rPr>
                              <m:sty m:val="p"/>
                            </m:rPr>
                            <a:rPr kumimoji="1" lang="en-US" altLang="zh-CN" sz="1200" b="0" i="0" smtClean="0">
                              <a:latin typeface="Cambria Math" panose="02040503050406030204" pitchFamily="18" charset="0"/>
                            </a:rPr>
                            <m:t>Δ</m:t>
                          </m:r>
                          <m:r>
                            <a:rPr kumimoji="1" lang="en-US" altLang="zh-CN" sz="1200" b="0" i="1" smtClean="0">
                              <a:latin typeface="Cambria Math" panose="02040503050406030204" pitchFamily="18" charset="0"/>
                            </a:rPr>
                            <m:t>𝑡</m:t>
                          </m:r>
                        </m:den>
                      </m:f>
                    </m:oMath>
                  </a14:m>
                  <a:r>
                    <a:rPr kumimoji="1" lang="en-US" altLang="zh-CN" sz="1200" dirty="0"/>
                    <a:t> which is the rocket’s acceleration upwards.</a:t>
                  </a:r>
                </a:p>
                <a:p>
                  <a:endParaRPr kumimoji="1" lang="en-US" altLang="zh-CN" sz="1200" dirty="0"/>
                </a:p>
                <a:p>
                  <a:r>
                    <a:rPr kumimoji="1" lang="en-US" altLang="zh-CN" sz="1200" dirty="0"/>
                    <a:t>Let’s assume that the mass changes in time according to: </a:t>
                  </a:r>
                  <a14:m>
                    <m:oMath xmlns:m="http://schemas.openxmlformats.org/officeDocument/2006/math">
                      <m:r>
                        <a:rPr kumimoji="1" lang="en-US" altLang="zh-CN" sz="1200" b="0" i="1" smtClean="0">
                          <a:latin typeface="Cambria Math" panose="02040503050406030204" pitchFamily="18" charset="0"/>
                        </a:rPr>
                        <m:t>𝑚</m:t>
                      </m:r>
                      <m:d>
                        <m:dPr>
                          <m:ctrlPr>
                            <a:rPr kumimoji="1" lang="en-US" altLang="zh-CN" sz="1200" b="0" i="1" smtClean="0">
                              <a:latin typeface="Cambria Math" panose="02040503050406030204" pitchFamily="18" charset="0"/>
                            </a:rPr>
                          </m:ctrlPr>
                        </m:dPr>
                        <m:e>
                          <m:r>
                            <a:rPr kumimoji="1" lang="en-US" altLang="zh-CN" sz="1200" b="0" i="1" smtClean="0">
                              <a:latin typeface="Cambria Math" panose="02040503050406030204" pitchFamily="18" charset="0"/>
                            </a:rPr>
                            <m:t>𝑡</m:t>
                          </m:r>
                        </m:e>
                      </m:d>
                      <m:r>
                        <a:rPr kumimoji="1" lang="en-US" altLang="zh-CN" sz="1200" b="0" i="1" smtClean="0">
                          <a:latin typeface="Cambria Math" panose="02040503050406030204" pitchFamily="18" charset="0"/>
                        </a:rPr>
                        <m:t>=0.5 −0.002</m:t>
                      </m:r>
                      <m:r>
                        <a:rPr kumimoji="1" lang="en-US" altLang="zh-CN" sz="1200" b="0" i="1" smtClean="0">
                          <a:latin typeface="Cambria Math" panose="02040503050406030204" pitchFamily="18" charset="0"/>
                        </a:rPr>
                        <m:t>𝑡</m:t>
                      </m:r>
                    </m:oMath>
                  </a14:m>
                  <a:endParaRPr kumimoji="1" lang="en-US" altLang="zh-CN" sz="1200" dirty="0"/>
                </a:p>
                <a:p>
                  <a:endParaRPr kumimoji="1" lang="en-US" altLang="zh-CN" sz="1200" dirty="0"/>
                </a:p>
                <a:p>
                  <a:r>
                    <a:rPr kumimoji="1" lang="en-US" altLang="zh-CN" sz="1200" dirty="0"/>
                    <a:t>That is, initially we have some mass 0.5, and in time it becomes steadily smaller and smaller.</a:t>
                  </a:r>
                </a:p>
                <a:p>
                  <a:endParaRPr kumimoji="1" lang="en-US" altLang="zh-CN" sz="1200" dirty="0"/>
                </a:p>
                <a:p>
                  <a:endParaRPr kumimoji="1" lang="en-US" altLang="zh-CN" sz="1200" dirty="0"/>
                </a:p>
              </p:txBody>
            </p:sp>
          </mc:Choice>
          <mc:Fallback>
            <p:sp>
              <p:nvSpPr>
                <p:cNvPr id="33" name="文本框 32">
                  <a:extLst>
                    <a:ext uri="{FF2B5EF4-FFF2-40B4-BE49-F238E27FC236}">
                      <a16:creationId xmlns:a16="http://schemas.microsoft.com/office/drawing/2014/main" id="{9BBF9E7C-5E4C-0249-ADBA-88B7D1104C64}"/>
                    </a:ext>
                  </a:extLst>
                </p:cNvPr>
                <p:cNvSpPr txBox="1">
                  <a:spLocks noRot="1" noChangeAspect="1" noMove="1" noResize="1" noEditPoints="1" noAdjustHandles="1" noChangeArrowheads="1" noChangeShapeType="1" noTextEdit="1"/>
                </p:cNvSpPr>
                <p:nvPr userDrawn="1"/>
              </p:nvSpPr>
              <p:spPr>
                <a:xfrm>
                  <a:off x="198939" y="7488928"/>
                  <a:ext cx="6264671" cy="1652440"/>
                </a:xfrm>
                <a:prstGeom prst="rect">
                  <a:avLst/>
                </a:prstGeom>
                <a:blipFill>
                  <a:blip r:embed="rId4"/>
                  <a:stretch>
                    <a:fillRect l="-202"/>
                  </a:stretch>
                </a:blipFill>
              </p:spPr>
              <p:txBody>
                <a:bodyPr/>
                <a:lstStyle/>
                <a:p>
                  <a:r>
                    <a:rPr lang="zh-CN" altLang="en-US">
                      <a:noFill/>
                    </a:rPr>
                    <a:t> </a:t>
                  </a:r>
                </a:p>
              </p:txBody>
            </p:sp>
          </mc:Fallback>
        </mc:AlternateContent>
      </p:grpSp>
      <p:sp>
        <p:nvSpPr>
          <p:cNvPr id="22" name="矩形 21">
            <a:extLst>
              <a:ext uri="{FF2B5EF4-FFF2-40B4-BE49-F238E27FC236}">
                <a16:creationId xmlns:a16="http://schemas.microsoft.com/office/drawing/2014/main" id="{8B6E5DAC-F6D1-4C41-9417-A66BB3770241}"/>
              </a:ext>
            </a:extLst>
          </p:cNvPr>
          <p:cNvSpPr/>
          <p:nvPr/>
        </p:nvSpPr>
        <p:spPr>
          <a:xfrm>
            <a:off x="240632" y="2329940"/>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Task 4</a:t>
            </a:r>
            <a:endParaRPr kumimoji="1" lang="zh-CN" altLang="en-US" sz="1400" dirty="0">
              <a:solidFill>
                <a:schemeClr val="bg1"/>
              </a:solidFill>
              <a:latin typeface="Comic Sans MS" panose="030F0902030302020204" pitchFamily="66" charset="0"/>
            </a:endParaRPr>
          </a:p>
        </p:txBody>
      </p:sp>
      <mc:AlternateContent xmlns:mc="http://schemas.openxmlformats.org/markup-compatibility/2006">
        <mc:Choice xmlns:a14="http://schemas.microsoft.com/office/drawing/2010/main" Requires="a14">
          <p:sp>
            <p:nvSpPr>
              <p:cNvPr id="23" name="圆角矩形 22">
                <a:extLst>
                  <a:ext uri="{FF2B5EF4-FFF2-40B4-BE49-F238E27FC236}">
                    <a16:creationId xmlns:a16="http://schemas.microsoft.com/office/drawing/2014/main" id="{E68B938B-EB54-A345-8AFA-62B89F016C51}"/>
                  </a:ext>
                </a:extLst>
              </p:cNvPr>
              <p:cNvSpPr/>
              <p:nvPr/>
            </p:nvSpPr>
            <p:spPr>
              <a:xfrm>
                <a:off x="240632" y="2677909"/>
                <a:ext cx="6410559" cy="631363"/>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200" dirty="0">
                    <a:solidFill>
                      <a:schemeClr val="tx1"/>
                    </a:solidFill>
                    <a:latin typeface="Trebuchet MS" panose="020B0703020202090204" pitchFamily="34" charset="0"/>
                  </a:rPr>
                  <a:t>What is the rate of change of mass </a:t>
                </a:r>
                <a14:m>
                  <m:oMath xmlns:m="http://schemas.openxmlformats.org/officeDocument/2006/math">
                    <m:f>
                      <m:fPr>
                        <m:ctrlPr>
                          <a:rPr kumimoji="1" lang="en-US" altLang="zh-CN" sz="1200" b="0" i="1" smtClean="0">
                            <a:solidFill>
                              <a:schemeClr val="tx1"/>
                            </a:solidFill>
                            <a:latin typeface="Cambria Math" panose="02040503050406030204" pitchFamily="18" charset="0"/>
                          </a:rPr>
                        </m:ctrlPr>
                      </m:fPr>
                      <m:num>
                        <m:r>
                          <m:rPr>
                            <m:sty m:val="p"/>
                          </m:rPr>
                          <a:rPr kumimoji="1" lang="en-US" altLang="zh-CN" sz="1200" b="0" i="0" smtClean="0">
                            <a:solidFill>
                              <a:schemeClr val="tx1"/>
                            </a:solidFill>
                            <a:latin typeface="Cambria Math" panose="02040503050406030204" pitchFamily="18" charset="0"/>
                          </a:rPr>
                          <m:t>Δ</m:t>
                        </m:r>
                        <m:r>
                          <a:rPr kumimoji="1" lang="en-US" altLang="zh-CN" sz="1200" b="0" i="1" smtClean="0">
                            <a:solidFill>
                              <a:schemeClr val="tx1"/>
                            </a:solidFill>
                            <a:latin typeface="Cambria Math" panose="02040503050406030204" pitchFamily="18" charset="0"/>
                          </a:rPr>
                          <m:t>𝑚</m:t>
                        </m:r>
                      </m:num>
                      <m:den>
                        <m:r>
                          <m:rPr>
                            <m:sty m:val="p"/>
                          </m:rPr>
                          <a:rPr kumimoji="1" lang="en-US" altLang="zh-CN" sz="1200" b="0" i="0" smtClean="0">
                            <a:solidFill>
                              <a:schemeClr val="tx1"/>
                            </a:solidFill>
                            <a:latin typeface="Cambria Math" panose="02040503050406030204" pitchFamily="18" charset="0"/>
                          </a:rPr>
                          <m:t>Δ</m:t>
                        </m:r>
                        <m:r>
                          <a:rPr kumimoji="1" lang="en-US" altLang="zh-CN" sz="1200" b="0" i="1" smtClean="0">
                            <a:solidFill>
                              <a:schemeClr val="tx1"/>
                            </a:solidFill>
                            <a:latin typeface="Cambria Math" panose="02040503050406030204" pitchFamily="18" charset="0"/>
                          </a:rPr>
                          <m:t>𝑡</m:t>
                        </m:r>
                      </m:den>
                    </m:f>
                  </m:oMath>
                </a14:m>
                <a:r>
                  <a:rPr kumimoji="1" lang="en-US" altLang="zh-CN" sz="1200" dirty="0">
                    <a:solidFill>
                      <a:schemeClr val="tx1"/>
                    </a:solidFill>
                    <a:latin typeface="Trebuchet MS" panose="020B0703020202090204" pitchFamily="34" charset="0"/>
                  </a:rPr>
                  <a:t> in this case? (HINT: what does the mass function </a:t>
                </a:r>
                <a:r>
                  <a:rPr kumimoji="1" lang="en-US" altLang="zh-CN" sz="1200" i="1" dirty="0">
                    <a:solidFill>
                      <a:schemeClr val="tx1"/>
                    </a:solidFill>
                    <a:latin typeface="Trebuchet MS" panose="020B0703020202090204" pitchFamily="34" charset="0"/>
                  </a:rPr>
                  <a:t>look like</a:t>
                </a:r>
                <a:r>
                  <a:rPr kumimoji="1" lang="en-US" altLang="zh-CN" sz="1200" dirty="0">
                    <a:solidFill>
                      <a:schemeClr val="tx1"/>
                    </a:solidFill>
                    <a:latin typeface="Trebuchet MS" panose="020B0703020202090204" pitchFamily="34" charset="0"/>
                  </a:rPr>
                  <a:t>?)</a:t>
                </a:r>
              </a:p>
            </p:txBody>
          </p:sp>
        </mc:Choice>
        <mc:Fallback>
          <p:sp>
            <p:nvSpPr>
              <p:cNvPr id="23" name="圆角矩形 22">
                <a:extLst>
                  <a:ext uri="{FF2B5EF4-FFF2-40B4-BE49-F238E27FC236}">
                    <a16:creationId xmlns:a16="http://schemas.microsoft.com/office/drawing/2014/main" id="{E68B938B-EB54-A345-8AFA-62B89F016C51}"/>
                  </a:ext>
                </a:extLst>
              </p:cNvPr>
              <p:cNvSpPr>
                <a:spLocks noRot="1" noChangeAspect="1" noMove="1" noResize="1" noEditPoints="1" noAdjustHandles="1" noChangeArrowheads="1" noChangeShapeType="1" noTextEdit="1"/>
              </p:cNvSpPr>
              <p:nvPr/>
            </p:nvSpPr>
            <p:spPr>
              <a:xfrm>
                <a:off x="240632" y="2677909"/>
                <a:ext cx="6410559" cy="631363"/>
              </a:xfrm>
              <a:prstGeom prst="roundRect">
                <a:avLst/>
              </a:prstGeom>
              <a:blipFill>
                <a:blip r:embed="rId5"/>
                <a:stretch>
                  <a:fillRect/>
                </a:stretch>
              </a:blipFill>
              <a:ln>
                <a:solidFill>
                  <a:srgbClr val="6825BB"/>
                </a:solidFill>
              </a:ln>
            </p:spPr>
            <p:txBody>
              <a:bodyPr/>
              <a:lstStyle/>
              <a:p>
                <a:r>
                  <a:rPr lang="zh-CN" altLang="en-US">
                    <a:noFill/>
                  </a:rPr>
                  <a:t> </a:t>
                </a:r>
              </a:p>
            </p:txBody>
          </p:sp>
        </mc:Fallback>
      </mc:AlternateContent>
      <p:sp>
        <p:nvSpPr>
          <p:cNvPr id="24" name="矩形 23">
            <a:extLst>
              <a:ext uri="{FF2B5EF4-FFF2-40B4-BE49-F238E27FC236}">
                <a16:creationId xmlns:a16="http://schemas.microsoft.com/office/drawing/2014/main" id="{DAF144AF-235E-C548-8A9F-C260B6DEAEB3}"/>
              </a:ext>
            </a:extLst>
          </p:cNvPr>
          <p:cNvSpPr/>
          <p:nvPr/>
        </p:nvSpPr>
        <p:spPr>
          <a:xfrm>
            <a:off x="240632" y="3504351"/>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Task 5</a:t>
            </a:r>
            <a:endParaRPr kumimoji="1" lang="zh-CN" altLang="en-US" sz="1400" dirty="0">
              <a:solidFill>
                <a:schemeClr val="bg1"/>
              </a:solidFill>
              <a:latin typeface="Comic Sans MS" panose="030F0902030302020204" pitchFamily="66" charset="0"/>
            </a:endParaRPr>
          </a:p>
        </p:txBody>
      </p:sp>
      <mc:AlternateContent xmlns:mc="http://schemas.openxmlformats.org/markup-compatibility/2006">
        <mc:Choice xmlns:a14="http://schemas.microsoft.com/office/drawing/2010/main" Requires="a14">
          <p:sp>
            <p:nvSpPr>
              <p:cNvPr id="26" name="圆角矩形 25">
                <a:extLst>
                  <a:ext uri="{FF2B5EF4-FFF2-40B4-BE49-F238E27FC236}">
                    <a16:creationId xmlns:a16="http://schemas.microsoft.com/office/drawing/2014/main" id="{F4C58C0F-A4FE-3146-B203-DF64DEF1B2BE}"/>
                  </a:ext>
                </a:extLst>
              </p:cNvPr>
              <p:cNvSpPr/>
              <p:nvPr/>
            </p:nvSpPr>
            <p:spPr>
              <a:xfrm>
                <a:off x="240632" y="3852320"/>
                <a:ext cx="6410559" cy="3021918"/>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200" dirty="0">
                    <a:solidFill>
                      <a:schemeClr val="tx1"/>
                    </a:solidFill>
                    <a:latin typeface="Trebuchet MS" panose="020B0703020202090204" pitchFamily="34" charset="0"/>
                  </a:rPr>
                  <a:t>Plug </a:t>
                </a:r>
                <a14:m>
                  <m:oMath xmlns:m="http://schemas.openxmlformats.org/officeDocument/2006/math">
                    <m:r>
                      <a:rPr kumimoji="1" lang="en-US" altLang="zh-CN" sz="1200" b="0" i="1" smtClean="0">
                        <a:solidFill>
                          <a:schemeClr val="tx1"/>
                        </a:solidFill>
                        <a:latin typeface="Cambria Math" panose="02040503050406030204" pitchFamily="18" charset="0"/>
                      </a:rPr>
                      <m:t>𝑚</m:t>
                    </m:r>
                    <m:r>
                      <a:rPr kumimoji="1" lang="en-US" altLang="zh-CN" sz="1200" b="0" i="1" smtClean="0">
                        <a:solidFill>
                          <a:schemeClr val="tx1"/>
                        </a:solidFill>
                        <a:latin typeface="Cambria Math" panose="02040503050406030204" pitchFamily="18" charset="0"/>
                      </a:rPr>
                      <m:t>(</m:t>
                    </m:r>
                    <m:r>
                      <a:rPr kumimoji="1" lang="en-US" altLang="zh-CN" sz="1200" b="0" i="1" smtClean="0">
                        <a:solidFill>
                          <a:schemeClr val="tx1"/>
                        </a:solidFill>
                        <a:latin typeface="Cambria Math" panose="02040503050406030204" pitchFamily="18" charset="0"/>
                      </a:rPr>
                      <m:t>𝑡</m:t>
                    </m:r>
                    <m:r>
                      <a:rPr kumimoji="1" lang="en-US" altLang="zh-CN" sz="1200" b="0" i="1" smtClean="0">
                        <a:solidFill>
                          <a:schemeClr val="tx1"/>
                        </a:solidFill>
                        <a:latin typeface="Cambria Math" panose="02040503050406030204" pitchFamily="18" charset="0"/>
                      </a:rPr>
                      <m:t>)</m:t>
                    </m:r>
                  </m:oMath>
                </a14:m>
                <a:r>
                  <a:rPr kumimoji="1" lang="en-US" altLang="zh-CN" sz="1200" dirty="0">
                    <a:solidFill>
                      <a:schemeClr val="tx1"/>
                    </a:solidFill>
                    <a:latin typeface="Trebuchet MS" panose="020B0703020202090204" pitchFamily="34" charset="0"/>
                  </a:rPr>
                  <a:t> and </a:t>
                </a:r>
                <a14:m>
                  <m:oMath xmlns:m="http://schemas.openxmlformats.org/officeDocument/2006/math">
                    <m:f>
                      <m:fPr>
                        <m:ctrlPr>
                          <a:rPr kumimoji="1" lang="en-US" altLang="zh-CN" sz="1200" b="0" i="1" smtClean="0">
                            <a:solidFill>
                              <a:schemeClr val="tx1"/>
                            </a:solidFill>
                            <a:latin typeface="Cambria Math" panose="02040503050406030204" pitchFamily="18" charset="0"/>
                          </a:rPr>
                        </m:ctrlPr>
                      </m:fPr>
                      <m:num>
                        <m:r>
                          <m:rPr>
                            <m:sty m:val="p"/>
                          </m:rPr>
                          <a:rPr kumimoji="1" lang="en-US" altLang="zh-CN" sz="1200" b="0" i="0" smtClean="0">
                            <a:solidFill>
                              <a:schemeClr val="tx1"/>
                            </a:solidFill>
                            <a:latin typeface="Cambria Math" panose="02040503050406030204" pitchFamily="18" charset="0"/>
                          </a:rPr>
                          <m:t>Δ</m:t>
                        </m:r>
                        <m:r>
                          <a:rPr kumimoji="1" lang="en-US" altLang="zh-CN" sz="1200" b="0" i="1" smtClean="0">
                            <a:solidFill>
                              <a:schemeClr val="tx1"/>
                            </a:solidFill>
                            <a:latin typeface="Cambria Math" panose="02040503050406030204" pitchFamily="18" charset="0"/>
                          </a:rPr>
                          <m:t>𝑚</m:t>
                        </m:r>
                      </m:num>
                      <m:den>
                        <m:r>
                          <m:rPr>
                            <m:sty m:val="p"/>
                          </m:rPr>
                          <a:rPr kumimoji="1" lang="en-US" altLang="zh-CN" sz="1200" b="0" i="0" smtClean="0">
                            <a:solidFill>
                              <a:schemeClr val="tx1"/>
                            </a:solidFill>
                            <a:latin typeface="Cambria Math" panose="02040503050406030204" pitchFamily="18" charset="0"/>
                          </a:rPr>
                          <m:t>Δ</m:t>
                        </m:r>
                        <m:r>
                          <a:rPr kumimoji="1" lang="en-US" altLang="zh-CN" sz="1200" b="0" i="1" smtClean="0">
                            <a:solidFill>
                              <a:schemeClr val="tx1"/>
                            </a:solidFill>
                            <a:latin typeface="Cambria Math" panose="02040503050406030204" pitchFamily="18" charset="0"/>
                          </a:rPr>
                          <m:t>𝑡</m:t>
                        </m:r>
                      </m:den>
                    </m:f>
                  </m:oMath>
                </a14:m>
                <a:r>
                  <a:rPr kumimoji="1" lang="en-US" altLang="zh-CN" sz="1200" dirty="0">
                    <a:solidFill>
                      <a:schemeClr val="tx1"/>
                    </a:solidFill>
                    <a:latin typeface="Trebuchet MS" panose="020B0703020202090204" pitchFamily="34" charset="0"/>
                  </a:rPr>
                  <a:t> to your equation and solve it for </a:t>
                </a:r>
                <a14:m>
                  <m:oMath xmlns:m="http://schemas.openxmlformats.org/officeDocument/2006/math">
                    <m:r>
                      <a:rPr kumimoji="1" lang="en-US" altLang="zh-CN" sz="1200" b="0" i="1" smtClean="0">
                        <a:solidFill>
                          <a:schemeClr val="tx1"/>
                        </a:solidFill>
                        <a:latin typeface="Cambria Math" panose="02040503050406030204" pitchFamily="18" charset="0"/>
                      </a:rPr>
                      <m:t>𝑉</m:t>
                    </m:r>
                    <m:r>
                      <a:rPr kumimoji="1" lang="en-US" altLang="zh-CN" sz="1200" b="0" i="1" smtClean="0">
                        <a:solidFill>
                          <a:schemeClr val="tx1"/>
                        </a:solidFill>
                        <a:latin typeface="Cambria Math" panose="02040503050406030204" pitchFamily="18" charset="0"/>
                      </a:rPr>
                      <m:t> </m:t>
                    </m:r>
                  </m:oMath>
                </a14:m>
                <a:r>
                  <a:rPr kumimoji="1" lang="en-US" altLang="zh-CN" sz="1200" dirty="0">
                    <a:solidFill>
                      <a:schemeClr val="tx1"/>
                    </a:solidFill>
                    <a:latin typeface="Trebuchet MS" panose="020B0703020202090204" pitchFamily="34" charset="0"/>
                  </a:rPr>
                  <a:t> in Python, using the approximation</a:t>
                </a:r>
              </a:p>
              <a:p>
                <a:pPr algn="l"/>
                <a:endParaRPr kumimoji="1" lang="en-US" altLang="zh-CN" sz="1200" dirty="0">
                  <a:solidFill>
                    <a:schemeClr val="tx1"/>
                  </a:solidFill>
                  <a:latin typeface="Trebuchet MS" panose="020B0703020202090204" pitchFamily="34" charset="0"/>
                </a:endParaRPr>
              </a:p>
              <a:p>
                <a:pPr algn="l"/>
                <a14:m>
                  <m:oMathPara xmlns:m="http://schemas.openxmlformats.org/officeDocument/2006/math">
                    <m:oMathParaPr>
                      <m:jc m:val="centerGroup"/>
                    </m:oMathParaPr>
                    <m:oMath xmlns:m="http://schemas.openxmlformats.org/officeDocument/2006/math">
                      <m:f>
                        <m:fPr>
                          <m:ctrlPr>
                            <a:rPr kumimoji="1" lang="en-US" altLang="zh-CN" sz="1200" b="0" i="0" smtClean="0">
                              <a:solidFill>
                                <a:schemeClr val="tx1"/>
                              </a:solidFill>
                              <a:latin typeface="Cambria Math" panose="02040503050406030204" pitchFamily="18" charset="0"/>
                            </a:rPr>
                          </m:ctrlPr>
                        </m:fPr>
                        <m:num>
                          <m:r>
                            <m:rPr>
                              <m:sty m:val="p"/>
                            </m:rPr>
                            <a:rPr kumimoji="1" lang="en-US" altLang="zh-CN" sz="1200" b="0" i="0" smtClean="0">
                              <a:solidFill>
                                <a:schemeClr val="tx1"/>
                              </a:solidFill>
                              <a:latin typeface="Cambria Math" panose="02040503050406030204" pitchFamily="18" charset="0"/>
                            </a:rPr>
                            <m:t>ΔV</m:t>
                          </m:r>
                        </m:num>
                        <m:den>
                          <m:r>
                            <m:rPr>
                              <m:sty m:val="p"/>
                            </m:rPr>
                            <a:rPr kumimoji="1" lang="en-US" altLang="zh-CN" sz="1200" b="0" i="0" smtClean="0">
                              <a:solidFill>
                                <a:schemeClr val="tx1"/>
                              </a:solidFill>
                              <a:latin typeface="Cambria Math" panose="02040503050406030204" pitchFamily="18" charset="0"/>
                            </a:rPr>
                            <m:t>Δ</m:t>
                          </m:r>
                          <m:r>
                            <a:rPr kumimoji="1" lang="en-US" altLang="zh-CN" sz="1200" b="0" i="1" smtClean="0">
                              <a:solidFill>
                                <a:schemeClr val="tx1"/>
                              </a:solidFill>
                              <a:latin typeface="Cambria Math" panose="02040503050406030204" pitchFamily="18" charset="0"/>
                            </a:rPr>
                            <m:t>𝑡</m:t>
                          </m:r>
                        </m:den>
                      </m:f>
                      <m:r>
                        <a:rPr kumimoji="1" lang="en-US" altLang="zh-CN" sz="1200" b="0" i="0" smtClean="0">
                          <a:solidFill>
                            <a:schemeClr val="tx1"/>
                          </a:solidFill>
                          <a:latin typeface="Cambria Math" panose="02040503050406030204" pitchFamily="18" charset="0"/>
                        </a:rPr>
                        <m:t>=</m:t>
                      </m:r>
                      <m:f>
                        <m:fPr>
                          <m:ctrlPr>
                            <a:rPr kumimoji="1" lang="en-US" altLang="zh-CN" sz="1200" b="0" i="0" smtClean="0">
                              <a:solidFill>
                                <a:schemeClr val="tx1"/>
                              </a:solidFill>
                              <a:latin typeface="Cambria Math" panose="02040503050406030204" pitchFamily="18" charset="0"/>
                            </a:rPr>
                          </m:ctrlPr>
                        </m:fPr>
                        <m:num>
                          <m:sSup>
                            <m:sSupPr>
                              <m:ctrlPr>
                                <a:rPr kumimoji="1" lang="en-US" altLang="zh-CN" sz="1200" b="0" i="1" smtClean="0">
                                  <a:solidFill>
                                    <a:schemeClr val="tx1"/>
                                  </a:solidFill>
                                  <a:latin typeface="Cambria Math" panose="02040503050406030204" pitchFamily="18" charset="0"/>
                                </a:rPr>
                              </m:ctrlPr>
                            </m:sSupPr>
                            <m:e>
                              <m:r>
                                <a:rPr kumimoji="1" lang="en-US" altLang="zh-CN" sz="1200" b="0" i="1" smtClean="0">
                                  <a:solidFill>
                                    <a:schemeClr val="tx1"/>
                                  </a:solidFill>
                                  <a:latin typeface="Cambria Math" panose="02040503050406030204" pitchFamily="18" charset="0"/>
                                </a:rPr>
                                <m:t>𝑉</m:t>
                              </m:r>
                            </m:e>
                            <m:sup>
                              <m:r>
                                <a:rPr kumimoji="1" lang="en-US" altLang="zh-CN" sz="1200" b="0" i="1" smtClean="0">
                                  <a:solidFill>
                                    <a:schemeClr val="tx1"/>
                                  </a:solidFill>
                                  <a:latin typeface="Cambria Math" panose="02040503050406030204" pitchFamily="18" charset="0"/>
                                </a:rPr>
                                <m:t>𝑛</m:t>
                              </m:r>
                              <m:r>
                                <a:rPr kumimoji="1" lang="en-US" altLang="zh-CN" sz="1200" b="0" i="1" smtClean="0">
                                  <a:solidFill>
                                    <a:schemeClr val="tx1"/>
                                  </a:solidFill>
                                  <a:latin typeface="Cambria Math" panose="02040503050406030204" pitchFamily="18" charset="0"/>
                                </a:rPr>
                                <m:t>+1</m:t>
                              </m:r>
                            </m:sup>
                          </m:sSup>
                          <m:r>
                            <a:rPr kumimoji="1" lang="en-US" altLang="zh-CN" sz="1200" b="0" i="1" smtClean="0">
                              <a:solidFill>
                                <a:schemeClr val="tx1"/>
                              </a:solidFill>
                              <a:latin typeface="Cambria Math" panose="02040503050406030204" pitchFamily="18" charset="0"/>
                            </a:rPr>
                            <m:t>−</m:t>
                          </m:r>
                          <m:sSup>
                            <m:sSupPr>
                              <m:ctrlPr>
                                <a:rPr kumimoji="1" lang="en-US" altLang="zh-CN" sz="1200" b="0" i="1" smtClean="0">
                                  <a:solidFill>
                                    <a:schemeClr val="tx1"/>
                                  </a:solidFill>
                                  <a:latin typeface="Cambria Math" panose="02040503050406030204" pitchFamily="18" charset="0"/>
                                </a:rPr>
                              </m:ctrlPr>
                            </m:sSupPr>
                            <m:e>
                              <m:r>
                                <a:rPr kumimoji="1" lang="en-US" altLang="zh-CN" sz="1200" b="0" i="1" smtClean="0">
                                  <a:solidFill>
                                    <a:schemeClr val="tx1"/>
                                  </a:solidFill>
                                  <a:latin typeface="Cambria Math" panose="02040503050406030204" pitchFamily="18" charset="0"/>
                                </a:rPr>
                                <m:t>𝑉</m:t>
                              </m:r>
                            </m:e>
                            <m:sup>
                              <m:r>
                                <a:rPr kumimoji="1" lang="en-US" altLang="zh-CN" sz="1200" b="0" i="1" smtClean="0">
                                  <a:solidFill>
                                    <a:schemeClr val="tx1"/>
                                  </a:solidFill>
                                  <a:latin typeface="Cambria Math" panose="02040503050406030204" pitchFamily="18" charset="0"/>
                                </a:rPr>
                                <m:t>𝑛</m:t>
                              </m:r>
                            </m:sup>
                          </m:sSup>
                        </m:num>
                        <m:den>
                          <m:r>
                            <m:rPr>
                              <m:sty m:val="p"/>
                            </m:rPr>
                            <a:rPr kumimoji="1" lang="en-US" altLang="zh-CN" sz="1200" b="0" i="0" smtClean="0">
                              <a:solidFill>
                                <a:schemeClr val="tx1"/>
                              </a:solidFill>
                              <a:latin typeface="Cambria Math" panose="02040503050406030204" pitchFamily="18" charset="0"/>
                            </a:rPr>
                            <m:t>Δ</m:t>
                          </m:r>
                          <m:r>
                            <a:rPr kumimoji="1" lang="en-US" altLang="zh-CN" sz="1200" b="0" i="1" smtClean="0">
                              <a:solidFill>
                                <a:schemeClr val="tx1"/>
                              </a:solidFill>
                              <a:latin typeface="Cambria Math" panose="02040503050406030204" pitchFamily="18" charset="0"/>
                            </a:rPr>
                            <m:t>𝑡</m:t>
                          </m:r>
                        </m:den>
                      </m:f>
                    </m:oMath>
                  </m:oMathPara>
                </a14:m>
                <a:endParaRPr kumimoji="1" lang="en-US" altLang="zh-CN" sz="1200" dirty="0">
                  <a:solidFill>
                    <a:schemeClr val="tx1"/>
                  </a:solidFill>
                  <a:latin typeface="Trebuchet MS" panose="020B0703020202090204" pitchFamily="34" charset="0"/>
                </a:endParaRPr>
              </a:p>
              <a:p>
                <a:pPr algn="l"/>
                <a:endParaRPr kumimoji="1" lang="en-US" altLang="zh-CN" sz="1200" dirty="0">
                  <a:solidFill>
                    <a:schemeClr val="tx1"/>
                  </a:solidFill>
                  <a:latin typeface="Trebuchet MS" panose="020B0703020202090204" pitchFamily="34" charset="0"/>
                </a:endParaRPr>
              </a:p>
              <a:p>
                <a:pPr algn="l"/>
                <a:r>
                  <a:rPr kumimoji="1" lang="en-US" altLang="zh-CN" sz="1200" dirty="0">
                    <a:solidFill>
                      <a:schemeClr val="tx1"/>
                    </a:solidFill>
                    <a:latin typeface="Trebuchet MS" panose="020B0703020202090204" pitchFamily="34" charset="0"/>
                  </a:rPr>
                  <a:t>Here we assume that time is divided into small steps: </a:t>
                </a:r>
                <a14:m>
                  <m:oMath xmlns:m="http://schemas.openxmlformats.org/officeDocument/2006/math">
                    <m:r>
                      <a:rPr kumimoji="1" lang="en-US" altLang="zh-CN" sz="1200" b="0" i="1" smtClean="0">
                        <a:solidFill>
                          <a:schemeClr val="tx1"/>
                        </a:solidFill>
                        <a:latin typeface="Cambria Math" panose="02040503050406030204" pitchFamily="18" charset="0"/>
                      </a:rPr>
                      <m:t>𝑡</m:t>
                    </m:r>
                    <m:r>
                      <a:rPr kumimoji="1" lang="en-US" altLang="zh-CN" sz="1200" b="0" i="1" smtClean="0">
                        <a:solidFill>
                          <a:schemeClr val="tx1"/>
                        </a:solidFill>
                        <a:latin typeface="Cambria Math" panose="02040503050406030204" pitchFamily="18" charset="0"/>
                      </a:rPr>
                      <m:t>=[0, </m:t>
                    </m:r>
                    <m:r>
                      <m:rPr>
                        <m:sty m:val="p"/>
                      </m:rPr>
                      <a:rPr kumimoji="1" lang="en-US" altLang="zh-CN" sz="1200" b="0" i="0" smtClean="0">
                        <a:solidFill>
                          <a:schemeClr val="tx1"/>
                        </a:solidFill>
                        <a:latin typeface="Cambria Math" panose="02040503050406030204" pitchFamily="18" charset="0"/>
                      </a:rPr>
                      <m:t>Δ</m:t>
                    </m:r>
                    <m:r>
                      <a:rPr kumimoji="1" lang="en-US" altLang="zh-CN" sz="1200" b="0" i="1" smtClean="0">
                        <a:solidFill>
                          <a:schemeClr val="tx1"/>
                        </a:solidFill>
                        <a:latin typeface="Cambria Math" panose="02040503050406030204" pitchFamily="18" charset="0"/>
                      </a:rPr>
                      <m:t>𝑡</m:t>
                    </m:r>
                    <m:r>
                      <a:rPr kumimoji="1" lang="en-US" altLang="zh-CN" sz="1200" b="0" i="1" smtClean="0">
                        <a:solidFill>
                          <a:schemeClr val="tx1"/>
                        </a:solidFill>
                        <a:latin typeface="Cambria Math" panose="02040503050406030204" pitchFamily="18" charset="0"/>
                      </a:rPr>
                      <m:t>, </m:t>
                    </m:r>
                    <m:r>
                      <a:rPr kumimoji="1" lang="en-US" altLang="zh-CN" sz="1200" b="0" i="0" smtClean="0">
                        <a:solidFill>
                          <a:schemeClr val="tx1"/>
                        </a:solidFill>
                        <a:latin typeface="Cambria Math" panose="02040503050406030204" pitchFamily="18" charset="0"/>
                      </a:rPr>
                      <m:t>2</m:t>
                    </m:r>
                    <m:r>
                      <m:rPr>
                        <m:sty m:val="p"/>
                      </m:rPr>
                      <a:rPr kumimoji="1" lang="en-US" altLang="zh-CN" sz="1200" b="0" i="0" smtClean="0">
                        <a:solidFill>
                          <a:schemeClr val="tx1"/>
                        </a:solidFill>
                        <a:latin typeface="Cambria Math" panose="02040503050406030204" pitchFamily="18" charset="0"/>
                      </a:rPr>
                      <m:t>Δ</m:t>
                    </m:r>
                    <m:r>
                      <a:rPr kumimoji="1" lang="en-US" altLang="zh-CN" sz="1200" b="0" i="1" smtClean="0">
                        <a:solidFill>
                          <a:schemeClr val="tx1"/>
                        </a:solidFill>
                        <a:latin typeface="Cambria Math" panose="02040503050406030204" pitchFamily="18" charset="0"/>
                      </a:rPr>
                      <m:t>𝑡</m:t>
                    </m:r>
                    <m:r>
                      <a:rPr kumimoji="1" lang="en-US" altLang="zh-CN" sz="1200" b="0" i="1" smtClean="0">
                        <a:solidFill>
                          <a:schemeClr val="tx1"/>
                        </a:solidFill>
                        <a:latin typeface="Cambria Math" panose="02040503050406030204" pitchFamily="18" charset="0"/>
                      </a:rPr>
                      <m:t>,3</m:t>
                    </m:r>
                    <m:r>
                      <m:rPr>
                        <m:sty m:val="p"/>
                      </m:rPr>
                      <a:rPr kumimoji="1" lang="en-US" altLang="zh-CN" sz="1200" b="0" i="0" smtClean="0">
                        <a:solidFill>
                          <a:schemeClr val="tx1"/>
                        </a:solidFill>
                        <a:latin typeface="Cambria Math" panose="02040503050406030204" pitchFamily="18" charset="0"/>
                      </a:rPr>
                      <m:t>Δ</m:t>
                    </m:r>
                    <m:r>
                      <a:rPr kumimoji="1" lang="en-US" altLang="zh-CN" sz="1200" b="0" i="1" smtClean="0">
                        <a:solidFill>
                          <a:schemeClr val="tx1"/>
                        </a:solidFill>
                        <a:latin typeface="Cambria Math" panose="02040503050406030204" pitchFamily="18" charset="0"/>
                      </a:rPr>
                      <m:t>𝑡</m:t>
                    </m:r>
                    <m:r>
                      <a:rPr kumimoji="1" lang="en-US" altLang="zh-CN" sz="1200" b="0" i="1" smtClean="0">
                        <a:solidFill>
                          <a:schemeClr val="tx1"/>
                        </a:solidFill>
                        <a:latin typeface="Cambria Math" panose="02040503050406030204" pitchFamily="18" charset="0"/>
                      </a:rPr>
                      <m:t>,…,</m:t>
                    </m:r>
                    <m:r>
                      <a:rPr kumimoji="1" lang="en-US" altLang="zh-CN" sz="1200" b="0" i="1" smtClean="0">
                        <a:solidFill>
                          <a:schemeClr val="tx1"/>
                        </a:solidFill>
                        <a:latin typeface="Cambria Math" panose="02040503050406030204" pitchFamily="18" charset="0"/>
                      </a:rPr>
                      <m:t>𝑁</m:t>
                    </m:r>
                    <m:r>
                      <m:rPr>
                        <m:sty m:val="p"/>
                      </m:rPr>
                      <a:rPr kumimoji="1" lang="en-US" altLang="zh-CN" sz="1200" b="0" i="0" smtClean="0">
                        <a:solidFill>
                          <a:schemeClr val="tx1"/>
                        </a:solidFill>
                        <a:latin typeface="Cambria Math" panose="02040503050406030204" pitchFamily="18" charset="0"/>
                      </a:rPr>
                      <m:t>Δ</m:t>
                    </m:r>
                    <m:r>
                      <a:rPr kumimoji="1" lang="en-US" altLang="zh-CN" sz="1200" b="0" i="1" smtClean="0">
                        <a:solidFill>
                          <a:schemeClr val="tx1"/>
                        </a:solidFill>
                        <a:latin typeface="Cambria Math" panose="02040503050406030204" pitchFamily="18" charset="0"/>
                      </a:rPr>
                      <m:t>𝑡</m:t>
                    </m:r>
                    <m:r>
                      <a:rPr kumimoji="1" lang="en-US" altLang="zh-CN" sz="1200" b="0" i="1" smtClean="0">
                        <a:solidFill>
                          <a:schemeClr val="tx1"/>
                        </a:solidFill>
                        <a:latin typeface="Cambria Math" panose="02040503050406030204" pitchFamily="18" charset="0"/>
                      </a:rPr>
                      <m:t>]</m:t>
                    </m:r>
                  </m:oMath>
                </a14:m>
                <a:r>
                  <a:rPr kumimoji="1" lang="en-US" altLang="zh-CN" sz="1200" dirty="0">
                    <a:solidFill>
                      <a:schemeClr val="tx1"/>
                    </a:solidFill>
                    <a:latin typeface="Trebuchet MS" panose="020B0703020202090204" pitchFamily="34" charset="0"/>
                  </a:rPr>
                  <a:t> and the velocity is evaluated at these times: </a:t>
                </a:r>
              </a:p>
              <a:p>
                <a:pPr algn="l"/>
                <a:endParaRPr kumimoji="1" lang="en-US" altLang="zh-CN" sz="1200" dirty="0">
                  <a:solidFill>
                    <a:schemeClr val="tx1"/>
                  </a:solidFill>
                  <a:latin typeface="Trebuchet MS" panose="020B0703020202090204" pitchFamily="34" charset="0"/>
                </a:endParaRPr>
              </a:p>
              <a:p>
                <a:pPr algn="l"/>
                <a14:m>
                  <m:oMathPara xmlns:m="http://schemas.openxmlformats.org/officeDocument/2006/math">
                    <m:oMathParaPr>
                      <m:jc m:val="centerGroup"/>
                    </m:oMathParaPr>
                    <m:oMath xmlns:m="http://schemas.openxmlformats.org/officeDocument/2006/math">
                      <m:sSup>
                        <m:sSupPr>
                          <m:ctrlPr>
                            <a:rPr kumimoji="1" lang="en-US" altLang="zh-CN" sz="1200" b="0" i="1" smtClean="0">
                              <a:solidFill>
                                <a:schemeClr val="tx1"/>
                              </a:solidFill>
                              <a:latin typeface="Cambria Math" panose="02040503050406030204" pitchFamily="18" charset="0"/>
                            </a:rPr>
                          </m:ctrlPr>
                        </m:sSupPr>
                        <m:e>
                          <m:r>
                            <a:rPr kumimoji="1" lang="en-US" altLang="zh-CN" sz="1200" b="0" i="1" smtClean="0">
                              <a:solidFill>
                                <a:schemeClr val="tx1"/>
                              </a:solidFill>
                              <a:latin typeface="Cambria Math" panose="02040503050406030204" pitchFamily="18" charset="0"/>
                            </a:rPr>
                            <m:t>𝑉</m:t>
                          </m:r>
                        </m:e>
                        <m:sup>
                          <m:r>
                            <a:rPr kumimoji="1" lang="en-US" altLang="zh-CN" sz="1200" b="0" i="1" smtClean="0">
                              <a:solidFill>
                                <a:schemeClr val="tx1"/>
                              </a:solidFill>
                              <a:latin typeface="Cambria Math" panose="02040503050406030204" pitchFamily="18" charset="0"/>
                            </a:rPr>
                            <m:t>𝑛</m:t>
                          </m:r>
                        </m:sup>
                      </m:sSup>
                      <m:r>
                        <a:rPr kumimoji="1" lang="en-US" altLang="zh-CN" sz="1200" b="0" i="1" smtClean="0">
                          <a:solidFill>
                            <a:schemeClr val="tx1"/>
                          </a:solidFill>
                          <a:latin typeface="Cambria Math" panose="02040503050406030204" pitchFamily="18" charset="0"/>
                        </a:rPr>
                        <m:t>=</m:t>
                      </m:r>
                      <m:r>
                        <a:rPr kumimoji="1" lang="en-US" altLang="zh-CN" sz="1200" b="0" i="1" smtClean="0">
                          <a:solidFill>
                            <a:schemeClr val="tx1"/>
                          </a:solidFill>
                          <a:latin typeface="Cambria Math" panose="02040503050406030204" pitchFamily="18" charset="0"/>
                        </a:rPr>
                        <m:t>𝑉</m:t>
                      </m:r>
                      <m:r>
                        <a:rPr kumimoji="1" lang="en-US" altLang="zh-CN" sz="1200" b="0" i="1" smtClean="0">
                          <a:solidFill>
                            <a:schemeClr val="tx1"/>
                          </a:solidFill>
                          <a:latin typeface="Cambria Math" panose="02040503050406030204" pitchFamily="18" charset="0"/>
                        </a:rPr>
                        <m:t>(</m:t>
                      </m:r>
                      <m:r>
                        <a:rPr kumimoji="1" lang="en-US" altLang="zh-CN" sz="1200" b="0" i="1" smtClean="0">
                          <a:solidFill>
                            <a:schemeClr val="tx1"/>
                          </a:solidFill>
                          <a:latin typeface="Cambria Math" panose="02040503050406030204" pitchFamily="18" charset="0"/>
                        </a:rPr>
                        <m:t>𝑛</m:t>
                      </m:r>
                      <m:r>
                        <m:rPr>
                          <m:sty m:val="p"/>
                        </m:rPr>
                        <a:rPr kumimoji="1" lang="en-US" altLang="zh-CN" sz="1200" b="0" i="0" smtClean="0">
                          <a:solidFill>
                            <a:schemeClr val="tx1"/>
                          </a:solidFill>
                          <a:latin typeface="Cambria Math" panose="02040503050406030204" pitchFamily="18" charset="0"/>
                        </a:rPr>
                        <m:t>Δ</m:t>
                      </m:r>
                      <m:r>
                        <a:rPr kumimoji="1" lang="en-US" altLang="zh-CN" sz="1200" b="0" i="1" smtClean="0">
                          <a:solidFill>
                            <a:schemeClr val="tx1"/>
                          </a:solidFill>
                          <a:latin typeface="Cambria Math" panose="02040503050406030204" pitchFamily="18" charset="0"/>
                        </a:rPr>
                        <m:t>𝑡</m:t>
                      </m:r>
                      <m:r>
                        <a:rPr kumimoji="1" lang="en-US" altLang="zh-CN" sz="1200" b="0" i="1" smtClean="0">
                          <a:solidFill>
                            <a:schemeClr val="tx1"/>
                          </a:solidFill>
                          <a:latin typeface="Cambria Math" panose="02040503050406030204" pitchFamily="18" charset="0"/>
                        </a:rPr>
                        <m:t>)</m:t>
                      </m:r>
                    </m:oMath>
                  </m:oMathPara>
                </a14:m>
                <a:endParaRPr kumimoji="1" lang="en-US" altLang="zh-CN" sz="1200" dirty="0">
                  <a:solidFill>
                    <a:schemeClr val="tx1"/>
                  </a:solidFill>
                  <a:latin typeface="Trebuchet MS" panose="020B0703020202090204" pitchFamily="34" charset="0"/>
                </a:endParaRPr>
              </a:p>
              <a:p>
                <a:pPr algn="l"/>
                <a:endParaRPr kumimoji="1" lang="en-US" altLang="zh-CN" sz="1200" dirty="0">
                  <a:solidFill>
                    <a:schemeClr val="tx1"/>
                  </a:solidFill>
                  <a:latin typeface="Trebuchet MS" panose="020B0703020202090204" pitchFamily="34" charset="0"/>
                </a:endParaRPr>
              </a:p>
              <a:p>
                <a:pPr algn="l"/>
                <a:r>
                  <a:rPr kumimoji="1" lang="en-US" altLang="zh-CN" sz="1200" dirty="0">
                    <a:solidFill>
                      <a:schemeClr val="tx1"/>
                    </a:solidFill>
                    <a:latin typeface="Trebuchet MS" panose="020B0703020202090204" pitchFamily="34" charset="0"/>
                  </a:rPr>
                  <a:t>Plot your results for different choices of </a:t>
                </a:r>
                <a14:m>
                  <m:oMath xmlns:m="http://schemas.openxmlformats.org/officeDocument/2006/math">
                    <m:sSub>
                      <m:sSubPr>
                        <m:ctrlPr>
                          <a:rPr kumimoji="1" lang="en-US" altLang="zh-CN" sz="1200" b="0" i="1" smtClean="0">
                            <a:solidFill>
                              <a:schemeClr val="tx1"/>
                            </a:solidFill>
                            <a:latin typeface="Cambria Math" panose="02040503050406030204" pitchFamily="18" charset="0"/>
                          </a:rPr>
                        </m:ctrlPr>
                      </m:sSubPr>
                      <m:e>
                        <m:r>
                          <a:rPr kumimoji="1" lang="en-US" altLang="zh-CN" sz="1200" b="0" i="1" smtClean="0">
                            <a:solidFill>
                              <a:schemeClr val="tx1"/>
                            </a:solidFill>
                            <a:latin typeface="Cambria Math" panose="02040503050406030204" pitchFamily="18" charset="0"/>
                          </a:rPr>
                          <m:t>𝑣</m:t>
                        </m:r>
                      </m:e>
                      <m:sub>
                        <m:r>
                          <a:rPr kumimoji="1" lang="en-US" altLang="zh-CN" sz="1200" b="0" i="1" smtClean="0">
                            <a:solidFill>
                              <a:schemeClr val="tx1"/>
                            </a:solidFill>
                            <a:latin typeface="Cambria Math" panose="02040503050406030204" pitchFamily="18" charset="0"/>
                          </a:rPr>
                          <m:t>𝑒</m:t>
                        </m:r>
                      </m:sub>
                    </m:sSub>
                  </m:oMath>
                </a14:m>
                <a:endParaRPr kumimoji="1" lang="en-US" altLang="zh-CN" sz="1200" dirty="0">
                  <a:solidFill>
                    <a:schemeClr val="tx1"/>
                  </a:solidFill>
                  <a:latin typeface="Trebuchet MS" panose="020B0703020202090204" pitchFamily="34" charset="0"/>
                </a:endParaRPr>
              </a:p>
              <a:p>
                <a:pPr algn="l"/>
                <a:endParaRPr kumimoji="1" lang="en-US" altLang="zh-CN" sz="1200" dirty="0">
                  <a:solidFill>
                    <a:schemeClr val="tx1"/>
                  </a:solidFill>
                  <a:latin typeface="Trebuchet MS" panose="020B0703020202090204" pitchFamily="34" charset="0"/>
                </a:endParaRPr>
              </a:p>
              <a:p>
                <a:pPr algn="l"/>
                <a:r>
                  <a:rPr kumimoji="1" lang="en-US" altLang="zh-CN" sz="1200" dirty="0">
                    <a:solidFill>
                      <a:schemeClr val="tx1"/>
                    </a:solidFill>
                    <a:latin typeface="Trebuchet MS" panose="020B0703020202090204" pitchFamily="34" charset="0"/>
                  </a:rPr>
                  <a:t>Note down your conclusions. </a:t>
                </a:r>
              </a:p>
            </p:txBody>
          </p:sp>
        </mc:Choice>
        <mc:Fallback>
          <p:sp>
            <p:nvSpPr>
              <p:cNvPr id="26" name="圆角矩形 25">
                <a:extLst>
                  <a:ext uri="{FF2B5EF4-FFF2-40B4-BE49-F238E27FC236}">
                    <a16:creationId xmlns:a16="http://schemas.microsoft.com/office/drawing/2014/main" id="{F4C58C0F-A4FE-3146-B203-DF64DEF1B2BE}"/>
                  </a:ext>
                </a:extLst>
              </p:cNvPr>
              <p:cNvSpPr>
                <a:spLocks noRot="1" noChangeAspect="1" noMove="1" noResize="1" noEditPoints="1" noAdjustHandles="1" noChangeArrowheads="1" noChangeShapeType="1" noTextEdit="1"/>
              </p:cNvSpPr>
              <p:nvPr/>
            </p:nvSpPr>
            <p:spPr>
              <a:xfrm>
                <a:off x="240632" y="3852320"/>
                <a:ext cx="6410559" cy="3021918"/>
              </a:xfrm>
              <a:prstGeom prst="roundRect">
                <a:avLst/>
              </a:prstGeom>
              <a:blipFill>
                <a:blip r:embed="rId6"/>
                <a:stretch>
                  <a:fillRect/>
                </a:stretch>
              </a:blipFill>
              <a:ln>
                <a:solidFill>
                  <a:srgbClr val="6825BB"/>
                </a:solidFill>
              </a:ln>
            </p:spPr>
            <p:txBody>
              <a:bodyPr/>
              <a:lstStyle/>
              <a:p>
                <a:r>
                  <a:rPr lang="zh-CN" altLang="en-US">
                    <a:noFill/>
                  </a:rPr>
                  <a:t> </a:t>
                </a:r>
              </a:p>
            </p:txBody>
          </p:sp>
        </mc:Fallback>
      </mc:AlternateContent>
      <p:sp>
        <p:nvSpPr>
          <p:cNvPr id="28" name="矩形 27">
            <a:extLst>
              <a:ext uri="{FF2B5EF4-FFF2-40B4-BE49-F238E27FC236}">
                <a16:creationId xmlns:a16="http://schemas.microsoft.com/office/drawing/2014/main" id="{B0359419-CC66-5E4A-B554-33480B14E3BA}"/>
              </a:ext>
            </a:extLst>
          </p:cNvPr>
          <p:cNvSpPr/>
          <p:nvPr/>
        </p:nvSpPr>
        <p:spPr>
          <a:xfrm>
            <a:off x="240632" y="7027006"/>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Task 6</a:t>
            </a:r>
            <a:endParaRPr kumimoji="1" lang="zh-CN" altLang="en-US" sz="1400" dirty="0">
              <a:solidFill>
                <a:schemeClr val="bg1"/>
              </a:solidFill>
              <a:latin typeface="Comic Sans MS" panose="030F0902030302020204" pitchFamily="66" charset="0"/>
            </a:endParaRPr>
          </a:p>
        </p:txBody>
      </p:sp>
      <mc:AlternateContent xmlns:mc="http://schemas.openxmlformats.org/markup-compatibility/2006">
        <mc:Choice xmlns:a14="http://schemas.microsoft.com/office/drawing/2010/main" Requires="a14">
          <p:sp>
            <p:nvSpPr>
              <p:cNvPr id="29" name="圆角矩形 28">
                <a:extLst>
                  <a:ext uri="{FF2B5EF4-FFF2-40B4-BE49-F238E27FC236}">
                    <a16:creationId xmlns:a16="http://schemas.microsoft.com/office/drawing/2014/main" id="{95C1019A-B965-1E43-98BF-DC44B6D10607}"/>
                  </a:ext>
                </a:extLst>
              </p:cNvPr>
              <p:cNvSpPr/>
              <p:nvPr/>
            </p:nvSpPr>
            <p:spPr>
              <a:xfrm>
                <a:off x="240632" y="7374975"/>
                <a:ext cx="6410559" cy="928659"/>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200" dirty="0">
                    <a:solidFill>
                      <a:schemeClr val="tx1"/>
                    </a:solidFill>
                    <a:latin typeface="Trebuchet MS" panose="020B0703020202090204" pitchFamily="34" charset="0"/>
                  </a:rPr>
                  <a:t>What will your V function look like if you change the mass function to </a:t>
                </a:r>
                <a14:m>
                  <m:oMath xmlns:m="http://schemas.openxmlformats.org/officeDocument/2006/math">
                    <m:r>
                      <a:rPr kumimoji="1" lang="en-US" altLang="zh-CN" sz="1200" b="0" i="1" smtClean="0">
                        <a:solidFill>
                          <a:schemeClr val="tx1"/>
                        </a:solidFill>
                        <a:latin typeface="Cambria Math" panose="02040503050406030204" pitchFamily="18" charset="0"/>
                      </a:rPr>
                      <m:t>𝑚</m:t>
                    </m:r>
                    <m:d>
                      <m:dPr>
                        <m:ctrlPr>
                          <a:rPr kumimoji="1" lang="en-US" altLang="zh-CN" sz="1200" b="0" i="1" smtClean="0">
                            <a:solidFill>
                              <a:schemeClr val="tx1"/>
                            </a:solidFill>
                            <a:latin typeface="Cambria Math" panose="02040503050406030204" pitchFamily="18" charset="0"/>
                          </a:rPr>
                        </m:ctrlPr>
                      </m:dPr>
                      <m:e>
                        <m:r>
                          <a:rPr kumimoji="1" lang="en-US" altLang="zh-CN" sz="1200" b="0" i="1" smtClean="0">
                            <a:solidFill>
                              <a:schemeClr val="tx1"/>
                            </a:solidFill>
                            <a:latin typeface="Cambria Math" panose="02040503050406030204" pitchFamily="18" charset="0"/>
                          </a:rPr>
                          <m:t>𝑡</m:t>
                        </m:r>
                      </m:e>
                    </m:d>
                    <m:r>
                      <a:rPr kumimoji="1" lang="en-US" altLang="zh-CN" sz="1200" b="0" i="1" smtClean="0">
                        <a:solidFill>
                          <a:schemeClr val="tx1"/>
                        </a:solidFill>
                        <a:latin typeface="Cambria Math" panose="02040503050406030204" pitchFamily="18" charset="0"/>
                      </a:rPr>
                      <m:t>=0.5−0.2</m:t>
                    </m:r>
                    <m:r>
                      <a:rPr kumimoji="1" lang="en-US" altLang="zh-CN" sz="1200" b="0" i="1" smtClean="0">
                        <a:solidFill>
                          <a:schemeClr val="tx1"/>
                        </a:solidFill>
                        <a:latin typeface="Cambria Math" panose="02040503050406030204" pitchFamily="18" charset="0"/>
                      </a:rPr>
                      <m:t>𝑡</m:t>
                    </m:r>
                  </m:oMath>
                </a14:m>
                <a:r>
                  <a:rPr kumimoji="1" lang="en-US" altLang="zh-CN" sz="1200" dirty="0">
                    <a:solidFill>
                      <a:schemeClr val="tx1"/>
                    </a:solidFill>
                    <a:latin typeface="Trebuchet MS" panose="020B0703020202090204" pitchFamily="34" charset="0"/>
                  </a:rPr>
                  <a:t>?</a:t>
                </a:r>
              </a:p>
              <a:p>
                <a:pPr algn="l"/>
                <a:endParaRPr kumimoji="1" lang="en-US" altLang="zh-CN" sz="1200" dirty="0">
                  <a:solidFill>
                    <a:schemeClr val="tx1"/>
                  </a:solidFill>
                  <a:latin typeface="Trebuchet MS" panose="020B0703020202090204" pitchFamily="34" charset="0"/>
                </a:endParaRPr>
              </a:p>
              <a:p>
                <a:pPr algn="l"/>
                <a:r>
                  <a:rPr kumimoji="1" lang="en-US" altLang="zh-CN" sz="1200" dirty="0">
                    <a:solidFill>
                      <a:schemeClr val="tx1"/>
                    </a:solidFill>
                    <a:latin typeface="Trebuchet MS" panose="020B0703020202090204" pitchFamily="34" charset="0"/>
                  </a:rPr>
                  <a:t>What can you conclude?</a:t>
                </a:r>
              </a:p>
            </p:txBody>
          </p:sp>
        </mc:Choice>
        <mc:Fallback>
          <p:sp>
            <p:nvSpPr>
              <p:cNvPr id="29" name="圆角矩形 28">
                <a:extLst>
                  <a:ext uri="{FF2B5EF4-FFF2-40B4-BE49-F238E27FC236}">
                    <a16:creationId xmlns:a16="http://schemas.microsoft.com/office/drawing/2014/main" id="{95C1019A-B965-1E43-98BF-DC44B6D10607}"/>
                  </a:ext>
                </a:extLst>
              </p:cNvPr>
              <p:cNvSpPr>
                <a:spLocks noRot="1" noChangeAspect="1" noMove="1" noResize="1" noEditPoints="1" noAdjustHandles="1" noChangeArrowheads="1" noChangeShapeType="1" noTextEdit="1"/>
              </p:cNvSpPr>
              <p:nvPr/>
            </p:nvSpPr>
            <p:spPr>
              <a:xfrm>
                <a:off x="240632" y="7374975"/>
                <a:ext cx="6410559" cy="928659"/>
              </a:xfrm>
              <a:prstGeom prst="roundRect">
                <a:avLst/>
              </a:prstGeom>
              <a:blipFill>
                <a:blip r:embed="rId7"/>
                <a:stretch>
                  <a:fillRect/>
                </a:stretch>
              </a:blipFill>
              <a:ln>
                <a:solidFill>
                  <a:srgbClr val="6825BB"/>
                </a:solidFill>
              </a:ln>
            </p:spPr>
            <p:txBody>
              <a:bodyPr/>
              <a:lstStyle/>
              <a:p>
                <a:r>
                  <a:rPr lang="zh-CN" altLang="en-US">
                    <a:noFill/>
                  </a:rPr>
                  <a:t> </a:t>
                </a:r>
              </a:p>
            </p:txBody>
          </p:sp>
        </mc:Fallback>
      </mc:AlternateContent>
    </p:spTree>
    <p:extLst>
      <p:ext uri="{BB962C8B-B14F-4D97-AF65-F5344CB8AC3E}">
        <p14:creationId xmlns:p14="http://schemas.microsoft.com/office/powerpoint/2010/main" val="58774992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6700</TotalTime>
  <Words>1030</Words>
  <Application>Microsoft Macintosh PowerPoint</Application>
  <PresentationFormat>A4 纸张(210x297 毫米)</PresentationFormat>
  <Paragraphs>99</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Kaiti SC</vt:lpstr>
      <vt:lpstr>Arial</vt:lpstr>
      <vt:lpstr>Calibri</vt:lpstr>
      <vt:lpstr>Calibri Light</vt:lpstr>
      <vt:lpstr>Cambria Math</vt:lpstr>
      <vt:lpstr>Comic Sans MS</vt:lpstr>
      <vt:lpstr>Trebuchet MS</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81</cp:revision>
  <dcterms:created xsi:type="dcterms:W3CDTF">2021-02-07T05:10:33Z</dcterms:created>
  <dcterms:modified xsi:type="dcterms:W3CDTF">2021-02-18T08:50:01Z</dcterms:modified>
</cp:coreProperties>
</file>