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8" r:id="rId3"/>
    <p:sldId id="269"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2DC0"/>
    <a:srgbClr val="6825BB"/>
    <a:srgbClr val="E9EBF5"/>
    <a:srgbClr val="E9DDF5"/>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72"/>
    <p:restoredTop sz="96327"/>
  </p:normalViewPr>
  <p:slideViewPr>
    <p:cSldViewPr snapToGrid="0" snapToObjects="1">
      <p:cViewPr varScale="1">
        <p:scale>
          <a:sx n="89" d="100"/>
          <a:sy n="89" d="100"/>
        </p:scale>
        <p:origin x="16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en-US" altLang="zh-CN" sz="3200" dirty="0">
                  <a:solidFill>
                    <a:schemeClr val="bg1"/>
                  </a:solidFill>
                  <a:latin typeface="Kaiti SC" panose="02010600040101010101" pitchFamily="2" charset="-122"/>
                  <a:ea typeface="Kaiti SC" panose="02010600040101010101" pitchFamily="2" charset="-122"/>
                </a:rPr>
                <a:t>[Project Title]</a:t>
              </a:r>
              <a:br>
                <a:rPr kumimoji="1" lang="en-US" altLang="zh-CN" dirty="0">
                  <a:solidFill>
                    <a:schemeClr val="bg1"/>
                  </a:solidFill>
                  <a:latin typeface="Kaiti SC" panose="02010600040101010101" pitchFamily="2" charset="-122"/>
                  <a:ea typeface="Kaiti SC" panose="02010600040101010101" pitchFamily="2" charset="-122"/>
                </a:rPr>
              </a:br>
              <a:r>
                <a:rPr kumimoji="1" lang="zh-CN" altLang="en-US" sz="2400" dirty="0">
                  <a:solidFill>
                    <a:schemeClr val="bg1"/>
                  </a:solidFill>
                  <a:latin typeface="Kaiti SC" panose="02010600040101010101" pitchFamily="2" charset="-122"/>
                  <a:ea typeface="Kaiti SC" panose="02010600040101010101" pitchFamily="2" charset="-122"/>
                </a:rPr>
                <a:t>解密神秘的宇宙</a:t>
              </a:r>
              <a:endParaRPr kumimoji="1" lang="en-US" altLang="zh-CN" dirty="0">
                <a:solidFill>
                  <a:schemeClr val="bg1"/>
                </a:solidFill>
                <a:latin typeface="Kaiti SC" panose="02010600040101010101" pitchFamily="2" charset="-122"/>
                <a:ea typeface="Kaiti SC" panose="02010600040101010101" pitchFamily="2" charset="-122"/>
              </a:endParaRPr>
            </a:p>
            <a:p>
              <a:pPr algn="r"/>
              <a:r>
                <a:rPr kumimoji="1" lang="en-US" altLang="zh-CN" sz="1400" dirty="0">
                  <a:solidFill>
                    <a:schemeClr val="bg1"/>
                  </a:solidFill>
                  <a:latin typeface="Kaiti SC" panose="02010600040101010101" pitchFamily="2" charset="-122"/>
                  <a:ea typeface="Kaiti SC" panose="02010600040101010101" pitchFamily="2" charset="-122"/>
                </a:rPr>
                <a:t>Unlocking the secrets of the Universe</a:t>
              </a: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grpSp>
        <p:nvGrpSpPr>
          <p:cNvPr id="9" name="组合 8">
            <a:extLst>
              <a:ext uri="{FF2B5EF4-FFF2-40B4-BE49-F238E27FC236}">
                <a16:creationId xmlns:a16="http://schemas.microsoft.com/office/drawing/2014/main" id="{7346DB97-D250-2C48-991D-D0B9EE23D4BC}"/>
              </a:ext>
            </a:extLst>
          </p:cNvPr>
          <p:cNvGrpSpPr/>
          <p:nvPr/>
        </p:nvGrpSpPr>
        <p:grpSpPr>
          <a:xfrm>
            <a:off x="240616" y="4619458"/>
            <a:ext cx="6264676" cy="2106959"/>
            <a:chOff x="240626" y="2785198"/>
            <a:chExt cx="6264676" cy="2106959"/>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Introduction</a:t>
              </a:r>
              <a:endParaRPr kumimoji="1" lang="zh-CN" altLang="en-US" sz="1400" dirty="0">
                <a:solidFill>
                  <a:schemeClr val="bg1"/>
                </a:solidFill>
                <a:latin typeface="Trebuchet MS" panose="020B0703020202090204" pitchFamily="34"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1754326"/>
            </a:xfrm>
            <a:prstGeom prst="rect">
              <a:avLst/>
            </a:prstGeom>
            <a:noFill/>
          </p:spPr>
          <p:txBody>
            <a:bodyPr wrap="square" rtlCol="0">
              <a:spAutoFit/>
            </a:bodyPr>
            <a:lstStyle/>
            <a:p>
              <a:r>
                <a:rPr kumimoji="1" lang="en-US" altLang="zh-CN" sz="1200" i="1" dirty="0"/>
                <a:t>[You should write around ½ page (no more than 1 page) introducing your topic and the problem you are discussing.</a:t>
              </a:r>
            </a:p>
            <a:p>
              <a:endParaRPr kumimoji="1" lang="en-US" altLang="zh-CN" sz="1200" i="1" dirty="0"/>
            </a:p>
            <a:p>
              <a:r>
                <a:rPr kumimoji="1" lang="en-US" altLang="zh-CN" sz="1200" i="1" dirty="0"/>
                <a:t>Introduction should not summarize your project, but describe the problem, talk about the related  general theories and also if this is relevant introduce some resources you read that discuss this topic as well.</a:t>
              </a:r>
            </a:p>
            <a:p>
              <a:endParaRPr kumimoji="1" lang="en-US" altLang="zh-CN" sz="1200" i="1" dirty="0"/>
            </a:p>
            <a:p>
              <a:r>
                <a:rPr kumimoji="1" lang="en-US" altLang="zh-CN" sz="1200" i="1" dirty="0"/>
                <a:t>In the final part of your introduction, you should describe the part of the bigger problem that you are focusing on in your work., as well as summarize in one sentence your results / conclusions]</a:t>
              </a:r>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Final Project Report</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a:extLst>
              <a:ext uri="{FF2B5EF4-FFF2-40B4-BE49-F238E27FC236}">
                <a16:creationId xmlns:a16="http://schemas.microsoft.com/office/drawing/2014/main" id="{0DD0B989-3E4B-0947-89A8-22B27D9AE694}"/>
              </a:ext>
            </a:extLst>
          </p:cNvPr>
          <p:cNvGrpSpPr/>
          <p:nvPr/>
        </p:nvGrpSpPr>
        <p:grpSpPr>
          <a:xfrm>
            <a:off x="240621" y="2812828"/>
            <a:ext cx="6264676" cy="1368296"/>
            <a:chOff x="240626" y="2785198"/>
            <a:chExt cx="6264676" cy="1368296"/>
          </a:xfrm>
        </p:grpSpPr>
        <p:sp>
          <p:nvSpPr>
            <p:cNvPr id="20" name="矩形 19">
              <a:extLst>
                <a:ext uri="{FF2B5EF4-FFF2-40B4-BE49-F238E27FC236}">
                  <a16:creationId xmlns:a16="http://schemas.microsoft.com/office/drawing/2014/main" id="{B0F31D70-82D2-344F-8BBD-AB618B9BCFDE}"/>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Abstract</a:t>
              </a:r>
              <a:endParaRPr kumimoji="1" lang="zh-CN" altLang="en-US" sz="1400" dirty="0">
                <a:solidFill>
                  <a:schemeClr val="bg1"/>
                </a:solidFill>
                <a:latin typeface="Trebuchet MS" panose="020B0703020202090204" pitchFamily="34" charset="0"/>
              </a:endParaRPr>
            </a:p>
          </p:txBody>
        </p:sp>
        <p:sp>
          <p:nvSpPr>
            <p:cNvPr id="21" name="文本框 20">
              <a:extLst>
                <a:ext uri="{FF2B5EF4-FFF2-40B4-BE49-F238E27FC236}">
                  <a16:creationId xmlns:a16="http://schemas.microsoft.com/office/drawing/2014/main" id="{8E8A1467-ACEB-1D42-B456-B1A40CF30CD8}"/>
                </a:ext>
              </a:extLst>
            </p:cNvPr>
            <p:cNvSpPr txBox="1"/>
            <p:nvPr userDrawn="1"/>
          </p:nvSpPr>
          <p:spPr>
            <a:xfrm>
              <a:off x="240626" y="3137831"/>
              <a:ext cx="6264671" cy="1015663"/>
            </a:xfrm>
            <a:prstGeom prst="rect">
              <a:avLst/>
            </a:prstGeom>
            <a:noFill/>
          </p:spPr>
          <p:txBody>
            <a:bodyPr wrap="square" rtlCol="0">
              <a:spAutoFit/>
            </a:bodyPr>
            <a:lstStyle/>
            <a:p>
              <a:r>
                <a:rPr kumimoji="1" lang="en-US" altLang="zh-CN" sz="1200" i="1" dirty="0"/>
                <a:t>[Your text]</a:t>
              </a:r>
            </a:p>
            <a:p>
              <a:r>
                <a:rPr kumimoji="1" lang="en-US" altLang="zh-CN" sz="1200" i="1" dirty="0"/>
                <a:t>[Abstract should summarize your project. You should introduce your problem in 1 sentence, and then explain what you researched, the model or equation you used, as well as summarize your key results. The abstract </a:t>
              </a:r>
              <a:r>
                <a:rPr kumimoji="1" lang="en-US" altLang="zh-CN" sz="1200" b="1" i="1" dirty="0"/>
                <a:t>has to be between 5 to 10 sentence</a:t>
              </a:r>
              <a:r>
                <a:rPr kumimoji="1" lang="en-US" altLang="zh-CN" sz="1200" i="1" dirty="0"/>
                <a:t>s – keep it short and to the point!]</a:t>
              </a:r>
            </a:p>
            <a:p>
              <a:endParaRPr kumimoji="1" lang="en-US" altLang="zh-CN" sz="1200" i="1" dirty="0"/>
            </a:p>
          </p:txBody>
        </p:sp>
      </p:grpSp>
      <p:grpSp>
        <p:nvGrpSpPr>
          <p:cNvPr id="22" name="组合 21">
            <a:extLst>
              <a:ext uri="{FF2B5EF4-FFF2-40B4-BE49-F238E27FC236}">
                <a16:creationId xmlns:a16="http://schemas.microsoft.com/office/drawing/2014/main" id="{B58DCAE3-8EA2-294C-B2A5-A45BAABFABD4}"/>
              </a:ext>
            </a:extLst>
          </p:cNvPr>
          <p:cNvGrpSpPr/>
          <p:nvPr/>
        </p:nvGrpSpPr>
        <p:grpSpPr>
          <a:xfrm>
            <a:off x="240611" y="7013110"/>
            <a:ext cx="6264676" cy="2291625"/>
            <a:chOff x="240626" y="2785198"/>
            <a:chExt cx="6264676" cy="2291625"/>
          </a:xfrm>
        </p:grpSpPr>
        <p:sp>
          <p:nvSpPr>
            <p:cNvPr id="26" name="矩形 25">
              <a:extLst>
                <a:ext uri="{FF2B5EF4-FFF2-40B4-BE49-F238E27FC236}">
                  <a16:creationId xmlns:a16="http://schemas.microsoft.com/office/drawing/2014/main" id="{7C83EF73-8DC7-9A4A-95C0-4B2B99E09F0A}"/>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Methods</a:t>
              </a:r>
              <a:endParaRPr kumimoji="1" lang="zh-CN" altLang="en-US" sz="1400" dirty="0">
                <a:solidFill>
                  <a:schemeClr val="bg1"/>
                </a:solidFill>
                <a:latin typeface="Trebuchet MS" panose="020B0703020202090204" pitchFamily="34" charset="0"/>
              </a:endParaRPr>
            </a:p>
          </p:txBody>
        </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CC1E775F-758E-C54E-B1CC-02C33070B223}"/>
                    </a:ext>
                  </a:extLst>
                </p:cNvPr>
                <p:cNvSpPr txBox="1"/>
                <p:nvPr userDrawn="1"/>
              </p:nvSpPr>
              <p:spPr>
                <a:xfrm>
                  <a:off x="240626" y="3137831"/>
                  <a:ext cx="6264671" cy="1938992"/>
                </a:xfrm>
                <a:prstGeom prst="rect">
                  <a:avLst/>
                </a:prstGeom>
                <a:noFill/>
              </p:spPr>
              <p:txBody>
                <a:bodyPr wrap="square" rtlCol="0">
                  <a:spAutoFit/>
                </a:bodyPr>
                <a:lstStyle/>
                <a:p>
                  <a:r>
                    <a:rPr kumimoji="1" lang="en-US" altLang="zh-CN" sz="1200" i="1" dirty="0"/>
                    <a:t>[Describe your Math model, equations or Python program you wrote. Make your notation clear, define all symbols, constants and variables you are using, and remember to always use Equation mode to write down Math expressions, for example:</a:t>
                  </a:r>
                </a:p>
                <a:p>
                  <a:endParaRPr kumimoji="1" lang="en-US" altLang="zh-CN" sz="1200" i="1" dirty="0">
                    <a:solidFill>
                      <a:schemeClr val="accent2">
                        <a:lumMod val="75000"/>
                      </a:schemeClr>
                    </a:solidFill>
                  </a:endParaRPr>
                </a:p>
                <a:p>
                  <a:r>
                    <a:rPr kumimoji="1" lang="en-US" altLang="zh-CN" sz="1200" i="1" dirty="0">
                      <a:solidFill>
                        <a:schemeClr val="accent2">
                          <a:lumMod val="75000"/>
                        </a:schemeClr>
                      </a:solidFill>
                    </a:rPr>
                    <a:t>Einstein’s mass-energy equivalence is given by </a:t>
                  </a:r>
                </a:p>
                <a:p>
                  <a:pPr/>
                  <a14:m>
                    <m:oMathPara xmlns:m="http://schemas.openxmlformats.org/officeDocument/2006/math">
                      <m:oMathParaPr>
                        <m:jc m:val="centerGroup"/>
                      </m:oMathParaPr>
                      <m:oMath xmlns:m="http://schemas.openxmlformats.org/officeDocument/2006/math">
                        <m:r>
                          <a:rPr kumimoji="1" lang="en-US" altLang="zh-CN" sz="1200" b="0" i="1" smtClean="0">
                            <a:solidFill>
                              <a:schemeClr val="accent2">
                                <a:lumMod val="75000"/>
                              </a:schemeClr>
                            </a:solidFill>
                            <a:latin typeface="Cambria Math" panose="02040503050406030204" pitchFamily="18" charset="0"/>
                          </a:rPr>
                          <m:t>𝐸</m:t>
                        </m:r>
                        <m:r>
                          <a:rPr kumimoji="1" lang="en-US" altLang="zh-CN" sz="1200" b="0" i="1" smtClean="0">
                            <a:solidFill>
                              <a:schemeClr val="accent2">
                                <a:lumMod val="75000"/>
                              </a:schemeClr>
                            </a:solidFill>
                            <a:latin typeface="Cambria Math" panose="02040503050406030204" pitchFamily="18" charset="0"/>
                          </a:rPr>
                          <m:t>=</m:t>
                        </m:r>
                        <m:r>
                          <a:rPr kumimoji="1" lang="en-US" altLang="zh-CN" sz="1200" b="0" i="1" smtClean="0">
                            <a:solidFill>
                              <a:schemeClr val="accent2">
                                <a:lumMod val="75000"/>
                              </a:schemeClr>
                            </a:solidFill>
                            <a:latin typeface="Cambria Math" panose="02040503050406030204" pitchFamily="18" charset="0"/>
                          </a:rPr>
                          <m:t>𝑚</m:t>
                        </m:r>
                        <m:sSup>
                          <m:sSupPr>
                            <m:ctrlPr>
                              <a:rPr kumimoji="1" lang="en-US" altLang="zh-CN" sz="1200" b="0" i="1" smtClean="0">
                                <a:solidFill>
                                  <a:schemeClr val="accent2">
                                    <a:lumMod val="75000"/>
                                  </a:schemeClr>
                                </a:solidFill>
                                <a:latin typeface="Cambria Math" panose="02040503050406030204" pitchFamily="18" charset="0"/>
                              </a:rPr>
                            </m:ctrlPr>
                          </m:sSupPr>
                          <m:e>
                            <m:r>
                              <a:rPr kumimoji="1" lang="en-US" altLang="zh-CN" sz="1200" b="0" i="1" smtClean="0">
                                <a:solidFill>
                                  <a:schemeClr val="accent2">
                                    <a:lumMod val="75000"/>
                                  </a:schemeClr>
                                </a:solidFill>
                                <a:latin typeface="Cambria Math" panose="02040503050406030204" pitchFamily="18" charset="0"/>
                              </a:rPr>
                              <m:t>𝑐</m:t>
                            </m:r>
                          </m:e>
                          <m:sup>
                            <m:r>
                              <a:rPr kumimoji="1" lang="en-US" altLang="zh-CN" sz="1200" b="0" i="1" smtClean="0">
                                <a:solidFill>
                                  <a:schemeClr val="accent2">
                                    <a:lumMod val="75000"/>
                                  </a:schemeClr>
                                </a:solidFill>
                                <a:latin typeface="Cambria Math" panose="02040503050406030204" pitchFamily="18" charset="0"/>
                              </a:rPr>
                              <m:t>2</m:t>
                            </m:r>
                          </m:sup>
                        </m:sSup>
                        <m:r>
                          <a:rPr kumimoji="1" lang="en-US" altLang="zh-CN" sz="1200" b="0" i="1" smtClean="0">
                            <a:solidFill>
                              <a:schemeClr val="accent2">
                                <a:lumMod val="75000"/>
                              </a:schemeClr>
                            </a:solidFill>
                            <a:latin typeface="Cambria Math" panose="02040503050406030204" pitchFamily="18" charset="0"/>
                          </a:rPr>
                          <m:t>,</m:t>
                        </m:r>
                      </m:oMath>
                    </m:oMathPara>
                  </a14:m>
                  <a:endParaRPr kumimoji="1" lang="en-US" altLang="zh-CN" sz="1200" i="1" dirty="0">
                    <a:solidFill>
                      <a:schemeClr val="accent2">
                        <a:lumMod val="75000"/>
                      </a:schemeClr>
                    </a:solidFill>
                  </a:endParaRPr>
                </a:p>
                <a:p>
                  <a:r>
                    <a:rPr kumimoji="1" lang="en-US" altLang="zh-CN" sz="1200" i="1" dirty="0">
                      <a:solidFill>
                        <a:schemeClr val="accent2">
                          <a:lumMod val="75000"/>
                        </a:schemeClr>
                      </a:solidFill>
                    </a:rPr>
                    <a:t>where </a:t>
                  </a:r>
                  <a14:m>
                    <m:oMath xmlns:m="http://schemas.openxmlformats.org/officeDocument/2006/math">
                      <m:r>
                        <a:rPr kumimoji="1" lang="en-US" altLang="zh-CN" sz="1200" b="0" i="1" smtClean="0">
                          <a:solidFill>
                            <a:schemeClr val="accent2">
                              <a:lumMod val="75000"/>
                            </a:schemeClr>
                          </a:solidFill>
                          <a:latin typeface="Cambria Math" panose="02040503050406030204" pitchFamily="18" charset="0"/>
                        </a:rPr>
                        <m:t>𝐸</m:t>
                      </m:r>
                    </m:oMath>
                  </a14:m>
                  <a:r>
                    <a:rPr kumimoji="1" lang="en-US" altLang="zh-CN" sz="1200" i="1" dirty="0">
                      <a:solidFill>
                        <a:schemeClr val="accent2">
                          <a:lumMod val="75000"/>
                        </a:schemeClr>
                      </a:solidFill>
                    </a:rPr>
                    <a:t> is the energy of the body (for example, a particle), </a:t>
                  </a:r>
                  <a14:m>
                    <m:oMath xmlns:m="http://schemas.openxmlformats.org/officeDocument/2006/math">
                      <m:r>
                        <a:rPr kumimoji="1" lang="en-US" altLang="zh-CN" sz="1200" b="0" i="1" smtClean="0">
                          <a:solidFill>
                            <a:schemeClr val="accent2">
                              <a:lumMod val="75000"/>
                            </a:schemeClr>
                          </a:solidFill>
                          <a:latin typeface="Cambria Math" panose="02040503050406030204" pitchFamily="18" charset="0"/>
                        </a:rPr>
                        <m:t>𝑚</m:t>
                      </m:r>
                    </m:oMath>
                  </a14:m>
                  <a:r>
                    <a:rPr kumimoji="1" lang="en-US" altLang="zh-CN" sz="1200" i="1" dirty="0">
                      <a:solidFill>
                        <a:schemeClr val="accent2">
                          <a:lumMod val="75000"/>
                        </a:schemeClr>
                      </a:solidFill>
                    </a:rPr>
                    <a:t> is the body’s mass, and </a:t>
                  </a:r>
                  <a14:m>
                    <m:oMath xmlns:m="http://schemas.openxmlformats.org/officeDocument/2006/math">
                      <m:r>
                        <a:rPr kumimoji="1" lang="en-US" altLang="zh-CN" sz="1200" b="0" i="1" smtClean="0">
                          <a:solidFill>
                            <a:schemeClr val="accent2">
                              <a:lumMod val="75000"/>
                            </a:schemeClr>
                          </a:solidFill>
                          <a:latin typeface="Cambria Math" panose="02040503050406030204" pitchFamily="18" charset="0"/>
                        </a:rPr>
                        <m:t>𝑐</m:t>
                      </m:r>
                    </m:oMath>
                  </a14:m>
                  <a:r>
                    <a:rPr kumimoji="1" lang="en-US" altLang="zh-CN" sz="1200" i="1" dirty="0">
                      <a:solidFill>
                        <a:schemeClr val="accent2">
                          <a:lumMod val="75000"/>
                        </a:schemeClr>
                      </a:solidFill>
                    </a:rPr>
                    <a:t> is the speed of light.]</a:t>
                  </a:r>
                </a:p>
                <a:p>
                  <a:endParaRPr kumimoji="1" lang="en-US" altLang="zh-CN" sz="1200" i="1" dirty="0">
                    <a:solidFill>
                      <a:schemeClr val="accent2">
                        <a:lumMod val="75000"/>
                      </a:schemeClr>
                    </a:solidFill>
                  </a:endParaRPr>
                </a:p>
                <a:p>
                  <a:r>
                    <a:rPr kumimoji="1" lang="en-US" altLang="zh-CN" sz="1200" i="1" dirty="0"/>
                    <a:t>[If you use physical constants, remember to include the units used.]</a:t>
                  </a:r>
                </a:p>
              </p:txBody>
            </p:sp>
          </mc:Choice>
          <mc:Fallback>
            <p:sp>
              <p:nvSpPr>
                <p:cNvPr id="27" name="文本框 26">
                  <a:extLst>
                    <a:ext uri="{FF2B5EF4-FFF2-40B4-BE49-F238E27FC236}">
                      <a16:creationId xmlns:a16="http://schemas.microsoft.com/office/drawing/2014/main" id="{CC1E775F-758E-C54E-B1CC-02C33070B223}"/>
                    </a:ext>
                  </a:extLst>
                </p:cNvPr>
                <p:cNvSpPr txBox="1">
                  <a:spLocks noRot="1" noChangeAspect="1" noMove="1" noResize="1" noEditPoints="1" noAdjustHandles="1" noChangeArrowheads="1" noChangeShapeType="1" noTextEdit="1"/>
                </p:cNvSpPr>
                <p:nvPr userDrawn="1"/>
              </p:nvSpPr>
              <p:spPr>
                <a:xfrm>
                  <a:off x="240626" y="3137831"/>
                  <a:ext cx="6264671" cy="1938992"/>
                </a:xfrm>
                <a:prstGeom prst="rect">
                  <a:avLst/>
                </a:prstGeom>
                <a:blipFill>
                  <a:blip r:embed="rId7"/>
                  <a:stretch>
                    <a:fillRect b="-1299"/>
                  </a:stretch>
                </a:blipFill>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F565EF40-95B2-2F47-80AF-3F36EE43B9EE}"/>
              </a:ext>
            </a:extLst>
          </p:cNvPr>
          <p:cNvGrpSpPr/>
          <p:nvPr/>
        </p:nvGrpSpPr>
        <p:grpSpPr>
          <a:xfrm>
            <a:off x="5170164" y="9378595"/>
            <a:ext cx="1687836" cy="449653"/>
            <a:chOff x="5262429" y="8673181"/>
            <a:chExt cx="1687836" cy="449653"/>
          </a:xfrm>
        </p:grpSpPr>
        <p:sp>
          <p:nvSpPr>
            <p:cNvPr id="29" name="文本框 28">
              <a:extLst>
                <a:ext uri="{FF2B5EF4-FFF2-40B4-BE49-F238E27FC236}">
                  <a16:creationId xmlns:a16="http://schemas.microsoft.com/office/drawing/2014/main" id="{ABDD5D81-E9A6-0944-A5BD-D211483CAD6F}"/>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30" name="组合 29">
              <a:extLst>
                <a:ext uri="{FF2B5EF4-FFF2-40B4-BE49-F238E27FC236}">
                  <a16:creationId xmlns:a16="http://schemas.microsoft.com/office/drawing/2014/main" id="{10566444-8A2F-3045-BC7C-0752428ACE67}"/>
                </a:ext>
              </a:extLst>
            </p:cNvPr>
            <p:cNvGrpSpPr/>
            <p:nvPr/>
          </p:nvGrpSpPr>
          <p:grpSpPr>
            <a:xfrm>
              <a:off x="5262429" y="8673181"/>
              <a:ext cx="1481027" cy="227602"/>
              <a:chOff x="3653443" y="9025090"/>
              <a:chExt cx="2448413" cy="441232"/>
            </a:xfrm>
          </p:grpSpPr>
          <p:pic>
            <p:nvPicPr>
              <p:cNvPr id="31" name="图片 30">
                <a:extLst>
                  <a:ext uri="{FF2B5EF4-FFF2-40B4-BE49-F238E27FC236}">
                    <a16:creationId xmlns:a16="http://schemas.microsoft.com/office/drawing/2014/main" id="{3EF9DA81-4696-334F-B9F4-F8771BECF095}"/>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32" name="图片 31">
                <a:extLst>
                  <a:ext uri="{FF2B5EF4-FFF2-40B4-BE49-F238E27FC236}">
                    <a16:creationId xmlns:a16="http://schemas.microsoft.com/office/drawing/2014/main" id="{DA116100-BE96-4744-84E2-93A1E28FDB35}"/>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33" name="图片 32">
                <a:extLst>
                  <a:ext uri="{FF2B5EF4-FFF2-40B4-BE49-F238E27FC236}">
                    <a16:creationId xmlns:a16="http://schemas.microsoft.com/office/drawing/2014/main" id="{192B0F3C-4A1C-494C-ACBE-33D978D4327E}"/>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34" name="图片 33">
                <a:extLst>
                  <a:ext uri="{FF2B5EF4-FFF2-40B4-BE49-F238E27FC236}">
                    <a16:creationId xmlns:a16="http://schemas.microsoft.com/office/drawing/2014/main" id="{0F371E0D-0EC0-A44A-A954-31DEB97C1E31}"/>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4463635"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
        <p:nvSpPr>
          <p:cNvPr id="23" name="圆角矩形 22">
            <a:extLst>
              <a:ext uri="{FF2B5EF4-FFF2-40B4-BE49-F238E27FC236}">
                <a16:creationId xmlns:a16="http://schemas.microsoft.com/office/drawing/2014/main" id="{E68B938B-EB54-A345-8AFA-62B89F016C51}"/>
              </a:ext>
            </a:extLst>
          </p:cNvPr>
          <p:cNvSpPr/>
          <p:nvPr/>
        </p:nvSpPr>
        <p:spPr>
          <a:xfrm>
            <a:off x="1395295" y="4090434"/>
            <a:ext cx="4085914" cy="274033"/>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1200" dirty="0">
                <a:solidFill>
                  <a:schemeClr val="tx1"/>
                </a:solidFill>
                <a:latin typeface="Trebuchet MS" panose="020B0703020202090204" pitchFamily="34" charset="0"/>
              </a:rPr>
              <a:t>Figure 1: [title of your figure]</a:t>
            </a:r>
          </a:p>
        </p:txBody>
      </p:sp>
      <p:sp>
        <p:nvSpPr>
          <p:cNvPr id="28" name="标题 1">
            <a:extLst>
              <a:ext uri="{FF2B5EF4-FFF2-40B4-BE49-F238E27FC236}">
                <a16:creationId xmlns:a16="http://schemas.microsoft.com/office/drawing/2014/main" id="{B96AC4E1-233C-774B-B1EE-6B66EAD362AF}"/>
              </a:ext>
            </a:extLst>
          </p:cNvPr>
          <p:cNvSpPr txBox="1">
            <a:spLocks/>
          </p:cNvSpPr>
          <p:nvPr/>
        </p:nvSpPr>
        <p:spPr>
          <a:xfrm>
            <a:off x="5137345" y="136817"/>
            <a:ext cx="1538177" cy="358824"/>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1400" b="1" dirty="0">
                <a:solidFill>
                  <a:srgbClr val="A451A4"/>
                </a:solidFill>
                <a:ea typeface="Kaiti SC" panose="02010600040101010101" pitchFamily="2" charset="-122"/>
              </a:rPr>
              <a:t>Final Project report</a:t>
            </a:r>
            <a:endParaRPr kumimoji="1" lang="zh-CN" altLang="en-US" sz="1400" b="1" dirty="0">
              <a:solidFill>
                <a:srgbClr val="A451A4"/>
              </a:solidFill>
              <a:ea typeface="Kaiti SC" panose="02010600040101010101" pitchFamily="2" charset="-122"/>
            </a:endParaRPr>
          </a:p>
        </p:txBody>
      </p:sp>
      <p:grpSp>
        <p:nvGrpSpPr>
          <p:cNvPr id="29" name="组合 28">
            <a:extLst>
              <a:ext uri="{FF2B5EF4-FFF2-40B4-BE49-F238E27FC236}">
                <a16:creationId xmlns:a16="http://schemas.microsoft.com/office/drawing/2014/main" id="{B0BF2EB0-1C0E-4C49-B7E3-2865EBDE1C9B}"/>
              </a:ext>
            </a:extLst>
          </p:cNvPr>
          <p:cNvGrpSpPr/>
          <p:nvPr/>
        </p:nvGrpSpPr>
        <p:grpSpPr>
          <a:xfrm>
            <a:off x="261421" y="613670"/>
            <a:ext cx="6264676" cy="998964"/>
            <a:chOff x="240626" y="2785198"/>
            <a:chExt cx="6264676" cy="998964"/>
          </a:xfrm>
        </p:grpSpPr>
        <p:sp>
          <p:nvSpPr>
            <p:cNvPr id="30" name="矩形 29">
              <a:extLst>
                <a:ext uri="{FF2B5EF4-FFF2-40B4-BE49-F238E27FC236}">
                  <a16:creationId xmlns:a16="http://schemas.microsoft.com/office/drawing/2014/main" id="{B434157B-BA87-C340-9ADC-AA3E532F686C}"/>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Results</a:t>
              </a:r>
              <a:endParaRPr kumimoji="1" lang="zh-CN" altLang="en-US" sz="1400" dirty="0">
                <a:solidFill>
                  <a:schemeClr val="bg1"/>
                </a:solidFill>
                <a:latin typeface="Trebuchet MS" panose="020B0703020202090204" pitchFamily="34" charset="0"/>
              </a:endParaRPr>
            </a:p>
          </p:txBody>
        </p:sp>
        <p:sp>
          <p:nvSpPr>
            <p:cNvPr id="35" name="文本框 34">
              <a:extLst>
                <a:ext uri="{FF2B5EF4-FFF2-40B4-BE49-F238E27FC236}">
                  <a16:creationId xmlns:a16="http://schemas.microsoft.com/office/drawing/2014/main" id="{9D768E47-DFB1-EE42-A756-A09EB02A4EF5}"/>
                </a:ext>
              </a:extLst>
            </p:cNvPr>
            <p:cNvSpPr txBox="1"/>
            <p:nvPr userDrawn="1"/>
          </p:nvSpPr>
          <p:spPr>
            <a:xfrm>
              <a:off x="240626" y="3137831"/>
              <a:ext cx="6264671" cy="646331"/>
            </a:xfrm>
            <a:prstGeom prst="rect">
              <a:avLst/>
            </a:prstGeom>
            <a:noFill/>
          </p:spPr>
          <p:txBody>
            <a:bodyPr wrap="square" rtlCol="0">
              <a:spAutoFit/>
            </a:bodyPr>
            <a:lstStyle/>
            <a:p>
              <a:r>
                <a:rPr kumimoji="1" lang="en-US" altLang="zh-CN" sz="1200" i="1" dirty="0"/>
                <a:t>[Describe your results and the analysis you conduct.</a:t>
              </a:r>
            </a:p>
            <a:p>
              <a:endParaRPr kumimoji="1" lang="en-US" altLang="zh-CN" sz="1200" i="1" dirty="0"/>
            </a:p>
            <a:p>
              <a:r>
                <a:rPr kumimoji="1" lang="en-US" altLang="zh-CN" sz="1200" i="1" dirty="0"/>
                <a:t>You can include pictures like this (caption below the figure):]</a:t>
              </a:r>
            </a:p>
          </p:txBody>
        </p:sp>
      </p:grpSp>
      <p:pic>
        <p:nvPicPr>
          <p:cNvPr id="2" name="图片 1">
            <a:extLst>
              <a:ext uri="{FF2B5EF4-FFF2-40B4-BE49-F238E27FC236}">
                <a16:creationId xmlns:a16="http://schemas.microsoft.com/office/drawing/2014/main" id="{9BA809B6-3BF8-6B45-9E98-C17D338AE9A4}"/>
              </a:ext>
            </a:extLst>
          </p:cNvPr>
          <p:cNvPicPr>
            <a:picLocks noChangeAspect="1"/>
          </p:cNvPicPr>
          <p:nvPr/>
        </p:nvPicPr>
        <p:blipFill>
          <a:blip r:embed="rId4"/>
          <a:stretch>
            <a:fillRect/>
          </a:stretch>
        </p:blipFill>
        <p:spPr>
          <a:xfrm>
            <a:off x="1594837" y="1697776"/>
            <a:ext cx="3542508" cy="2331316"/>
          </a:xfrm>
          <a:prstGeom prst="rect">
            <a:avLst/>
          </a:prstGeom>
        </p:spPr>
      </p:pic>
      <p:sp>
        <p:nvSpPr>
          <p:cNvPr id="36" name="文本框 35">
            <a:extLst>
              <a:ext uri="{FF2B5EF4-FFF2-40B4-BE49-F238E27FC236}">
                <a16:creationId xmlns:a16="http://schemas.microsoft.com/office/drawing/2014/main" id="{3959FA68-94E5-AA4E-85EE-6AF6AA7CD50D}"/>
              </a:ext>
            </a:extLst>
          </p:cNvPr>
          <p:cNvSpPr txBox="1"/>
          <p:nvPr/>
        </p:nvSpPr>
        <p:spPr>
          <a:xfrm>
            <a:off x="240632" y="7654791"/>
            <a:ext cx="6264671" cy="461665"/>
          </a:xfrm>
          <a:prstGeom prst="rect">
            <a:avLst/>
          </a:prstGeom>
          <a:noFill/>
        </p:spPr>
        <p:txBody>
          <a:bodyPr wrap="square" rtlCol="0">
            <a:spAutoFit/>
          </a:bodyPr>
          <a:lstStyle/>
          <a:p>
            <a:r>
              <a:rPr kumimoji="1" lang="en-US" altLang="zh-CN" sz="1200" i="1" dirty="0"/>
              <a:t>Remember to always add a number to your figures and refer to them in your report using these numbers.]</a:t>
            </a:r>
          </a:p>
        </p:txBody>
      </p:sp>
      <p:sp>
        <p:nvSpPr>
          <p:cNvPr id="37" name="文本框 36">
            <a:extLst>
              <a:ext uri="{FF2B5EF4-FFF2-40B4-BE49-F238E27FC236}">
                <a16:creationId xmlns:a16="http://schemas.microsoft.com/office/drawing/2014/main" id="{856DA5AF-5FCE-2F4F-B537-CD60D6C5F6CD}"/>
              </a:ext>
            </a:extLst>
          </p:cNvPr>
          <p:cNvSpPr txBox="1"/>
          <p:nvPr/>
        </p:nvSpPr>
        <p:spPr>
          <a:xfrm>
            <a:off x="386520" y="4481660"/>
            <a:ext cx="6264671" cy="276999"/>
          </a:xfrm>
          <a:prstGeom prst="rect">
            <a:avLst/>
          </a:prstGeom>
          <a:noFill/>
        </p:spPr>
        <p:txBody>
          <a:bodyPr wrap="square" rtlCol="0">
            <a:spAutoFit/>
          </a:bodyPr>
          <a:lstStyle/>
          <a:p>
            <a:r>
              <a:rPr kumimoji="1" lang="en-US" altLang="zh-CN" sz="1200" i="1" dirty="0"/>
              <a:t>Or tables like this (caption above the table):</a:t>
            </a:r>
          </a:p>
        </p:txBody>
      </p:sp>
      <p:sp>
        <p:nvSpPr>
          <p:cNvPr id="38" name="圆角矩形 37">
            <a:extLst>
              <a:ext uri="{FF2B5EF4-FFF2-40B4-BE49-F238E27FC236}">
                <a16:creationId xmlns:a16="http://schemas.microsoft.com/office/drawing/2014/main" id="{178AB67C-A7DF-434C-9B7D-866F1051B484}"/>
              </a:ext>
            </a:extLst>
          </p:cNvPr>
          <p:cNvSpPr/>
          <p:nvPr/>
        </p:nvSpPr>
        <p:spPr>
          <a:xfrm>
            <a:off x="1386043" y="4943223"/>
            <a:ext cx="4085914" cy="274033"/>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1200" dirty="0">
                <a:solidFill>
                  <a:schemeClr val="tx1"/>
                </a:solidFill>
                <a:latin typeface="Trebuchet MS" panose="020B0703020202090204" pitchFamily="34" charset="0"/>
              </a:rPr>
              <a:t>Table 1: [title of your table]</a:t>
            </a:r>
          </a:p>
        </p:txBody>
      </p:sp>
      <mc:AlternateContent xmlns:mc="http://schemas.openxmlformats.org/markup-compatibility/2006">
        <mc:Choice xmlns:a14="http://schemas.microsoft.com/office/drawing/2010/main" Requires="a14">
          <p:graphicFrame>
            <p:nvGraphicFramePr>
              <p:cNvPr id="3" name="表格 3">
                <a:extLst>
                  <a:ext uri="{FF2B5EF4-FFF2-40B4-BE49-F238E27FC236}">
                    <a16:creationId xmlns:a16="http://schemas.microsoft.com/office/drawing/2014/main" id="{35EAA75D-6E83-A54A-9EAD-8874FB37730C}"/>
                  </a:ext>
                </a:extLst>
              </p:cNvPr>
              <p:cNvGraphicFramePr>
                <a:graphicFrameLocks noGrp="1"/>
              </p:cNvGraphicFramePr>
              <p:nvPr>
                <p:extLst>
                  <p:ext uri="{D42A27DB-BD31-4B8C-83A1-F6EECF244321}">
                    <p14:modId xmlns:p14="http://schemas.microsoft.com/office/powerpoint/2010/main" val="3148404209"/>
                  </p:ext>
                </p:extLst>
              </p:nvPr>
            </p:nvGraphicFramePr>
            <p:xfrm>
              <a:off x="240632" y="5354273"/>
              <a:ext cx="6313971" cy="1787211"/>
            </p:xfrm>
            <a:graphic>
              <a:graphicData uri="http://schemas.openxmlformats.org/drawingml/2006/table">
                <a:tbl>
                  <a:tblPr firstRow="1" bandRow="1">
                    <a:tableStyleId>{5C22544A-7EE6-4342-B048-85BDC9FD1C3A}</a:tableStyleId>
                  </a:tblPr>
                  <a:tblGrid>
                    <a:gridCol w="945231">
                      <a:extLst>
                        <a:ext uri="{9D8B030D-6E8A-4147-A177-3AD203B41FA5}">
                          <a16:colId xmlns:a16="http://schemas.microsoft.com/office/drawing/2014/main" val="2854661171"/>
                        </a:ext>
                      </a:extLst>
                    </a:gridCol>
                    <a:gridCol w="1789580">
                      <a:extLst>
                        <a:ext uri="{9D8B030D-6E8A-4147-A177-3AD203B41FA5}">
                          <a16:colId xmlns:a16="http://schemas.microsoft.com/office/drawing/2014/main" val="3787991539"/>
                        </a:ext>
                      </a:extLst>
                    </a:gridCol>
                    <a:gridCol w="1789580">
                      <a:extLst>
                        <a:ext uri="{9D8B030D-6E8A-4147-A177-3AD203B41FA5}">
                          <a16:colId xmlns:a16="http://schemas.microsoft.com/office/drawing/2014/main" val="2850048505"/>
                        </a:ext>
                      </a:extLst>
                    </a:gridCol>
                    <a:gridCol w="1789580">
                      <a:extLst>
                        <a:ext uri="{9D8B030D-6E8A-4147-A177-3AD203B41FA5}">
                          <a16:colId xmlns:a16="http://schemas.microsoft.com/office/drawing/2014/main" val="2534027790"/>
                        </a:ext>
                      </a:extLst>
                    </a:gridCol>
                  </a:tblGrid>
                  <a:tr h="303577">
                    <a:tc>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lang="en-US" altLang="zh-CN" sz="1200" b="0" dirty="0">
                              <a:solidFill>
                                <a:schemeClr val="tx1"/>
                              </a:solidFill>
                            </a:rPr>
                            <a:t>Time for moving observer (in years)</a:t>
                          </a:r>
                          <a:endParaRPr lang="zh-CN" altLang="en-US" sz="1200" b="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0877557"/>
                      </a:ext>
                    </a:extLst>
                  </a:tr>
                  <a:tr h="300038">
                    <a:tc>
                      <a:txBody>
                        <a:bodyPr/>
                        <a:lstStyle/>
                        <a:p>
                          <a:pPr algn="ctr"/>
                          <a:r>
                            <a:rPr lang="en-US" altLang="zh-CN" sz="1200" dirty="0">
                              <a:solidFill>
                                <a:schemeClr val="tx1"/>
                              </a:solidFill>
                            </a:rPr>
                            <a:t>velocity </a:t>
                          </a:r>
                          <a14:m>
                            <m:oMath xmlns:m="http://schemas.openxmlformats.org/officeDocument/2006/math">
                              <m:r>
                                <a:rPr lang="en-US" altLang="zh-CN" sz="1200" b="1" i="1" smtClean="0">
                                  <a:solidFill>
                                    <a:schemeClr val="tx1"/>
                                  </a:solidFill>
                                  <a:latin typeface="Cambria Math" panose="02040503050406030204" pitchFamily="18" charset="0"/>
                                </a:rPr>
                                <m:t>𝒗</m:t>
                              </m:r>
                            </m:oMath>
                          </a14:m>
                          <a:endParaRPr lang="zh-CN" altLang="en-US" sz="1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After 1 year on Earth</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After 100 years on Earth</a:t>
                          </a:r>
                          <a:endParaRPr lang="zh-CN" altLang="en-US" sz="1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After 1000 years on Earth</a:t>
                          </a:r>
                          <a:endParaRPr lang="zh-CN" altLang="en-US" sz="1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129096"/>
                      </a:ext>
                    </a:extLst>
                  </a:tr>
                  <a:tr h="394532">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rPr>
                                  <m:t>0.5</m:t>
                                </m:r>
                                <m:r>
                                  <a:rPr lang="en-US" altLang="zh-CN" sz="1200" b="0" i="1" smtClean="0">
                                    <a:solidFill>
                                      <a:schemeClr val="tx1"/>
                                    </a:solidFill>
                                    <a:latin typeface="Cambria Math" panose="02040503050406030204" pitchFamily="18" charset="0"/>
                                  </a:rPr>
                                  <m:t>𝑐</m:t>
                                </m:r>
                              </m:oMath>
                            </m:oMathPara>
                          </a14:m>
                          <a:endParaRPr lang="zh-CN" altLang="en-US" sz="1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0.87</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86.6</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8666.0</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3380055"/>
                      </a:ext>
                    </a:extLst>
                  </a:tr>
                  <a:tr h="394532">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rPr>
                                  <m:t>0.75</m:t>
                                </m:r>
                                <m:r>
                                  <a:rPr lang="en-US" altLang="zh-CN" sz="1200" b="0" i="1" smtClean="0">
                                    <a:solidFill>
                                      <a:schemeClr val="tx1"/>
                                    </a:solidFill>
                                    <a:latin typeface="Cambria Math" panose="02040503050406030204" pitchFamily="18" charset="0"/>
                                  </a:rPr>
                                  <m:t>𝑐</m:t>
                                </m:r>
                              </m:oMath>
                            </m:oMathPara>
                          </a14:m>
                          <a:endParaRPr lang="zh-CN" altLang="en-US" sz="1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661.4</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680748"/>
                      </a:ext>
                    </a:extLst>
                  </a:tr>
                  <a:tr h="394532">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rPr>
                                  <m:t>0.99</m:t>
                                </m:r>
                                <m:r>
                                  <a:rPr lang="en-US" altLang="zh-CN" sz="1200" b="0" i="1" smtClean="0">
                                    <a:solidFill>
                                      <a:schemeClr val="tx1"/>
                                    </a:solidFill>
                                    <a:latin typeface="Cambria Math" panose="02040503050406030204" pitchFamily="18" charset="0"/>
                                  </a:rPr>
                                  <m:t>𝑐</m:t>
                                </m:r>
                              </m:oMath>
                            </m:oMathPara>
                          </a14:m>
                          <a:endParaRPr lang="zh-CN" altLang="en-US" sz="1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141.1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72098781"/>
                      </a:ext>
                    </a:extLst>
                  </a:tr>
                </a:tbl>
              </a:graphicData>
            </a:graphic>
          </p:graphicFrame>
        </mc:Choice>
        <mc:Fallback>
          <p:graphicFrame>
            <p:nvGraphicFramePr>
              <p:cNvPr id="3" name="表格 3">
                <a:extLst>
                  <a:ext uri="{FF2B5EF4-FFF2-40B4-BE49-F238E27FC236}">
                    <a16:creationId xmlns:a16="http://schemas.microsoft.com/office/drawing/2014/main" id="{35EAA75D-6E83-A54A-9EAD-8874FB37730C}"/>
                  </a:ext>
                </a:extLst>
              </p:cNvPr>
              <p:cNvGraphicFramePr>
                <a:graphicFrameLocks noGrp="1"/>
              </p:cNvGraphicFramePr>
              <p:nvPr>
                <p:extLst>
                  <p:ext uri="{D42A27DB-BD31-4B8C-83A1-F6EECF244321}">
                    <p14:modId xmlns:p14="http://schemas.microsoft.com/office/powerpoint/2010/main" val="3148404209"/>
                  </p:ext>
                </p:extLst>
              </p:nvPr>
            </p:nvGraphicFramePr>
            <p:xfrm>
              <a:off x="240632" y="5354273"/>
              <a:ext cx="6313971" cy="1787211"/>
            </p:xfrm>
            <a:graphic>
              <a:graphicData uri="http://schemas.openxmlformats.org/drawingml/2006/table">
                <a:tbl>
                  <a:tblPr firstRow="1" bandRow="1">
                    <a:tableStyleId>{5C22544A-7EE6-4342-B048-85BDC9FD1C3A}</a:tableStyleId>
                  </a:tblPr>
                  <a:tblGrid>
                    <a:gridCol w="945231">
                      <a:extLst>
                        <a:ext uri="{9D8B030D-6E8A-4147-A177-3AD203B41FA5}">
                          <a16:colId xmlns:a16="http://schemas.microsoft.com/office/drawing/2014/main" val="2854661171"/>
                        </a:ext>
                      </a:extLst>
                    </a:gridCol>
                    <a:gridCol w="1789580">
                      <a:extLst>
                        <a:ext uri="{9D8B030D-6E8A-4147-A177-3AD203B41FA5}">
                          <a16:colId xmlns:a16="http://schemas.microsoft.com/office/drawing/2014/main" val="3787991539"/>
                        </a:ext>
                      </a:extLst>
                    </a:gridCol>
                    <a:gridCol w="1789580">
                      <a:extLst>
                        <a:ext uri="{9D8B030D-6E8A-4147-A177-3AD203B41FA5}">
                          <a16:colId xmlns:a16="http://schemas.microsoft.com/office/drawing/2014/main" val="2850048505"/>
                        </a:ext>
                      </a:extLst>
                    </a:gridCol>
                    <a:gridCol w="1789580">
                      <a:extLst>
                        <a:ext uri="{9D8B030D-6E8A-4147-A177-3AD203B41FA5}">
                          <a16:colId xmlns:a16="http://schemas.microsoft.com/office/drawing/2014/main" val="2534027790"/>
                        </a:ext>
                      </a:extLst>
                    </a:gridCol>
                  </a:tblGrid>
                  <a:tr h="303577">
                    <a:tc>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lang="en-US" altLang="zh-CN" sz="1200" b="0" dirty="0">
                              <a:solidFill>
                                <a:schemeClr val="tx1"/>
                              </a:solidFill>
                            </a:rPr>
                            <a:t>Time for moving observer (in years)</a:t>
                          </a:r>
                          <a:endParaRPr lang="zh-CN" altLang="en-US" sz="1200" b="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0877557"/>
                      </a:ext>
                    </a:extLst>
                  </a:tr>
                  <a:tr h="300038">
                    <a:tc>
                      <a:txBody>
                        <a:bodyPr/>
                        <a:lstStyle/>
                        <a:p>
                          <a:endParaRPr lang="zh-CN"/>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blipFill>
                          <a:blip r:embed="rId5"/>
                          <a:stretch>
                            <a:fillRect t="-100000" r="-565333" b="-395833"/>
                          </a:stretch>
                        </a:blipFill>
                      </a:tcPr>
                    </a:tc>
                    <a:tc>
                      <a:txBody>
                        <a:bodyPr/>
                        <a:lstStyle/>
                        <a:p>
                          <a:pPr algn="ctr"/>
                          <a:r>
                            <a:rPr lang="en-US" altLang="zh-CN" sz="1200" dirty="0">
                              <a:solidFill>
                                <a:schemeClr val="tx1"/>
                              </a:solidFill>
                            </a:rPr>
                            <a:t>After 1 year on Earth</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After 100 years on Earth</a:t>
                          </a:r>
                          <a:endParaRPr lang="zh-CN" altLang="en-US" sz="1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After 1000 years on Earth</a:t>
                          </a:r>
                          <a:endParaRPr lang="zh-CN" altLang="en-US" sz="1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129096"/>
                      </a:ext>
                    </a:extLst>
                  </a:tr>
                  <a:tr h="394532">
                    <a:tc>
                      <a:txBody>
                        <a:bodyPr/>
                        <a:lstStyle/>
                        <a:p>
                          <a:endParaRPr lang="zh-CN"/>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5"/>
                          <a:stretch>
                            <a:fillRect t="-154839" r="-565333" b="-206452"/>
                          </a:stretch>
                        </a:blipFill>
                      </a:tcPr>
                    </a:tc>
                    <a:tc>
                      <a:txBody>
                        <a:bodyPr/>
                        <a:lstStyle/>
                        <a:p>
                          <a:pPr algn="ctr"/>
                          <a:r>
                            <a:rPr lang="en-US" altLang="zh-CN" sz="1200" dirty="0">
                              <a:solidFill>
                                <a:schemeClr val="tx1"/>
                              </a:solidFill>
                            </a:rPr>
                            <a:t>0.87</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86.6</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8666.0</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3380055"/>
                      </a:ext>
                    </a:extLst>
                  </a:tr>
                  <a:tr h="394532">
                    <a:tc>
                      <a:txBody>
                        <a:bodyPr/>
                        <a:lstStyle/>
                        <a:p>
                          <a:endParaRPr lang="zh-CN"/>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5"/>
                          <a:stretch>
                            <a:fillRect t="-246875" r="-565333" b="-100000"/>
                          </a:stretch>
                        </a:blipFill>
                      </a:tcPr>
                    </a:tc>
                    <a:tc>
                      <a:txBody>
                        <a:bodyPr/>
                        <a:lstStyle/>
                        <a:p>
                          <a:pPr algn="ctr"/>
                          <a:r>
                            <a:rPr lang="en-US" altLang="zh-CN" sz="1200" dirty="0">
                              <a:solidFill>
                                <a:schemeClr val="tx1"/>
                              </a:solidFill>
                            </a:rPr>
                            <a:t>6.6</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661.4</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680748"/>
                      </a:ext>
                    </a:extLst>
                  </a:tr>
                  <a:tr h="394532">
                    <a:tc>
                      <a:txBody>
                        <a:bodyPr/>
                        <a:lstStyle/>
                        <a:p>
                          <a:endParaRPr lang="zh-CN"/>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5"/>
                          <a:stretch>
                            <a:fillRect t="-358065" r="-565333" b="-3226"/>
                          </a:stretch>
                        </a:blipFill>
                      </a:tcPr>
                    </a:tc>
                    <a:tc>
                      <a:txBody>
                        <a:bodyPr/>
                        <a:lstStyle/>
                        <a:p>
                          <a:pPr algn="ctr"/>
                          <a:r>
                            <a:rPr lang="en-US" altLang="zh-CN" sz="1200" dirty="0">
                              <a:solidFill>
                                <a:schemeClr val="tx1"/>
                              </a:solidFill>
                            </a:rPr>
                            <a:t>1.4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141.1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72098781"/>
                      </a:ext>
                    </a:extLst>
                  </a:tr>
                </a:tbl>
              </a:graphicData>
            </a:graphic>
          </p:graphicFrame>
        </mc:Fallback>
      </mc:AlternateContent>
    </p:spTree>
    <p:extLst>
      <p:ext uri="{BB962C8B-B14F-4D97-AF65-F5344CB8AC3E}">
        <p14:creationId xmlns:p14="http://schemas.microsoft.com/office/powerpoint/2010/main" val="50658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4463635"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
        <p:nvSpPr>
          <p:cNvPr id="28" name="标题 1">
            <a:extLst>
              <a:ext uri="{FF2B5EF4-FFF2-40B4-BE49-F238E27FC236}">
                <a16:creationId xmlns:a16="http://schemas.microsoft.com/office/drawing/2014/main" id="{B96AC4E1-233C-774B-B1EE-6B66EAD362AF}"/>
              </a:ext>
            </a:extLst>
          </p:cNvPr>
          <p:cNvSpPr txBox="1">
            <a:spLocks/>
          </p:cNvSpPr>
          <p:nvPr/>
        </p:nvSpPr>
        <p:spPr>
          <a:xfrm>
            <a:off x="5137345" y="136817"/>
            <a:ext cx="1538177" cy="358824"/>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1400" b="1" dirty="0">
                <a:solidFill>
                  <a:srgbClr val="A451A4"/>
                </a:solidFill>
                <a:ea typeface="Kaiti SC" panose="02010600040101010101" pitchFamily="2" charset="-122"/>
              </a:rPr>
              <a:t>Final Project report</a:t>
            </a:r>
            <a:endParaRPr kumimoji="1" lang="zh-CN" altLang="en-US" sz="1400" b="1" dirty="0">
              <a:solidFill>
                <a:srgbClr val="A451A4"/>
              </a:solidFill>
              <a:ea typeface="Kaiti SC" panose="02010600040101010101" pitchFamily="2" charset="-122"/>
            </a:endParaRPr>
          </a:p>
        </p:txBody>
      </p:sp>
      <p:grpSp>
        <p:nvGrpSpPr>
          <p:cNvPr id="29" name="组合 28">
            <a:extLst>
              <a:ext uri="{FF2B5EF4-FFF2-40B4-BE49-F238E27FC236}">
                <a16:creationId xmlns:a16="http://schemas.microsoft.com/office/drawing/2014/main" id="{B0BF2EB0-1C0E-4C49-B7E3-2865EBDE1C9B}"/>
              </a:ext>
            </a:extLst>
          </p:cNvPr>
          <p:cNvGrpSpPr/>
          <p:nvPr/>
        </p:nvGrpSpPr>
        <p:grpSpPr>
          <a:xfrm>
            <a:off x="261421" y="613670"/>
            <a:ext cx="6264676" cy="998964"/>
            <a:chOff x="240626" y="2785198"/>
            <a:chExt cx="6264676" cy="998964"/>
          </a:xfrm>
        </p:grpSpPr>
        <p:sp>
          <p:nvSpPr>
            <p:cNvPr id="30" name="矩形 29">
              <a:extLst>
                <a:ext uri="{FF2B5EF4-FFF2-40B4-BE49-F238E27FC236}">
                  <a16:creationId xmlns:a16="http://schemas.microsoft.com/office/drawing/2014/main" id="{B434157B-BA87-C340-9ADC-AA3E532F686C}"/>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Conclusion</a:t>
              </a:r>
              <a:endParaRPr kumimoji="1" lang="zh-CN" altLang="en-US" sz="1400" dirty="0">
                <a:solidFill>
                  <a:schemeClr val="bg1"/>
                </a:solidFill>
                <a:latin typeface="Trebuchet MS" panose="020B0703020202090204" pitchFamily="34" charset="0"/>
              </a:endParaRPr>
            </a:p>
          </p:txBody>
        </p:sp>
        <p:sp>
          <p:nvSpPr>
            <p:cNvPr id="35" name="文本框 34">
              <a:extLst>
                <a:ext uri="{FF2B5EF4-FFF2-40B4-BE49-F238E27FC236}">
                  <a16:creationId xmlns:a16="http://schemas.microsoft.com/office/drawing/2014/main" id="{9D768E47-DFB1-EE42-A756-A09EB02A4EF5}"/>
                </a:ext>
              </a:extLst>
            </p:cNvPr>
            <p:cNvSpPr txBox="1"/>
            <p:nvPr userDrawn="1"/>
          </p:nvSpPr>
          <p:spPr>
            <a:xfrm>
              <a:off x="240626" y="3137831"/>
              <a:ext cx="6264671" cy="646331"/>
            </a:xfrm>
            <a:prstGeom prst="rect">
              <a:avLst/>
            </a:prstGeom>
            <a:noFill/>
          </p:spPr>
          <p:txBody>
            <a:bodyPr wrap="square" rtlCol="0">
              <a:spAutoFit/>
            </a:bodyPr>
            <a:lstStyle/>
            <a:p>
              <a:r>
                <a:rPr kumimoji="1" lang="en-US" altLang="zh-CN" sz="1200" i="1" dirty="0"/>
                <a:t>[Describe your key finding and your conclusion. Also mention what other things that you have not covered this time could be checked or analyzed in more detail by others in the future, and what this could potentially show or what questions it could answer.]</a:t>
              </a:r>
            </a:p>
          </p:txBody>
        </p:sp>
      </p:grpSp>
      <p:grpSp>
        <p:nvGrpSpPr>
          <p:cNvPr id="24" name="组合 23">
            <a:extLst>
              <a:ext uri="{FF2B5EF4-FFF2-40B4-BE49-F238E27FC236}">
                <a16:creationId xmlns:a16="http://schemas.microsoft.com/office/drawing/2014/main" id="{81D31C17-3043-F346-8008-36B9BB5EA4DC}"/>
              </a:ext>
            </a:extLst>
          </p:cNvPr>
          <p:cNvGrpSpPr/>
          <p:nvPr/>
        </p:nvGrpSpPr>
        <p:grpSpPr>
          <a:xfrm>
            <a:off x="230992" y="3961713"/>
            <a:ext cx="6264676" cy="4322951"/>
            <a:chOff x="240626" y="2785198"/>
            <a:chExt cx="6264676" cy="4322951"/>
          </a:xfrm>
        </p:grpSpPr>
        <p:sp>
          <p:nvSpPr>
            <p:cNvPr id="26" name="矩形 25">
              <a:extLst>
                <a:ext uri="{FF2B5EF4-FFF2-40B4-BE49-F238E27FC236}">
                  <a16:creationId xmlns:a16="http://schemas.microsoft.com/office/drawing/2014/main" id="{FAB3C124-B815-9C46-BAB8-8DB04F3BDAE5}"/>
                </a:ext>
              </a:extLst>
            </p:cNvPr>
            <p:cNvSpPr/>
            <p:nvPr userDrawn="1"/>
          </p:nvSpPr>
          <p:spPr>
            <a:xfrm>
              <a:off x="240631" y="2785198"/>
              <a:ext cx="6264671"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References</a:t>
              </a:r>
              <a:endParaRPr kumimoji="1" lang="zh-CN" altLang="en-US" sz="1400" dirty="0">
                <a:solidFill>
                  <a:schemeClr val="bg1"/>
                </a:solidFill>
                <a:latin typeface="Trebuchet MS" panose="020B0703020202090204" pitchFamily="34" charset="0"/>
              </a:endParaRPr>
            </a:p>
          </p:txBody>
        </p:sp>
        <p:sp>
          <p:nvSpPr>
            <p:cNvPr id="27" name="文本框 26">
              <a:extLst>
                <a:ext uri="{FF2B5EF4-FFF2-40B4-BE49-F238E27FC236}">
                  <a16:creationId xmlns:a16="http://schemas.microsoft.com/office/drawing/2014/main" id="{F165F84F-8A92-0B43-975A-A09A2CDE84E6}"/>
                </a:ext>
              </a:extLst>
            </p:cNvPr>
            <p:cNvSpPr txBox="1"/>
            <p:nvPr userDrawn="1"/>
          </p:nvSpPr>
          <p:spPr>
            <a:xfrm>
              <a:off x="240626" y="3137831"/>
              <a:ext cx="6264671" cy="3970318"/>
            </a:xfrm>
            <a:prstGeom prst="rect">
              <a:avLst/>
            </a:prstGeom>
            <a:noFill/>
          </p:spPr>
          <p:txBody>
            <a:bodyPr wrap="square" rtlCol="0">
              <a:spAutoFit/>
            </a:bodyPr>
            <a:lstStyle/>
            <a:p>
              <a:r>
                <a:rPr kumimoji="1" lang="en-US" altLang="zh-CN" sz="1200" i="1" dirty="0"/>
                <a:t>[Include ALL texts, websites, books, etc. that you used in your work.]</a:t>
              </a:r>
            </a:p>
            <a:p>
              <a:endParaRPr kumimoji="1" lang="en-US" altLang="zh-CN" sz="1200" i="1" dirty="0"/>
            </a:p>
            <a:p>
              <a:r>
                <a:rPr kumimoji="1" lang="en-US" altLang="zh-CN" sz="1200" i="1" dirty="0"/>
                <a:t>[Whenever you are using a source in your text, indicate it by putting the surname of the author and year of publication in brackets.</a:t>
              </a:r>
            </a:p>
            <a:p>
              <a:endParaRPr kumimoji="1" lang="en-US" altLang="zh-CN" sz="1200" i="1" dirty="0"/>
            </a:p>
            <a:p>
              <a:r>
                <a:rPr kumimoji="1" lang="en-US" altLang="zh-CN" sz="1200" i="1" dirty="0"/>
                <a:t>In your references section, include the sources in alphabetical order sorting by author’s surnames.</a:t>
              </a:r>
            </a:p>
            <a:p>
              <a:endParaRPr kumimoji="1" lang="en-US" altLang="zh-CN" sz="1200" i="1" dirty="0"/>
            </a:p>
            <a:p>
              <a:r>
                <a:rPr kumimoji="1" lang="en-US" altLang="zh-CN" sz="1200" i="1" dirty="0"/>
                <a:t>For example, let’s say you are quoting David Kipping’s article entitled “An objective Bayesian analysis of life’s early start and our late arrival” published in PNAS in 2020, it can be found at the website https://doi.org/10.1073/pnas.1921655117</a:t>
              </a:r>
            </a:p>
            <a:p>
              <a:endParaRPr kumimoji="1" lang="en-US" altLang="zh-CN" sz="1200" i="1" dirty="0"/>
            </a:p>
            <a:p>
              <a:r>
                <a:rPr kumimoji="1" lang="en-US" altLang="zh-CN" sz="1200" i="1" dirty="0"/>
                <a:t>In our report, we would cite this work as follows:</a:t>
              </a:r>
            </a:p>
            <a:p>
              <a:endParaRPr kumimoji="1" lang="en-US" altLang="zh-CN" sz="1200" i="1" dirty="0"/>
            </a:p>
            <a:p>
              <a:r>
                <a:rPr kumimoji="1" lang="en-US" altLang="zh-CN" sz="1200" i="1" dirty="0">
                  <a:solidFill>
                    <a:schemeClr val="accent2">
                      <a:lumMod val="75000"/>
                    </a:schemeClr>
                  </a:solidFill>
                </a:rPr>
                <a:t>According to a recent study </a:t>
              </a:r>
              <a:r>
                <a:rPr kumimoji="1" lang="en-US" altLang="zh-CN" sz="1200" i="1" dirty="0">
                  <a:solidFill>
                    <a:srgbClr val="00B050"/>
                  </a:solidFill>
                </a:rPr>
                <a:t>(Kipping, 2020)</a:t>
              </a:r>
              <a:r>
                <a:rPr kumimoji="1" lang="en-US" altLang="zh-CN" sz="1200" i="1" dirty="0">
                  <a:solidFill>
                    <a:schemeClr val="accent2">
                      <a:lumMod val="75000"/>
                    </a:schemeClr>
                  </a:solidFill>
                </a:rPr>
                <a:t>, life on Earth is actually quite likely if we consider our existence as a data point in Bayesian analysis of the emergence of life.</a:t>
              </a:r>
            </a:p>
            <a:p>
              <a:endParaRPr kumimoji="1" lang="en-US" altLang="zh-CN" sz="1200" i="1" dirty="0"/>
            </a:p>
            <a:p>
              <a:r>
                <a:rPr kumimoji="1" lang="en-US" altLang="zh-CN" sz="1200" i="1" dirty="0"/>
                <a:t>And in your references section, you will include this work as </a:t>
              </a:r>
            </a:p>
            <a:p>
              <a:endParaRPr kumimoji="1" lang="en-US" altLang="zh-CN" sz="1200" i="1" dirty="0"/>
            </a:p>
            <a:p>
              <a:r>
                <a:rPr kumimoji="1" lang="en-US" altLang="zh-CN" sz="1200" i="1" dirty="0">
                  <a:solidFill>
                    <a:schemeClr val="accent2">
                      <a:lumMod val="75000"/>
                    </a:schemeClr>
                  </a:solidFill>
                </a:rPr>
                <a:t>Kipping D., “An objective Bayesian analysis of life’s early start and our late arrival” , (2020) PNAS, available at: https://</a:t>
              </a:r>
              <a:r>
                <a:rPr kumimoji="1" lang="en-US" altLang="zh-CN" sz="1200" i="1" dirty="0" err="1">
                  <a:solidFill>
                    <a:schemeClr val="accent2">
                      <a:lumMod val="75000"/>
                    </a:schemeClr>
                  </a:solidFill>
                </a:rPr>
                <a:t>doi.org</a:t>
              </a:r>
              <a:r>
                <a:rPr kumimoji="1" lang="en-US" altLang="zh-CN" sz="1200" i="1" dirty="0">
                  <a:solidFill>
                    <a:schemeClr val="accent2">
                      <a:lumMod val="75000"/>
                    </a:schemeClr>
                  </a:solidFill>
                </a:rPr>
                <a:t>/10.1073/pnas</a:t>
              </a:r>
              <a:r>
                <a:rPr kumimoji="1" lang="en-US" altLang="zh-CN" sz="1200" i="1">
                  <a:solidFill>
                    <a:schemeClr val="accent2">
                      <a:lumMod val="75000"/>
                    </a:schemeClr>
                  </a:solidFill>
                </a:rPr>
                <a:t>.1921655117</a:t>
              </a:r>
              <a:endParaRPr kumimoji="1" lang="en-US" altLang="zh-CN" sz="1200" i="1" dirty="0"/>
            </a:p>
            <a:p>
              <a:r>
                <a:rPr kumimoji="1" lang="en-US" altLang="zh-CN" sz="1200" i="1" dirty="0"/>
                <a:t>]</a:t>
              </a:r>
            </a:p>
          </p:txBody>
        </p:sp>
      </p:grpSp>
    </p:spTree>
    <p:extLst>
      <p:ext uri="{BB962C8B-B14F-4D97-AF65-F5344CB8AC3E}">
        <p14:creationId xmlns:p14="http://schemas.microsoft.com/office/powerpoint/2010/main" val="68510521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6730</TotalTime>
  <Words>696</Words>
  <Application>Microsoft Macintosh PowerPoint</Application>
  <PresentationFormat>A4 纸张(210x297 毫米)</PresentationFormat>
  <Paragraphs>77</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84</cp:revision>
  <dcterms:created xsi:type="dcterms:W3CDTF">2021-02-07T05:10:33Z</dcterms:created>
  <dcterms:modified xsi:type="dcterms:W3CDTF">2021-02-18T09:24:47Z</dcterms:modified>
</cp:coreProperties>
</file>