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70" r:id="rId5"/>
    <p:sldId id="271" r:id="rId6"/>
    <p:sldId id="260" r:id="rId7"/>
    <p:sldId id="279" r:id="rId8"/>
    <p:sldId id="269" r:id="rId9"/>
    <p:sldId id="265" r:id="rId10"/>
    <p:sldId id="266" r:id="rId11"/>
    <p:sldId id="272" r:id="rId12"/>
    <p:sldId id="273" r:id="rId13"/>
    <p:sldId id="263" r:id="rId14"/>
    <p:sldId id="259" r:id="rId15"/>
    <p:sldId id="275" r:id="rId16"/>
    <p:sldId id="264" r:id="rId17"/>
    <p:sldId id="276" r:id="rId18"/>
    <p:sldId id="274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631" autoAdjust="0"/>
  </p:normalViewPr>
  <p:slideViewPr>
    <p:cSldViewPr snapToGrid="0" snapToObjects="1"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F24D-EB19-4AE0-B015-2BEA6D5224F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778F24D-EB19-4AE0-B015-2BEA6D5224F2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005324"/>
            <a:ext cx="7315200" cy="2595025"/>
          </a:xfrm>
        </p:spPr>
        <p:txBody>
          <a:bodyPr>
            <a:normAutofit/>
          </a:bodyPr>
          <a:lstStyle/>
          <a:p>
            <a:r>
              <a:rPr lang="en-US" dirty="0" smtClean="0"/>
              <a:t>CSE 534 Final Project Internet Outage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195695"/>
            <a:ext cx="7315200" cy="1144632"/>
          </a:xfrm>
        </p:spPr>
        <p:txBody>
          <a:bodyPr>
            <a:normAutofit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Guanyu</a:t>
            </a:r>
            <a:r>
              <a:rPr lang="en-US" dirty="0" smtClean="0"/>
              <a:t> Zhu, Wei-Ting Lin, </a:t>
            </a:r>
            <a:r>
              <a:rPr lang="en-US" dirty="0" err="1" smtClean="0"/>
              <a:t>Z</a:t>
            </a:r>
            <a:r>
              <a:rPr lang="en-US" altLang="zh-TW" dirty="0" err="1" smtClean="0"/>
              <a:t>hao</a:t>
            </a:r>
            <a:r>
              <a:rPr lang="en-US" dirty="0" err="1" smtClean="0"/>
              <a:t>wei</a:t>
            </a:r>
            <a:r>
              <a:rPr lang="en-US" dirty="0" smtClean="0"/>
              <a:t> Sun</a:t>
            </a:r>
          </a:p>
          <a:p>
            <a:r>
              <a:rPr lang="en-US" dirty="0" smtClean="0"/>
              <a:t>Professor: </a:t>
            </a:r>
            <a:r>
              <a:rPr lang="en-US" dirty="0" err="1" smtClean="0"/>
              <a:t>Phil</a:t>
            </a:r>
            <a:r>
              <a:rPr lang="en-US" altLang="zh-TW" dirty="0" err="1" smtClean="0"/>
              <a:t>l</a:t>
            </a:r>
            <a:r>
              <a:rPr lang="en-US" dirty="0" err="1" smtClean="0"/>
              <a:t>ip</a:t>
            </a:r>
            <a:r>
              <a:rPr lang="en-US" altLang="zh-TW" dirty="0" err="1" smtClean="0"/>
              <a:t>a</a:t>
            </a:r>
            <a:r>
              <a:rPr lang="en-US" dirty="0" smtClean="0"/>
              <a:t> Gill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55600"/>
            <a:ext cx="7315200" cy="825499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33499"/>
            <a:ext cx="8432800" cy="48895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/>
              <a:t>Train the </a:t>
            </a:r>
            <a:r>
              <a:rPr lang="en-US" sz="2400" dirty="0" smtClean="0"/>
              <a:t>classifier</a:t>
            </a:r>
          </a:p>
          <a:p>
            <a:pPr marL="45720" indent="0">
              <a:buNone/>
            </a:pPr>
            <a:r>
              <a:rPr lang="en-US" dirty="0" smtClean="0"/>
              <a:t>Multiple Classification -&gt; Multiple Binary Classification ---- one </a:t>
            </a:r>
            <a:r>
              <a:rPr lang="en-US" dirty="0" err="1" smtClean="0"/>
              <a:t>vs</a:t>
            </a:r>
            <a:r>
              <a:rPr lang="en-US" dirty="0" smtClean="0"/>
              <a:t> all</a:t>
            </a:r>
          </a:p>
          <a:p>
            <a:pPr marL="45720" indent="0">
              <a:buNone/>
            </a:pPr>
            <a:r>
              <a:rPr lang="en-US" dirty="0" smtClean="0"/>
              <a:t>Why using this method?</a:t>
            </a:r>
          </a:p>
          <a:p>
            <a:pPr marL="45720" indent="0">
              <a:buNone/>
            </a:pPr>
            <a:endParaRPr lang="en-US" b="1" dirty="0"/>
          </a:p>
          <a:p>
            <a:pPr>
              <a:buFont typeface="Wingdings" charset="2"/>
              <a:buChar char="Ø"/>
            </a:pPr>
            <a:r>
              <a:rPr lang="en-US" sz="2400" dirty="0"/>
              <a:t> Test the classifier’s </a:t>
            </a:r>
            <a:r>
              <a:rPr lang="en-US" sz="2400" dirty="0" smtClean="0"/>
              <a:t>effect</a:t>
            </a:r>
          </a:p>
          <a:p>
            <a:pPr marL="45720" indent="0">
              <a:buNone/>
            </a:pPr>
            <a:r>
              <a:rPr lang="en-US" altLang="zh-CN" dirty="0" smtClean="0"/>
              <a:t>H</a:t>
            </a:r>
            <a:r>
              <a:rPr lang="en-US" dirty="0" smtClean="0"/>
              <a:t>alve labeled data--training data and test data separately</a:t>
            </a:r>
          </a:p>
          <a:p>
            <a:pPr marL="45720" indent="0">
              <a:buNone/>
            </a:pPr>
            <a:r>
              <a:rPr lang="en-US" dirty="0" smtClean="0"/>
              <a:t>Evaluation the Classifier – Accuracy of the classification, Confusion Matrix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0"/>
            <a:ext cx="9105900" cy="1154097"/>
          </a:xfrm>
        </p:spPr>
        <p:txBody>
          <a:bodyPr>
            <a:normAutofit/>
          </a:bodyPr>
          <a:lstStyle/>
          <a:p>
            <a:r>
              <a:rPr lang="en-US" dirty="0"/>
              <a:t>Classifier accuracy</a:t>
            </a:r>
          </a:p>
        </p:txBody>
      </p:sp>
      <p:pic>
        <p:nvPicPr>
          <p:cNvPr id="5" name="Picture 4" descr="accuracyOfEachTyp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346707"/>
            <a:ext cx="7874000" cy="532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55600"/>
            <a:ext cx="7315200" cy="825499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333499"/>
            <a:ext cx="8432800" cy="48895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400" dirty="0"/>
              <a:t>Train the </a:t>
            </a:r>
            <a:r>
              <a:rPr lang="en-US" sz="2400" dirty="0" smtClean="0"/>
              <a:t>classifier</a:t>
            </a:r>
          </a:p>
          <a:p>
            <a:pPr marL="45720" indent="0">
              <a:buNone/>
            </a:pPr>
            <a:r>
              <a:rPr lang="en-US" dirty="0" smtClean="0"/>
              <a:t>Multiple Classification -&gt; Multiple Binary Classification ---- one </a:t>
            </a:r>
            <a:r>
              <a:rPr lang="en-US" dirty="0" err="1" smtClean="0"/>
              <a:t>vs</a:t>
            </a:r>
            <a:r>
              <a:rPr lang="en-US" dirty="0" smtClean="0"/>
              <a:t> all</a:t>
            </a:r>
          </a:p>
          <a:p>
            <a:pPr marL="45720" indent="0">
              <a:buNone/>
            </a:pPr>
            <a:r>
              <a:rPr lang="en-US" dirty="0" smtClean="0"/>
              <a:t>Why using this method?</a:t>
            </a:r>
          </a:p>
          <a:p>
            <a:pPr marL="45720" indent="0">
              <a:buNone/>
            </a:pPr>
            <a:endParaRPr lang="en-US" b="1" dirty="0"/>
          </a:p>
          <a:p>
            <a:pPr>
              <a:buFont typeface="Wingdings" charset="2"/>
              <a:buChar char="Ø"/>
            </a:pPr>
            <a:r>
              <a:rPr lang="en-US" sz="2400" dirty="0"/>
              <a:t> Test the classifier’s </a:t>
            </a:r>
            <a:r>
              <a:rPr lang="en-US" sz="2400" dirty="0" smtClean="0"/>
              <a:t>effect</a:t>
            </a:r>
          </a:p>
          <a:p>
            <a:pPr marL="45720" indent="0">
              <a:buNone/>
            </a:pPr>
            <a:r>
              <a:rPr lang="en-US" altLang="zh-CN" dirty="0" smtClean="0"/>
              <a:t>H</a:t>
            </a:r>
            <a:r>
              <a:rPr lang="en-US" dirty="0" smtClean="0"/>
              <a:t>alve labeled data--training data and test data separately</a:t>
            </a:r>
          </a:p>
          <a:p>
            <a:pPr marL="45720" indent="0">
              <a:buNone/>
            </a:pPr>
            <a:r>
              <a:rPr lang="en-US" dirty="0" smtClean="0"/>
              <a:t>Evaluation the Classifier – Accuracy of the classification, Confusion Matrix</a:t>
            </a:r>
          </a:p>
          <a:p>
            <a:pPr marL="45720" indent="0">
              <a:buNone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sz="2400" dirty="0" smtClean="0"/>
              <a:t> </a:t>
            </a:r>
            <a:r>
              <a:rPr lang="en-US" altLang="zh-TW" sz="2400" dirty="0" smtClean="0"/>
              <a:t>Classify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unlabeled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data</a:t>
            </a:r>
            <a:endParaRPr lang="en-US" sz="2400" dirty="0" smtClean="0"/>
          </a:p>
          <a:p>
            <a:pPr marL="45720" indent="0">
              <a:buNone/>
            </a:pPr>
            <a:r>
              <a:rPr lang="en-US" dirty="0" smtClean="0"/>
              <a:t>Based on the</a:t>
            </a:r>
            <a:r>
              <a:rPr lang="zh-TW" altLang="zh-TW" dirty="0"/>
              <a:t> </a:t>
            </a:r>
            <a:r>
              <a:rPr lang="en-US" altLang="zh-TW" dirty="0" smtClean="0"/>
              <a:t>substantial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well</a:t>
            </a:r>
            <a:r>
              <a:rPr lang="en-US" dirty="0" smtClean="0"/>
              <a:t> </a:t>
            </a:r>
            <a:r>
              <a:rPr lang="en-US" altLang="zh-TW" dirty="0" smtClean="0"/>
              <a:t>a</a:t>
            </a:r>
            <a:r>
              <a:rPr lang="en-US" dirty="0" smtClean="0"/>
              <a:t>ccuracy </a:t>
            </a:r>
            <a:r>
              <a:rPr lang="en-US" dirty="0"/>
              <a:t>of the </a:t>
            </a:r>
            <a:r>
              <a:rPr lang="en-US" dirty="0" smtClean="0"/>
              <a:t>classification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classify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remaining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unlabel</a:t>
            </a:r>
            <a:r>
              <a:rPr lang="zh-TW" altLang="en-US" dirty="0" smtClean="0"/>
              <a:t>e</a:t>
            </a:r>
            <a:r>
              <a:rPr lang="en-US" altLang="zh-TW" dirty="0" smtClean="0"/>
              <a:t>d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53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25400"/>
            <a:ext cx="7315200" cy="1154097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2136066"/>
            <a:ext cx="8534400" cy="3539527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3200" dirty="0" smtClean="0"/>
              <a:t>Outage </a:t>
            </a:r>
            <a:r>
              <a:rPr lang="en-US" altLang="zh-TW" sz="3200" dirty="0" smtClean="0"/>
              <a:t>T</a:t>
            </a:r>
            <a:r>
              <a:rPr lang="en-US" sz="3200" dirty="0" smtClean="0"/>
              <a:t>ypes </a:t>
            </a:r>
            <a:r>
              <a:rPr lang="en-US" altLang="zh-TW" sz="3200" dirty="0"/>
              <a:t>D</a:t>
            </a:r>
            <a:r>
              <a:rPr lang="en-US" sz="3200" dirty="0" smtClean="0"/>
              <a:t>istribution </a:t>
            </a:r>
            <a:r>
              <a:rPr lang="zh-TW" altLang="zh-TW" sz="3200" dirty="0" smtClean="0"/>
              <a:t>o</a:t>
            </a:r>
            <a:r>
              <a:rPr lang="en-US" altLang="zh-TW" sz="3200" dirty="0" smtClean="0"/>
              <a:t>f</a:t>
            </a:r>
            <a:r>
              <a:rPr lang="en-US" sz="3200" dirty="0" smtClean="0"/>
              <a:t> each year</a:t>
            </a:r>
          </a:p>
        </p:txBody>
      </p:sp>
    </p:spTree>
    <p:extLst>
      <p:ext uri="{BB962C8B-B14F-4D97-AF65-F5344CB8AC3E}">
        <p14:creationId xmlns:p14="http://schemas.microsoft.com/office/powerpoint/2010/main" val="387693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25400"/>
            <a:ext cx="8826500" cy="1154097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n-US" dirty="0"/>
              <a:t>Outage </a:t>
            </a:r>
            <a:r>
              <a:rPr lang="en-US" dirty="0" smtClean="0"/>
              <a:t>Types Distribution of Each Year</a:t>
            </a:r>
            <a:endParaRPr lang="en-US" dirty="0"/>
          </a:p>
        </p:txBody>
      </p:sp>
      <p:pic>
        <p:nvPicPr>
          <p:cNvPr id="5" name="Picture 4" descr="typeOfYearPercentag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97000"/>
            <a:ext cx="87118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0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25400"/>
            <a:ext cx="7315200" cy="1154097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742366"/>
            <a:ext cx="8534400" cy="3539527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altLang="zh-TW" sz="3200" dirty="0" smtClean="0"/>
              <a:t>E</a:t>
            </a:r>
            <a:r>
              <a:rPr lang="en-US" sz="3200" dirty="0" smtClean="0"/>
              <a:t>ach </a:t>
            </a:r>
            <a:r>
              <a:rPr lang="zh-TW" altLang="zh-TW" sz="3200" dirty="0"/>
              <a:t>y</a:t>
            </a:r>
            <a:r>
              <a:rPr lang="en-US" sz="3200" dirty="0" smtClean="0"/>
              <a:t>ear</a:t>
            </a:r>
            <a:r>
              <a:rPr lang="zh-TW" altLang="en-US" sz="3200" dirty="0" smtClean="0"/>
              <a:t> </a:t>
            </a:r>
            <a:r>
              <a:rPr lang="en-US" altLang="zh-TW" sz="3200" dirty="0"/>
              <a:t>o</a:t>
            </a:r>
            <a:r>
              <a:rPr lang="en-US" sz="3200" dirty="0" smtClean="0"/>
              <a:t>utage types distribution</a:t>
            </a:r>
          </a:p>
          <a:p>
            <a:pPr marL="457200" indent="-457200">
              <a:buFont typeface="Wingdings" charset="2"/>
              <a:buChar char="Ø"/>
            </a:pPr>
            <a:endParaRPr lang="en-US" sz="3200" dirty="0" smtClean="0"/>
          </a:p>
          <a:p>
            <a:pPr marL="457200" indent="-457200">
              <a:buFont typeface="Wingdings" charset="2"/>
              <a:buChar char="Ø"/>
            </a:pPr>
            <a:r>
              <a:rPr lang="en-US" altLang="zh-TW" sz="3200" dirty="0" smtClean="0"/>
              <a:t>2006-2015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every</a:t>
            </a:r>
            <a:r>
              <a:rPr lang="zh-TW" altLang="en-US" sz="3200" dirty="0" smtClean="0"/>
              <a:t> </a:t>
            </a:r>
            <a:r>
              <a:rPr lang="zh-TW" altLang="zh-TW" sz="3200" dirty="0" smtClean="0"/>
              <a:t>o</a:t>
            </a:r>
            <a:r>
              <a:rPr lang="en-US" sz="3200" dirty="0" err="1" smtClean="0"/>
              <a:t>utage</a:t>
            </a:r>
            <a:r>
              <a:rPr lang="en-US" sz="3200" dirty="0" smtClean="0"/>
              <a:t> type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percentage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126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0"/>
            <a:ext cx="9105900" cy="1154097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Outage T</a:t>
            </a:r>
            <a:r>
              <a:rPr lang="en-US" dirty="0" smtClean="0"/>
              <a:t>ypes </a:t>
            </a:r>
            <a:r>
              <a:rPr lang="en-US" dirty="0"/>
              <a:t>P</a:t>
            </a:r>
            <a:r>
              <a:rPr lang="en-US" dirty="0" smtClean="0"/>
              <a:t>ercentage 06 - 15</a:t>
            </a:r>
            <a:endParaRPr lang="en-US" dirty="0"/>
          </a:p>
        </p:txBody>
      </p:sp>
      <p:pic>
        <p:nvPicPr>
          <p:cNvPr id="3" name="Picture 2" descr="typeInYearPercentageInPie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338763"/>
            <a:ext cx="6515100" cy="531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25400"/>
            <a:ext cx="7315200" cy="1154097"/>
          </a:xfrm>
        </p:spPr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780466"/>
            <a:ext cx="8534400" cy="3539527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altLang="zh-TW" sz="3200" dirty="0" smtClean="0"/>
              <a:t>E</a:t>
            </a:r>
            <a:r>
              <a:rPr lang="en-US" sz="3200" dirty="0" smtClean="0"/>
              <a:t>ach </a:t>
            </a:r>
            <a:r>
              <a:rPr lang="zh-TW" altLang="zh-TW" sz="3200" dirty="0"/>
              <a:t>y</a:t>
            </a:r>
            <a:r>
              <a:rPr lang="en-US" sz="3200" dirty="0" smtClean="0"/>
              <a:t>ear</a:t>
            </a:r>
            <a:r>
              <a:rPr lang="zh-TW" altLang="en-US" sz="3200" dirty="0" smtClean="0"/>
              <a:t> </a:t>
            </a:r>
            <a:r>
              <a:rPr lang="en-US" altLang="zh-TW" sz="3200" dirty="0"/>
              <a:t>o</a:t>
            </a:r>
            <a:r>
              <a:rPr lang="en-US" sz="3200" dirty="0" smtClean="0"/>
              <a:t>utage types distribution</a:t>
            </a:r>
          </a:p>
          <a:p>
            <a:pPr marL="457200" indent="-457200">
              <a:buFont typeface="Wingdings" charset="2"/>
              <a:buChar char="Ø"/>
            </a:pPr>
            <a:endParaRPr lang="en-US" sz="3200" dirty="0" smtClean="0"/>
          </a:p>
          <a:p>
            <a:pPr marL="457200" indent="-457200">
              <a:buFont typeface="Wingdings" charset="2"/>
              <a:buChar char="Ø"/>
            </a:pPr>
            <a:r>
              <a:rPr lang="en-US" altLang="zh-TW" sz="3200" dirty="0" smtClean="0"/>
              <a:t>2006-2015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every</a:t>
            </a:r>
            <a:r>
              <a:rPr lang="zh-TW" altLang="en-US" sz="3200" dirty="0" smtClean="0"/>
              <a:t> </a:t>
            </a:r>
            <a:r>
              <a:rPr lang="zh-TW" altLang="zh-TW" sz="3200" dirty="0" smtClean="0"/>
              <a:t>o</a:t>
            </a:r>
            <a:r>
              <a:rPr lang="en-US" sz="3200" dirty="0" err="1" smtClean="0"/>
              <a:t>utage</a:t>
            </a:r>
            <a:r>
              <a:rPr lang="en-US" sz="3200" dirty="0" smtClean="0"/>
              <a:t> type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percentage</a:t>
            </a:r>
          </a:p>
          <a:p>
            <a:pPr marL="457200" indent="-457200">
              <a:buFont typeface="Wingdings" charset="2"/>
              <a:buChar char="Ø"/>
            </a:pPr>
            <a:endParaRPr lang="en-US" sz="3200" dirty="0" smtClean="0"/>
          </a:p>
          <a:p>
            <a:pPr marL="457200" indent="-457200">
              <a:buFont typeface="Wingdings" charset="2"/>
              <a:buChar char="Ø"/>
            </a:pPr>
            <a:r>
              <a:rPr lang="en-US" sz="3200" dirty="0" smtClean="0"/>
              <a:t>Extension:</a:t>
            </a:r>
            <a:endParaRPr lang="en-US" sz="3200" dirty="0"/>
          </a:p>
          <a:p>
            <a:pPr lvl="1"/>
            <a:r>
              <a:rPr lang="en-US" sz="3000" dirty="0" smtClean="0"/>
              <a:t> Real-time outage type prediction</a:t>
            </a:r>
          </a:p>
        </p:txBody>
      </p:sp>
    </p:spTree>
    <p:extLst>
      <p:ext uri="{BB962C8B-B14F-4D97-AF65-F5344CB8AC3E}">
        <p14:creationId xmlns:p14="http://schemas.microsoft.com/office/powerpoint/2010/main" val="27694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317500"/>
            <a:ext cx="7315200" cy="965200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 </a:t>
            </a:r>
            <a:r>
              <a:rPr lang="en-US" sz="3600" dirty="0"/>
              <a:t>Real-time outage type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98599"/>
            <a:ext cx="8432800" cy="5359401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zh-TW" altLang="en-US" sz="2800" dirty="0" smtClean="0"/>
              <a:t> </a:t>
            </a:r>
            <a:r>
              <a:rPr lang="zh-TW" altLang="zh-TW" sz="2800" dirty="0" smtClean="0"/>
              <a:t>H</a:t>
            </a:r>
            <a:r>
              <a:rPr lang="en-US" altLang="zh-TW" sz="2800" dirty="0" err="1" smtClean="0"/>
              <a:t>ow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do</a:t>
            </a:r>
            <a:endParaRPr lang="en-US" sz="2800" dirty="0" smtClean="0"/>
          </a:p>
          <a:p>
            <a:pPr>
              <a:buFont typeface="Arial"/>
              <a:buChar char="•"/>
            </a:pPr>
            <a:r>
              <a:rPr lang="en-US" sz="2600" dirty="0" smtClean="0"/>
              <a:t>Integrate data preprocessing, classification method, real</a:t>
            </a:r>
            <a:r>
              <a:rPr lang="en-US" altLang="zh-TW" sz="2600" dirty="0" smtClean="0"/>
              <a:t>-</a:t>
            </a:r>
            <a:r>
              <a:rPr lang="en-US" sz="2600" dirty="0" smtClean="0"/>
              <a:t>time </a:t>
            </a:r>
            <a:r>
              <a:rPr lang="en-US" altLang="zh-TW" sz="2600" dirty="0" smtClean="0"/>
              <a:t>predict</a:t>
            </a:r>
            <a:r>
              <a:rPr lang="en-US" sz="2600" dirty="0" smtClean="0"/>
              <a:t> new mail’s outage type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and</a:t>
            </a:r>
            <a:r>
              <a:rPr lang="zh-TW" altLang="en-US" sz="2600" dirty="0" smtClean="0"/>
              <a:t> </a:t>
            </a:r>
            <a:r>
              <a:rPr lang="zh-TW" altLang="zh-TW" sz="2600" dirty="0" smtClean="0"/>
              <a:t>s</a:t>
            </a:r>
            <a:r>
              <a:rPr lang="en-US" altLang="zh-TW" sz="2600" dirty="0" smtClean="0"/>
              <a:t>how</a:t>
            </a:r>
            <a:r>
              <a:rPr lang="zh-TW" altLang="en-US" sz="2600" dirty="0" smtClean="0"/>
              <a:t> </a:t>
            </a:r>
            <a:r>
              <a:rPr lang="zh-TW" altLang="zh-TW" sz="2600" dirty="0" smtClean="0"/>
              <a:t>o</a:t>
            </a:r>
            <a:r>
              <a:rPr lang="en-US" altLang="zh-TW" sz="2600" dirty="0" smtClean="0"/>
              <a:t>n</a:t>
            </a:r>
            <a:r>
              <a:rPr lang="zh-TW" altLang="en-US" sz="2600" dirty="0" smtClean="0"/>
              <a:t> </a:t>
            </a:r>
            <a:r>
              <a:rPr lang="en-US" altLang="zh-TW" sz="2600" dirty="0" smtClean="0"/>
              <a:t>website</a:t>
            </a:r>
            <a:r>
              <a:rPr lang="zh-TW" altLang="en-US" sz="2600" dirty="0" smtClean="0"/>
              <a:t> </a:t>
            </a:r>
            <a:r>
              <a:rPr lang="zh-TW" altLang="zh-TW" sz="2600" dirty="0" smtClean="0"/>
              <a:t>i</a:t>
            </a:r>
            <a:r>
              <a:rPr lang="en-US" altLang="zh-TW" sz="2600" dirty="0" err="1" smtClean="0"/>
              <a:t>mmediately</a:t>
            </a:r>
            <a:r>
              <a:rPr lang="en-US" altLang="zh-TW" sz="2600" dirty="0" smtClean="0"/>
              <a:t>.</a:t>
            </a:r>
          </a:p>
          <a:p>
            <a:pPr marL="45720" indent="0">
              <a:buNone/>
            </a:pPr>
            <a:endParaRPr lang="en-US" sz="2800" dirty="0" smtClean="0"/>
          </a:p>
          <a:p>
            <a:pPr>
              <a:buFont typeface="Wingdings" charset="2"/>
              <a:buChar char="Ø"/>
            </a:pPr>
            <a:r>
              <a:rPr lang="en-US" altLang="zh-TW" sz="2800" dirty="0" smtClean="0"/>
              <a:t>What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to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show</a:t>
            </a:r>
            <a:endParaRPr lang="en-US" sz="2800" dirty="0"/>
          </a:p>
          <a:p>
            <a:pPr>
              <a:buFont typeface="Arial"/>
              <a:buChar char="•"/>
            </a:pPr>
            <a:r>
              <a:rPr lang="en-US" sz="2800" dirty="0" smtClean="0"/>
              <a:t>If the mail text include </a:t>
            </a:r>
            <a:r>
              <a:rPr lang="en-US" sz="2800" dirty="0" err="1" smtClean="0"/>
              <a:t>traceroute</a:t>
            </a:r>
            <a:r>
              <a:rPr lang="en-US" sz="2800" dirty="0" smtClean="0"/>
              <a:t> information, then extract it and show on the website.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Combine the 2015’s all mail text and analyze the tendency of the outage type.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4529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317500"/>
            <a:ext cx="7315200" cy="965200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 </a:t>
            </a:r>
            <a:r>
              <a:rPr lang="en-US" sz="3600" dirty="0"/>
              <a:t>Real-time outage type prediction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8" name="ShockwaveFlash1" r:id="rId2" imgW="8074080" imgH="5110200"/>
        </mc:Choice>
        <mc:Fallback>
          <p:control name="ShockwaveFlash1" r:id="rId2" imgW="8074080" imgH="5110200">
            <p:pic>
              <p:nvPicPr>
                <p:cNvPr id="4" name="ShockwaveFlash1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1864" y="1366091"/>
                  <a:ext cx="8075191" cy="5110516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386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0"/>
            <a:ext cx="7315200" cy="1154097"/>
          </a:xfrm>
        </p:spPr>
        <p:txBody>
          <a:bodyPr/>
          <a:lstStyle/>
          <a:p>
            <a:r>
              <a:rPr lang="en-US" dirty="0" smtClean="0"/>
              <a:t>Motivation/ </a:t>
            </a:r>
            <a:r>
              <a:rPr lang="en-US" altLang="zh-TW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28433"/>
            <a:ext cx="8851900" cy="3539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M</a:t>
            </a:r>
            <a:r>
              <a:rPr lang="en-US" altLang="zh-TW" sz="3600" dirty="0" smtClean="0">
                <a:solidFill>
                  <a:schemeClr val="tx2"/>
                </a:solidFill>
              </a:rPr>
              <a:t>otivation</a:t>
            </a:r>
            <a:r>
              <a:rPr lang="en-US" sz="3600" dirty="0" smtClean="0">
                <a:solidFill>
                  <a:schemeClr val="tx2"/>
                </a:solidFill>
              </a:rPr>
              <a:t>:</a:t>
            </a:r>
            <a:r>
              <a:rPr lang="en-US" sz="3600" dirty="0" smtClean="0"/>
              <a:t> </a:t>
            </a:r>
            <a:endParaRPr lang="en-US" sz="3600" dirty="0"/>
          </a:p>
          <a:p>
            <a:pPr marL="0" indent="0">
              <a:buNone/>
            </a:pPr>
            <a:r>
              <a:rPr lang="en-US" altLang="zh-TW" sz="2400" dirty="0" smtClean="0"/>
              <a:t>(1)</a:t>
            </a:r>
            <a:r>
              <a:rPr lang="zh-TW" altLang="en-US" sz="2400" dirty="0" smtClean="0"/>
              <a:t> </a:t>
            </a:r>
            <a:r>
              <a:rPr lang="en-US" sz="2400" dirty="0" smtClean="0"/>
              <a:t>Network outages can lead soci</a:t>
            </a:r>
            <a:r>
              <a:rPr lang="en-US" altLang="zh-TW" sz="2400" dirty="0" smtClean="0"/>
              <a:t>e</a:t>
            </a:r>
            <a:r>
              <a:rPr lang="en-US" sz="2400" dirty="0" smtClean="0"/>
              <a:t>tal and economic impact.</a:t>
            </a:r>
            <a:r>
              <a:rPr lang="zh-TW" altLang="en-US" sz="2400" dirty="0" smtClean="0"/>
              <a:t> 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(2)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Knowing the reasons of network outages are always desirable</a:t>
            </a:r>
          </a:p>
          <a:p>
            <a:pPr marL="0" indent="0">
              <a:buNone/>
            </a:pPr>
            <a:endParaRPr lang="en-US" altLang="zh-TW" sz="2800" dirty="0">
              <a:solidFill>
                <a:srgbClr val="FF860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FF8600"/>
                </a:solidFill>
              </a:rPr>
              <a:t>Goal</a:t>
            </a:r>
            <a:r>
              <a:rPr lang="en-US" sz="3600" dirty="0" smtClean="0">
                <a:solidFill>
                  <a:srgbClr val="FF8600"/>
                </a:solidFill>
              </a:rPr>
              <a:t>:</a:t>
            </a:r>
            <a:r>
              <a:rPr lang="zh-TW" altLang="en-US" sz="3600" dirty="0" smtClean="0">
                <a:solidFill>
                  <a:srgbClr val="FF8600"/>
                </a:solidFill>
              </a:rPr>
              <a:t> 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2400" dirty="0" smtClean="0"/>
              <a:t>(1)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Find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out</a:t>
            </a:r>
            <a:r>
              <a:rPr lang="zh-TW" altLang="en-US" sz="2400" dirty="0" smtClean="0"/>
              <a:t> </a:t>
            </a:r>
            <a:r>
              <a:rPr lang="zh-TW" altLang="zh-TW" sz="2400" dirty="0"/>
              <a:t>w</a:t>
            </a:r>
            <a:r>
              <a:rPr lang="en-US" altLang="zh-TW" sz="2400" dirty="0" smtClean="0"/>
              <a:t>hat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type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of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outages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occur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commonly</a:t>
            </a:r>
          </a:p>
          <a:p>
            <a:pPr marL="0" indent="0">
              <a:buNone/>
            </a:pPr>
            <a:r>
              <a:rPr lang="zh-TW" altLang="zh-TW" sz="2400" dirty="0" smtClean="0"/>
              <a:t>(</a:t>
            </a:r>
            <a:r>
              <a:rPr lang="en-US" altLang="zh-TW" sz="2400" dirty="0" smtClean="0"/>
              <a:t>2)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Predict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</a:t>
            </a:r>
            <a:r>
              <a:rPr lang="zh-TW" altLang="en-US" sz="2400" dirty="0" smtClean="0"/>
              <a:t> </a:t>
            </a:r>
            <a:r>
              <a:rPr lang="zh-TW" altLang="zh-TW" sz="2400" dirty="0" smtClean="0"/>
              <a:t>o</a:t>
            </a:r>
            <a:r>
              <a:rPr lang="en-US" altLang="zh-TW" sz="2400" dirty="0" smtClean="0"/>
              <a:t>n-going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outage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type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01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317500"/>
            <a:ext cx="7315200" cy="965200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 </a:t>
            </a:r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498599"/>
            <a:ext cx="8432800" cy="5359401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altLang="zh-TW" sz="2800" dirty="0" smtClean="0"/>
              <a:t>Feature of Outage Causes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Mobile network </a:t>
            </a:r>
            <a:r>
              <a:rPr lang="en-US" sz="2600" dirty="0"/>
              <a:t>i</a:t>
            </a:r>
            <a:r>
              <a:rPr lang="en-US" sz="2600" dirty="0" smtClean="0"/>
              <a:t>ssues are increasing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Common outage types are easily observed by users</a:t>
            </a:r>
          </a:p>
          <a:p>
            <a:pPr>
              <a:buFont typeface="Wingdings" charset="2"/>
              <a:buChar char="Ø"/>
            </a:pPr>
            <a:r>
              <a:rPr lang="en-US" sz="2800" dirty="0" smtClean="0"/>
              <a:t>Real-time Predict the on-going Outage Type </a:t>
            </a:r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 smtClean="0"/>
              <a:t>Future Work</a:t>
            </a:r>
          </a:p>
          <a:p>
            <a:pPr>
              <a:buFont typeface="Arial"/>
              <a:buChar char="•"/>
            </a:pPr>
            <a:r>
              <a:rPr lang="en-US" sz="2600" dirty="0" smtClean="0"/>
              <a:t>Analyzing keywords with associated outage type in advance</a:t>
            </a:r>
          </a:p>
          <a:p>
            <a:pPr>
              <a:buFont typeface="Arial"/>
              <a:buChar char="•"/>
            </a:pPr>
            <a:r>
              <a:rPr lang="en-US" sz="2800" dirty="0"/>
              <a:t>Integrate </a:t>
            </a:r>
            <a:r>
              <a:rPr lang="en-US" sz="2800" dirty="0" smtClean="0"/>
              <a:t>data based on subjects VS threads 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61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7315200" cy="1154097"/>
          </a:xfrm>
        </p:spPr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pic>
        <p:nvPicPr>
          <p:cNvPr id="4" name="Picture 3" descr="numOfpostThreadReply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3060702"/>
            <a:ext cx="5010352" cy="3121102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233119"/>
              </p:ext>
            </p:extLst>
          </p:nvPr>
        </p:nvGraphicFramePr>
        <p:xfrm>
          <a:off x="228600" y="3060699"/>
          <a:ext cx="3568700" cy="3121104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905000"/>
                <a:gridCol w="1663700"/>
              </a:tblGrid>
              <a:tr h="520184"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 29, 2006</a:t>
                      </a:r>
                      <a:endParaRPr lang="en-US" dirty="0"/>
                    </a:p>
                  </a:txBody>
                  <a:tcPr/>
                </a:tc>
              </a:tr>
              <a:tr h="52018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Last Email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Mar 24, 2015</a:t>
                      </a:r>
                      <a:endParaRPr lang="en-US" b="1" dirty="0"/>
                    </a:p>
                  </a:txBody>
                  <a:tcPr/>
                </a:tc>
              </a:tr>
              <a:tr h="5201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of Posts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6963</a:t>
                      </a:r>
                      <a:endParaRPr lang="en-US" dirty="0"/>
                    </a:p>
                  </a:txBody>
                  <a:tcPr/>
                </a:tc>
              </a:tr>
              <a:tr h="520184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Num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of 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2102</a:t>
                      </a:r>
                      <a:endParaRPr lang="en-US" dirty="0"/>
                    </a:p>
                  </a:txBody>
                  <a:tcPr/>
                </a:tc>
              </a:tr>
              <a:tr h="520184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Num</a:t>
                      </a:r>
                      <a:r>
                        <a:rPr lang="en-US" baseline="0" dirty="0" smtClean="0"/>
                        <a:t> of Replies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4725</a:t>
                      </a:r>
                      <a:endParaRPr lang="en-US" dirty="0"/>
                    </a:p>
                  </a:txBody>
                  <a:tcPr/>
                </a:tc>
              </a:tr>
              <a:tr h="5201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</a:t>
                      </a:r>
                      <a:r>
                        <a:rPr lang="en-US" dirty="0" smtClean="0"/>
                        <a:t> of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30400" y="6219904"/>
            <a:ext cx="50673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Summary </a:t>
            </a:r>
            <a:r>
              <a:rPr lang="en-US" dirty="0"/>
              <a:t>of Outage </a:t>
            </a:r>
            <a:r>
              <a:rPr lang="en-US" sz="2000" dirty="0"/>
              <a:t>mailing</a:t>
            </a:r>
            <a:r>
              <a:rPr lang="en-US" dirty="0"/>
              <a:t> list dataset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" y="1726116"/>
            <a:ext cx="8877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600" dirty="0" smtClean="0"/>
              <a:t>What - Outage </a:t>
            </a:r>
            <a:r>
              <a:rPr lang="en-US" sz="3600" dirty="0"/>
              <a:t>M</a:t>
            </a:r>
            <a:r>
              <a:rPr lang="en-US" sz="3600" dirty="0" smtClean="0"/>
              <a:t>ailing list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 smtClean="0"/>
              <a:t>Why - Public (Free) / rich information</a:t>
            </a:r>
          </a:p>
        </p:txBody>
      </p:sp>
    </p:spTree>
    <p:extLst>
      <p:ext uri="{BB962C8B-B14F-4D97-AF65-F5344CB8AC3E}">
        <p14:creationId xmlns:p14="http://schemas.microsoft.com/office/powerpoint/2010/main" val="23869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315200" cy="1154097"/>
          </a:xfrm>
        </p:spPr>
        <p:txBody>
          <a:bodyPr/>
          <a:lstStyle/>
          <a:p>
            <a:pPr marL="0" indent="0"/>
            <a:r>
              <a:rPr lang="en-US" dirty="0"/>
              <a:t>Preliminary Data Analysis: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6066"/>
            <a:ext cx="8712200" cy="3539527"/>
          </a:xfrm>
        </p:spPr>
        <p:txBody>
          <a:bodyPr>
            <a:norm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altLang="zh-CN" sz="3600" dirty="0" smtClean="0"/>
              <a:t>Content Providers</a:t>
            </a:r>
            <a:r>
              <a:rPr lang="zh-TW" altLang="en-US" sz="3600" dirty="0" smtClean="0"/>
              <a:t> </a:t>
            </a:r>
            <a:r>
              <a:rPr lang="en-US" altLang="zh-TW" dirty="0" smtClean="0"/>
              <a:t>(Yahoo,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google</a:t>
            </a:r>
            <a:r>
              <a:rPr lang="zh-TW" altLang="en-US" dirty="0" smtClean="0"/>
              <a:t>, </a:t>
            </a:r>
            <a:r>
              <a:rPr lang="en-US" altLang="zh-TW" dirty="0" err="1" smtClean="0"/>
              <a:t>facebook</a:t>
            </a:r>
            <a:r>
              <a:rPr lang="en-US" altLang="zh-TW" dirty="0" smtClean="0"/>
              <a:t>…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)</a:t>
            </a:r>
            <a:endParaRPr lang="en-US" altLang="zh-CN" dirty="0" smtClean="0"/>
          </a:p>
          <a:p>
            <a:pPr>
              <a:buFont typeface="Wingdings" charset="2"/>
              <a:buChar char="Ø"/>
            </a:pPr>
            <a:r>
              <a:rPr lang="en-US" sz="3600" dirty="0" smtClean="0"/>
              <a:t> ISPs</a:t>
            </a:r>
            <a:r>
              <a:rPr lang="zh-TW" altLang="en-US" sz="3600" dirty="0" smtClean="0"/>
              <a:t> </a:t>
            </a:r>
            <a:r>
              <a:rPr lang="en-US" altLang="zh-TW" dirty="0" smtClean="0"/>
              <a:t>(AT&amp;T,</a:t>
            </a:r>
            <a:r>
              <a:rPr lang="zh-TW" altLang="en-US" dirty="0" smtClean="0"/>
              <a:t> </a:t>
            </a:r>
            <a:r>
              <a:rPr lang="zh-TW" altLang="zh-TW" dirty="0" smtClean="0"/>
              <a:t>V</a:t>
            </a:r>
            <a:r>
              <a:rPr lang="en-US" altLang="zh-TW" dirty="0" err="1" smtClean="0"/>
              <a:t>erizon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Sprint…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)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3600" dirty="0" smtClean="0"/>
              <a:t> Protocols</a:t>
            </a:r>
            <a:r>
              <a:rPr lang="zh-TW" altLang="en-US" sz="3600" dirty="0" smtClean="0"/>
              <a:t> </a:t>
            </a:r>
            <a:r>
              <a:rPr lang="en-US" altLang="zh-TW" dirty="0" smtClean="0"/>
              <a:t>(BGP,</a:t>
            </a:r>
            <a:r>
              <a:rPr lang="zh-TW" altLang="en-US" dirty="0" smtClean="0"/>
              <a:t> </a:t>
            </a:r>
            <a:r>
              <a:rPr lang="en-US" altLang="zh-TW" dirty="0" smtClean="0"/>
              <a:t>DNS,</a:t>
            </a:r>
            <a:r>
              <a:rPr lang="zh-TW" altLang="en-US" dirty="0" smtClean="0"/>
              <a:t> </a:t>
            </a:r>
            <a:r>
              <a:rPr lang="en-US" altLang="zh-TW" dirty="0" smtClean="0"/>
              <a:t>IPv6…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)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sz="3600" dirty="0" smtClean="0"/>
              <a:t> Security</a:t>
            </a:r>
            <a:r>
              <a:rPr lang="zh-TW" altLang="en-US" sz="3600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DDoS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Hijack,</a:t>
            </a:r>
            <a:r>
              <a:rPr lang="zh-TW" altLang="en-US" dirty="0" smtClean="0"/>
              <a:t> </a:t>
            </a:r>
            <a:r>
              <a:rPr lang="en-US" altLang="zh-TW" dirty="0" smtClean="0"/>
              <a:t>Virus…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0"/>
            <a:ext cx="7315200" cy="1154097"/>
          </a:xfrm>
        </p:spPr>
        <p:txBody>
          <a:bodyPr/>
          <a:lstStyle/>
          <a:p>
            <a:pPr marL="0" indent="0"/>
            <a:r>
              <a:rPr lang="en-US" sz="4000" dirty="0"/>
              <a:t>Preliminary Data Analysis</a:t>
            </a:r>
          </a:p>
        </p:txBody>
      </p:sp>
      <p:pic>
        <p:nvPicPr>
          <p:cNvPr id="4" name="Picture 3" descr="content_providers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" y="1252219"/>
            <a:ext cx="4495800" cy="2710182"/>
          </a:xfrm>
          <a:prstGeom prst="rect">
            <a:avLst/>
          </a:prstGeom>
        </p:spPr>
      </p:pic>
      <p:pic>
        <p:nvPicPr>
          <p:cNvPr id="5" name="Picture 4" descr="isp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73" y="1252218"/>
            <a:ext cx="4340326" cy="2710183"/>
          </a:xfrm>
          <a:prstGeom prst="rect">
            <a:avLst/>
          </a:prstGeom>
        </p:spPr>
      </p:pic>
      <p:pic>
        <p:nvPicPr>
          <p:cNvPr id="7" name="Picture 6" descr="protocol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9" y="4033519"/>
            <a:ext cx="4495800" cy="2681934"/>
          </a:xfrm>
          <a:prstGeom prst="rect">
            <a:avLst/>
          </a:prstGeom>
        </p:spPr>
      </p:pic>
      <p:pic>
        <p:nvPicPr>
          <p:cNvPr id="8" name="Picture 7" descr="sercurity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573" y="4033519"/>
            <a:ext cx="4340326" cy="268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3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0"/>
            <a:ext cx="7315200" cy="1154097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499833"/>
            <a:ext cx="8801100" cy="4088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 smtClean="0"/>
              <a:t>Steps:</a:t>
            </a:r>
          </a:p>
          <a:p>
            <a:pPr>
              <a:buFont typeface="Wingdings" charset="2"/>
              <a:buChar char="Ø"/>
            </a:pPr>
            <a:r>
              <a:rPr lang="en-US" sz="3600" dirty="0" smtClean="0"/>
              <a:t> Integrate </a:t>
            </a:r>
            <a:r>
              <a:rPr lang="en-US" sz="3600" dirty="0"/>
              <a:t>threads </a:t>
            </a:r>
          </a:p>
          <a:p>
            <a:pPr>
              <a:buFont typeface="Wingdings" charset="2"/>
              <a:buChar char="Ø"/>
            </a:pPr>
            <a:r>
              <a:rPr lang="en-US" sz="3600" dirty="0" smtClean="0"/>
              <a:t> Remove </a:t>
            </a:r>
            <a:r>
              <a:rPr lang="en-US" sz="3600" dirty="0"/>
              <a:t>words </a:t>
            </a:r>
            <a:r>
              <a:rPr lang="en-US" sz="3600" dirty="0" smtClean="0"/>
              <a:t>unrelated to network outage </a:t>
            </a:r>
            <a:endParaRPr lang="en-US" sz="3600" dirty="0"/>
          </a:p>
          <a:p>
            <a:pPr>
              <a:buFont typeface="Wingdings" charset="2"/>
              <a:buChar char="Ø"/>
            </a:pPr>
            <a:r>
              <a:rPr lang="en-US" sz="3600" dirty="0" smtClean="0"/>
              <a:t> Stemming </a:t>
            </a:r>
            <a:r>
              <a:rPr lang="en-US" sz="3600" dirty="0"/>
              <a:t>and Lemmatization</a:t>
            </a:r>
          </a:p>
          <a:p>
            <a:pPr>
              <a:buFont typeface="Wingdings" charset="2"/>
              <a:buChar char="Ø"/>
            </a:pPr>
            <a:r>
              <a:rPr lang="en-US" sz="3600" dirty="0" smtClean="0"/>
              <a:t> Remove </a:t>
            </a:r>
            <a:r>
              <a:rPr lang="en-US" sz="3600" dirty="0"/>
              <a:t>words with less TF-IDF value</a:t>
            </a:r>
          </a:p>
          <a:p>
            <a:pPr>
              <a:buFont typeface="Wingdings" charset="2"/>
              <a:buChar char="Ø"/>
            </a:pPr>
            <a:r>
              <a:rPr lang="en-US" sz="3600" dirty="0" smtClean="0"/>
              <a:t> Generate </a:t>
            </a:r>
            <a:r>
              <a:rPr lang="en-US" sz="3600" dirty="0"/>
              <a:t>Term Frequency in the dataset </a:t>
            </a:r>
          </a:p>
          <a:p>
            <a:pPr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1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25400"/>
            <a:ext cx="7315200" cy="1154097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63701"/>
            <a:ext cx="8585200" cy="3289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Labeling</a:t>
            </a:r>
          </a:p>
          <a:p>
            <a:pPr>
              <a:buFont typeface="Wingdings" charset="2"/>
              <a:buChar char="Ø"/>
            </a:pPr>
            <a:r>
              <a:rPr lang="en-US" sz="3300" dirty="0" smtClean="0"/>
              <a:t>Labeling Standard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10029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25400"/>
            <a:ext cx="7315200" cy="1154097"/>
          </a:xfrm>
        </p:spPr>
        <p:txBody>
          <a:bodyPr/>
          <a:lstStyle/>
          <a:p>
            <a:r>
              <a:rPr lang="en-US" dirty="0" smtClean="0"/>
              <a:t>Labeling Standard</a:t>
            </a:r>
            <a:endParaRPr lang="en-US" dirty="0"/>
          </a:p>
        </p:txBody>
      </p:sp>
      <p:pic>
        <p:nvPicPr>
          <p:cNvPr id="5" name="Picture 4" descr="labeling_standar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470250"/>
            <a:ext cx="7823200" cy="507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25400"/>
            <a:ext cx="7315200" cy="1154097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63701"/>
            <a:ext cx="8585200" cy="3289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Labeling</a:t>
            </a:r>
          </a:p>
          <a:p>
            <a:pPr>
              <a:buFont typeface="Wingdings" charset="2"/>
              <a:buChar char="Ø"/>
            </a:pPr>
            <a:r>
              <a:rPr lang="en-US" sz="3600" dirty="0"/>
              <a:t>Labeling </a:t>
            </a:r>
            <a:r>
              <a:rPr lang="en-US" sz="3600" dirty="0" smtClean="0"/>
              <a:t>Standard</a:t>
            </a:r>
          </a:p>
          <a:p>
            <a:pPr>
              <a:buFont typeface="Wingdings" charset="2"/>
              <a:buChar char="Ø"/>
            </a:pPr>
            <a:r>
              <a:rPr lang="en-US" sz="3600" dirty="0" smtClean="0"/>
              <a:t> </a:t>
            </a:r>
            <a:r>
              <a:rPr lang="en-US" sz="3300" dirty="0" smtClean="0"/>
              <a:t>Why labeling</a:t>
            </a:r>
            <a:endParaRPr lang="en-US" sz="3300" dirty="0"/>
          </a:p>
          <a:p>
            <a:pPr>
              <a:buFont typeface="Wingdings" charset="2"/>
              <a:buChar char="Ø"/>
            </a:pPr>
            <a:r>
              <a:rPr lang="en-US" sz="3300" dirty="0"/>
              <a:t> </a:t>
            </a:r>
            <a:r>
              <a:rPr lang="en-US" sz="3300" dirty="0" smtClean="0"/>
              <a:t>How to label</a:t>
            </a:r>
            <a:r>
              <a:rPr lang="en-US" altLang="zh-TW" sz="3300" dirty="0" smtClean="0"/>
              <a:t>(Fleiss’</a:t>
            </a:r>
            <a:r>
              <a:rPr lang="zh-TW" altLang="en-US" sz="3300" dirty="0" smtClean="0"/>
              <a:t> </a:t>
            </a:r>
            <a:r>
              <a:rPr lang="en-US" altLang="zh-TW" sz="3300" dirty="0" smtClean="0"/>
              <a:t>kappa)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34250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1128</TotalTime>
  <Words>480</Words>
  <Application>Microsoft Office PowerPoint</Application>
  <PresentationFormat>On-screen Show (4:3)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微軟正黑體</vt:lpstr>
      <vt:lpstr>华文新魏</vt:lpstr>
      <vt:lpstr>Arial</vt:lpstr>
      <vt:lpstr>Wingdings</vt:lpstr>
      <vt:lpstr>Perspective</vt:lpstr>
      <vt:lpstr>CSE 534 Final Project Internet Outage Analysis</vt:lpstr>
      <vt:lpstr>Motivation/ Goal</vt:lpstr>
      <vt:lpstr>Data Set</vt:lpstr>
      <vt:lpstr>Preliminary Data Analysis:</vt:lpstr>
      <vt:lpstr>Preliminary Data Analysis</vt:lpstr>
      <vt:lpstr>Data Preprocessing</vt:lpstr>
      <vt:lpstr>Classification</vt:lpstr>
      <vt:lpstr>Labeling Standard</vt:lpstr>
      <vt:lpstr>Classification</vt:lpstr>
      <vt:lpstr>Classification</vt:lpstr>
      <vt:lpstr>Classifier accuracy</vt:lpstr>
      <vt:lpstr>Classification</vt:lpstr>
      <vt:lpstr>Result</vt:lpstr>
      <vt:lpstr>Outage Types Distribution of Each Year</vt:lpstr>
      <vt:lpstr>Result</vt:lpstr>
      <vt:lpstr>Outage Types Percentage 06 - 15</vt:lpstr>
      <vt:lpstr>Result</vt:lpstr>
      <vt:lpstr> Real-time outage type prediction</vt:lpstr>
      <vt:lpstr> Real-time outage type prediction</vt:lpstr>
      <vt:lpstr> Conclusion</vt:lpstr>
    </vt:vector>
  </TitlesOfParts>
  <Company>stony brook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534 Final Project Internet Outage Analysis</dc:title>
  <dc:creator>Wei-Ting Lin</dc:creator>
  <cp:lastModifiedBy>Lin Wei-Ting</cp:lastModifiedBy>
  <cp:revision>79</cp:revision>
  <dcterms:created xsi:type="dcterms:W3CDTF">2015-05-04T19:48:42Z</dcterms:created>
  <dcterms:modified xsi:type="dcterms:W3CDTF">2015-05-07T08:19:06Z</dcterms:modified>
</cp:coreProperties>
</file>