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885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378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184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517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800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1444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9386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9570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9174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166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407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1525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834541" y="4963224"/>
            <a:ext cx="5106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333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12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6988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0121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915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14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872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3279400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162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875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053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304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856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41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4212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2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66797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epa/fuel-economy/version/1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5459-7386-4F59-8300-78975BD35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5046" y="1858265"/>
            <a:ext cx="6921994" cy="2376400"/>
          </a:xfrm>
        </p:spPr>
        <p:txBody>
          <a:bodyPr/>
          <a:lstStyle/>
          <a:p>
            <a:r>
              <a:rPr lang="en-US" dirty="0"/>
              <a:t>Fuel Efficiency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7B7A5-A492-4415-B387-C41225DA5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Jeffrey Zhu</a:t>
            </a:r>
          </a:p>
        </p:txBody>
      </p:sp>
    </p:spTree>
    <p:extLst>
      <p:ext uri="{BB962C8B-B14F-4D97-AF65-F5344CB8AC3E}">
        <p14:creationId xmlns:p14="http://schemas.microsoft.com/office/powerpoint/2010/main" val="350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DA2393-780D-41A6-86D3-FCC72870C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67" y="1535185"/>
            <a:ext cx="7077600" cy="3279215"/>
          </a:xfrm>
        </p:spPr>
        <p:txBody>
          <a:bodyPr/>
          <a:lstStyle/>
          <a:p>
            <a:pPr marL="203195" indent="0">
              <a:buNone/>
            </a:pPr>
            <a:r>
              <a:rPr lang="en-US" sz="1600" b="1" dirty="0"/>
              <a:t>Objective:</a:t>
            </a:r>
            <a:r>
              <a:rPr lang="en-US" sz="1600" dirty="0"/>
              <a:t> Identify key attributes that affect vehicle fuel efficiency as measured by annual fuel cost and combined MPG.</a:t>
            </a:r>
          </a:p>
          <a:p>
            <a:pPr marL="203195" indent="0">
              <a:buNone/>
            </a:pPr>
            <a:endParaRPr lang="en-US" sz="1600" b="1" dirty="0"/>
          </a:p>
          <a:p>
            <a:pPr marL="203195" indent="0">
              <a:buNone/>
            </a:pPr>
            <a:r>
              <a:rPr lang="en-US" sz="1600" b="1" dirty="0"/>
              <a:t>Method: </a:t>
            </a:r>
            <a:r>
              <a:rPr lang="en-US" sz="1600" dirty="0"/>
              <a:t>Perform a-a tests to first validate normalcy of sample. Then perform independent t-tests to determine statistically significant differences between target groups.</a:t>
            </a:r>
          </a:p>
          <a:p>
            <a:pPr marL="203195" indent="0">
              <a:buNone/>
            </a:pPr>
            <a:endParaRPr lang="en-US" sz="1600" dirty="0"/>
          </a:p>
          <a:p>
            <a:pPr marL="203195" indent="0">
              <a:buNone/>
            </a:pPr>
            <a:r>
              <a:rPr lang="en-US" sz="1600" b="1" dirty="0"/>
              <a:t>Source Data: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https://www.kaggle.com/epa/fuel-economy/version/1</a:t>
            </a:r>
            <a:endParaRPr lang="en-US" sz="1600" dirty="0"/>
          </a:p>
          <a:p>
            <a:pPr marL="203195" indent="0">
              <a:buNone/>
            </a:pPr>
            <a:endParaRPr lang="en-US" sz="1600" b="1" dirty="0"/>
          </a:p>
          <a:p>
            <a:pPr marL="203195" indent="0">
              <a:buNone/>
            </a:pPr>
            <a:r>
              <a:rPr lang="en-US" sz="1600" b="1" dirty="0"/>
              <a:t>Assumption: </a:t>
            </a:r>
            <a:r>
              <a:rPr lang="en-US" sz="1600" dirty="0"/>
              <a:t>Average lifespan of car is 12 years according to TrueCar</a:t>
            </a:r>
            <a:endParaRPr lang="en-US" sz="16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7E2810-A8DE-4A83-A868-658AC988B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Parameters</a:t>
            </a:r>
          </a:p>
        </p:txBody>
      </p:sp>
    </p:spTree>
    <p:extLst>
      <p:ext uri="{BB962C8B-B14F-4D97-AF65-F5344CB8AC3E}">
        <p14:creationId xmlns:p14="http://schemas.microsoft.com/office/powerpoint/2010/main" val="326712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18F355-606E-4318-B8B0-84350D84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010" y="4280917"/>
            <a:ext cx="7077600" cy="1968000"/>
          </a:xfrm>
        </p:spPr>
        <p:txBody>
          <a:bodyPr/>
          <a:lstStyle/>
          <a:p>
            <a:r>
              <a:rPr lang="en-US" dirty="0"/>
              <a:t>Pre-2000 mean: $1993, 19.3 mpg </a:t>
            </a:r>
          </a:p>
          <a:p>
            <a:r>
              <a:rPr lang="en-US" dirty="0"/>
              <a:t>Post-2000 mean: $1947, 21.2 mpg</a:t>
            </a:r>
          </a:p>
          <a:p>
            <a:r>
              <a:rPr lang="en-US" dirty="0"/>
              <a:t>95% confidence interval difference ($35.4, $57.1), (-2.0mpg, -1.8mpg)</a:t>
            </a:r>
          </a:p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r>
              <a:rPr lang="en-US" dirty="0"/>
              <a:t>There is a significant difference though not as much as initially expected. Much higher variance in post-2000 car MPG signifying that certain automakers prioritize certain features though the technology to extend MPG is definitely present.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14879D-A0B7-41E1-9C14-891399DC8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Pre-2000 vs. Post-2000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CE54C-1763-4CFE-9163-977AE465D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84" y="1199267"/>
            <a:ext cx="2309908" cy="2575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A13B16-ED30-4746-8B29-AFE339D67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030" y="1199267"/>
            <a:ext cx="2219136" cy="25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5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18F355-606E-4318-B8B0-84350D84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010" y="4280917"/>
            <a:ext cx="7077600" cy="1968000"/>
          </a:xfrm>
        </p:spPr>
        <p:txBody>
          <a:bodyPr/>
          <a:lstStyle/>
          <a:p>
            <a:r>
              <a:rPr lang="en-US" dirty="0"/>
              <a:t>Regular mean: $1852, 20.2 mpg </a:t>
            </a:r>
          </a:p>
          <a:p>
            <a:r>
              <a:rPr lang="en-US" dirty="0"/>
              <a:t>Premium mean: $2287, 19.3 mpg</a:t>
            </a:r>
          </a:p>
          <a:p>
            <a:r>
              <a:rPr lang="en-US" dirty="0"/>
              <a:t>95% confidence interval difference ($-447, $-423), (0.7mpg, 0.9mpg)</a:t>
            </a:r>
          </a:p>
          <a:p>
            <a:endParaRPr lang="en-US" dirty="0"/>
          </a:p>
          <a:p>
            <a:pPr marL="203195" indent="0">
              <a:buNone/>
            </a:pPr>
            <a:r>
              <a:rPr lang="en-US" dirty="0"/>
              <a:t>Significant difference especially in terms of annual fuel cost (over $5000 for life of car). Mileage not drastically different though statistically significant. </a:t>
            </a:r>
          </a:p>
          <a:p>
            <a:pPr marL="203195" indent="0">
              <a:buNone/>
            </a:pPr>
            <a:br>
              <a:rPr lang="en-US" dirty="0"/>
            </a:br>
            <a:r>
              <a:rPr lang="en-US" dirty="0"/>
              <a:t>Consider engine maintenance when looking at costs.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14879D-A0B7-41E1-9C14-891399DC8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vs. Premium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02EF3-3700-4F8D-9B39-B20B2682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10" y="1329730"/>
            <a:ext cx="2773920" cy="275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1F8E8-694E-4B0D-8FB0-DB93863BF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59" y="1329730"/>
            <a:ext cx="3206774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0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18F355-606E-4318-B8B0-84350D84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010" y="4280917"/>
            <a:ext cx="7077600" cy="1968000"/>
          </a:xfrm>
        </p:spPr>
        <p:txBody>
          <a:bodyPr/>
          <a:lstStyle/>
          <a:p>
            <a:r>
              <a:rPr lang="en-US" dirty="0"/>
              <a:t>Automatic: $1982, 20.9 mpg </a:t>
            </a:r>
          </a:p>
          <a:p>
            <a:r>
              <a:rPr lang="en-US" dirty="0"/>
              <a:t>Manual: $1847, 21.9 mpg</a:t>
            </a:r>
          </a:p>
          <a:p>
            <a:r>
              <a:rPr lang="en-US" dirty="0"/>
              <a:t>95% confidence interval difference ($118, $152), (-1.2mpg, -0.8mpg)</a:t>
            </a:r>
          </a:p>
          <a:p>
            <a:endParaRPr lang="en-US" dirty="0"/>
          </a:p>
          <a:p>
            <a:pPr marL="203195" indent="0">
              <a:buNone/>
            </a:pPr>
            <a:r>
              <a:rPr lang="en-US" dirty="0"/>
              <a:t>Surprising result as manual is colloquially deemed inferior. May be due to engine workload for automatic transmission. Automatic cars also demonstrate a higher variance so confounding variables may affect mpg.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14879D-A0B7-41E1-9C14-891399DC8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vs. Manual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96478-07A5-4E28-BFA4-BEB61E39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78" y="1338119"/>
            <a:ext cx="2493480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316C85-0B15-4FF2-A4A9-99FB24015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589" y="1338118"/>
            <a:ext cx="310313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18F355-606E-4318-B8B0-84350D84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010" y="4280917"/>
            <a:ext cx="7077600" cy="1968000"/>
          </a:xfrm>
        </p:spPr>
        <p:txBody>
          <a:bodyPr/>
          <a:lstStyle/>
          <a:p>
            <a:r>
              <a:rPr lang="en-US" dirty="0"/>
              <a:t>FWD mean: $1528, 25.5 mpg </a:t>
            </a:r>
          </a:p>
          <a:p>
            <a:r>
              <a:rPr lang="en-US" dirty="0"/>
              <a:t>RWD mean: $2218, 18.7 mpg</a:t>
            </a:r>
          </a:p>
          <a:p>
            <a:r>
              <a:rPr lang="en-US" dirty="0"/>
              <a:t>95% confidence interval difference ($-704, $-676), (6.5mpg, 7.1mpg)</a:t>
            </a:r>
          </a:p>
          <a:p>
            <a:endParaRPr lang="en-US" dirty="0"/>
          </a:p>
          <a:p>
            <a:pPr marL="203195" indent="0">
              <a:buNone/>
            </a:pPr>
            <a:r>
              <a:rPr lang="en-US" dirty="0"/>
              <a:t>Biggest difference in findings and suggest the lightweight system drastically affects fuel economy. Difference ~ $8400 over life of car.</a:t>
            </a:r>
          </a:p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r>
              <a:rPr lang="en-US" dirty="0"/>
              <a:t>Consumers must seriously consider how much they value driving performance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14879D-A0B7-41E1-9C14-891399DC8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Front-Wheel Drive vs. Rear-Wheel Drive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0D890-B0B9-41BC-928A-BE6A6B336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10" y="1354898"/>
            <a:ext cx="3371380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3527F-BD31-4242-9BF9-C3F00C2C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00" y="1354897"/>
            <a:ext cx="2975106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6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18F355-606E-4318-B8B0-84350D84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010" y="4280917"/>
            <a:ext cx="7077600" cy="1968000"/>
          </a:xfrm>
        </p:spPr>
        <p:txBody>
          <a:bodyPr/>
          <a:lstStyle/>
          <a:p>
            <a:r>
              <a:rPr lang="en-US" dirty="0"/>
              <a:t>Turbocharger mean: $1954, 21.8 mpg </a:t>
            </a:r>
          </a:p>
          <a:p>
            <a:r>
              <a:rPr lang="en-US" dirty="0"/>
              <a:t>Supercharger mean: $2362, 18.6 mpg</a:t>
            </a:r>
          </a:p>
          <a:p>
            <a:r>
              <a:rPr lang="en-US" dirty="0"/>
              <a:t>95% confidence interval difference ($-445, $-371), (2.8mpg, 3.6mpg)</a:t>
            </a:r>
          </a:p>
          <a:p>
            <a:endParaRPr lang="en-US" dirty="0"/>
          </a:p>
          <a:p>
            <a:pPr marL="203195" indent="0">
              <a:buNone/>
            </a:pPr>
            <a:r>
              <a:rPr lang="en-US" dirty="0"/>
              <a:t>Statistically significant difference totaling ~ $5000 over life of car. Turbocharger may be a good balance for performance and fuel efficiency for consumers looking for faster cars.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14879D-A0B7-41E1-9C14-891399DC8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Turbocharger vs. Supercharger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9BE6F-167A-42D5-AB1C-6EEC09BB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70" y="1346509"/>
            <a:ext cx="3237257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B2F2BC-10DA-4DC3-8D72-436D57240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130" y="1346509"/>
            <a:ext cx="326773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3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18F355-606E-4318-B8B0-84350D84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230" y="1484851"/>
            <a:ext cx="4940726" cy="2282328"/>
          </a:xfrm>
        </p:spPr>
        <p:txBody>
          <a:bodyPr/>
          <a:lstStyle/>
          <a:p>
            <a:r>
              <a:rPr lang="en-US" sz="1600" dirty="0"/>
              <a:t>Analysis sought to quantify differences between certain characteristics that may be more “optional” when purchasing trim options.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AB testing is best done ceteris paribus though this is not exactly the case with our analysis which is why scope is broader.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Front wheel drive, regular gasoline, and turbocharger vehicles offer the most savings in terms of fuel economy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14879D-A0B7-41E1-9C14-891399DC8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and Final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8010536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Newsletter by Slidesgo</Template>
  <TotalTime>239</TotalTime>
  <Words>500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Exo 2</vt:lpstr>
      <vt:lpstr>Fira Sans Extra Condensed Medium</vt:lpstr>
      <vt:lpstr>Proxima Nova</vt:lpstr>
      <vt:lpstr>Proxima Nova Semibold</vt:lpstr>
      <vt:lpstr>Roboto Condensed</vt:lpstr>
      <vt:lpstr>Roboto Condensed Light</vt:lpstr>
      <vt:lpstr>Squada One</vt:lpstr>
      <vt:lpstr>Arial</vt:lpstr>
      <vt:lpstr>Tech Newsletter by Slidesgo</vt:lpstr>
      <vt:lpstr>SlidesGo Final Pages</vt:lpstr>
      <vt:lpstr>Fuel Efficiency Analysis</vt:lpstr>
      <vt:lpstr>Study Parameters</vt:lpstr>
      <vt:lpstr>Pre-2000 vs. Post-2000</vt:lpstr>
      <vt:lpstr>Regular vs. Premium</vt:lpstr>
      <vt:lpstr>Automatic vs. Manual</vt:lpstr>
      <vt:lpstr>Front-Wheel Drive vs. Rear-Wheel Drive</vt:lpstr>
      <vt:lpstr>Turbocharger vs. Supercharger</vt:lpstr>
      <vt:lpstr>Summary and Final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Efficiency Analysis</dc:title>
  <dc:creator>Jeffrey Zhu</dc:creator>
  <cp:lastModifiedBy>Jeffrey Zhu</cp:lastModifiedBy>
  <cp:revision>9</cp:revision>
  <dcterms:created xsi:type="dcterms:W3CDTF">2021-01-04T23:28:06Z</dcterms:created>
  <dcterms:modified xsi:type="dcterms:W3CDTF">2021-01-05T03:27:18Z</dcterms:modified>
</cp:coreProperties>
</file>