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0" r:id="rId6"/>
    <p:sldId id="261" r:id="rId7"/>
    <p:sldId id="263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263" autoAdjust="0"/>
  </p:normalViewPr>
  <p:slideViewPr>
    <p:cSldViewPr snapToGrid="0">
      <p:cViewPr varScale="1">
        <p:scale>
          <a:sx n="97" d="100"/>
          <a:sy n="97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r\Desktop\Thinkful\HR%20Comp%20Too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jeffr\Desktop\Thinkful\HR%20Comp%20Tool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jeffr\Desktop\Thinkful\HR%20Comp%20Tool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jeffr\Desktop\Thinkful\HR%20Comp%20Too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2018</a:t>
            </a:r>
            <a:r>
              <a:rPr lang="en-US" baseline="0"/>
              <a:t> Revenue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38A-4367-9AFA-F43DB21DBE1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('2018_commission_structure'!$L$14:$L$15,'2018_commission_structure'!$L$26)</c:f>
              <c:strCache>
                <c:ptCount val="3"/>
                <c:pt idx="0">
                  <c:v>Gross Revenue</c:v>
                </c:pt>
                <c:pt idx="1">
                  <c:v>Target Gross Revenue</c:v>
                </c:pt>
                <c:pt idx="2">
                  <c:v>Net Revenue</c:v>
                </c:pt>
              </c:strCache>
            </c:strRef>
          </c:cat>
          <c:val>
            <c:numRef>
              <c:f>('2018_commission_structure'!$M$14:$M$15,'2018_commission_structure'!$M$26)</c:f>
              <c:numCache>
                <c:formatCode>"$"#,##0</c:formatCode>
                <c:ptCount val="3"/>
                <c:pt idx="0">
                  <c:v>699144198</c:v>
                </c:pt>
                <c:pt idx="1">
                  <c:v>621050000</c:v>
                </c:pt>
                <c:pt idx="2">
                  <c:v>529794932.19999993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8A-4367-9AFA-F43DB21DBE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76400736"/>
        <c:axId val="1876995408"/>
      </c:barChart>
      <c:catAx>
        <c:axId val="187640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6995408"/>
        <c:crosses val="autoZero"/>
        <c:auto val="1"/>
        <c:lblAlgn val="ctr"/>
        <c:lblOffset val="100"/>
        <c:noMultiLvlLbl val="0"/>
      </c:catAx>
      <c:valAx>
        <c:axId val="187699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6400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 Forecast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'Powerpoint Data'!$B$39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'Powerpoint Data'!$C$37:$G$37</c:f>
              <c:strCache>
                <c:ptCount val="5"/>
                <c:pt idx="0">
                  <c:v>2018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  <c:pt idx="4">
                  <c:v>Strategy_Combined</c:v>
                </c:pt>
              </c:strCache>
            </c:strRef>
          </c:cat>
          <c:val>
            <c:numRef>
              <c:f>'Powerpoint Data'!$C$39:$G$39</c:f>
              <c:numCache>
                <c:formatCode>"$"#,##0</c:formatCode>
                <c:ptCount val="5"/>
                <c:pt idx="0">
                  <c:v>699144198</c:v>
                </c:pt>
                <c:pt idx="1">
                  <c:v>908887457.39999998</c:v>
                </c:pt>
                <c:pt idx="2">
                  <c:v>766547908.11233938</c:v>
                </c:pt>
                <c:pt idx="3">
                  <c:v>838973037.60000002</c:v>
                </c:pt>
                <c:pt idx="4">
                  <c:v>1116120007.1123395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1-456A-A61E-DE3A730B5F38}"/>
            </c:ext>
          </c:extLst>
        </c:ser>
        <c:ser>
          <c:idx val="2"/>
          <c:order val="2"/>
          <c:tx>
            <c:strRef>
              <c:f>'Powerpoint Data'!$B$40</c:f>
              <c:strCache>
                <c:ptCount val="1"/>
                <c:pt idx="0">
                  <c:v>Net Revenue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'Powerpoint Data'!$C$37:$G$37</c:f>
              <c:strCache>
                <c:ptCount val="5"/>
                <c:pt idx="0">
                  <c:v>2018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  <c:pt idx="4">
                  <c:v>Strategy_Combined</c:v>
                </c:pt>
              </c:strCache>
            </c:strRef>
          </c:cat>
          <c:val>
            <c:numRef>
              <c:f>'Powerpoint Data'!$C$40:$G$40</c:f>
              <c:numCache>
                <c:formatCode>"$"#,##0</c:formatCode>
                <c:ptCount val="5"/>
                <c:pt idx="0">
                  <c:v>529794932.19999993</c:v>
                </c:pt>
                <c:pt idx="1">
                  <c:v>710336859.75999999</c:v>
                </c:pt>
                <c:pt idx="2">
                  <c:v>584213841.86233926</c:v>
                </c:pt>
                <c:pt idx="3">
                  <c:v>635753918.63999987</c:v>
                </c:pt>
                <c:pt idx="4">
                  <c:v>840000000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1-456A-A61E-DE3A730B5F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74103311"/>
        <c:axId val="157408921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'Powerpoint Data'!$B$38</c15:sqref>
                        </c15:formulaRef>
                      </c:ext>
                    </c:extLst>
                    <c:strCache>
                      <c:ptCount val="1"/>
                      <c:pt idx="0">
                        <c:v>Number of Employees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'Powerpoint Data'!$C$37:$G$37</c15:sqref>
                        </c15:formulaRef>
                      </c:ext>
                    </c:extLst>
                    <c:strCache>
                      <c:ptCount val="5"/>
                      <c:pt idx="0">
                        <c:v>2018</c:v>
                      </c:pt>
                      <c:pt idx="1">
                        <c:v>Strategy 1</c:v>
                      </c:pt>
                      <c:pt idx="2">
                        <c:v>Strategy 2</c:v>
                      </c:pt>
                      <c:pt idx="3">
                        <c:v>Strategy 3</c:v>
                      </c:pt>
                      <c:pt idx="4">
                        <c:v>Strategy_Combined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'Powerpoint Data'!$C$38:$G$38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1000</c:v>
                      </c:pt>
                      <c:pt idx="1">
                        <c:v>1000</c:v>
                      </c:pt>
                      <c:pt idx="2">
                        <c:v>1000</c:v>
                      </c:pt>
                      <c:pt idx="3">
                        <c:v>1200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3071-456A-A61E-DE3A730B5F38}"/>
                  </c:ext>
                </c:extLst>
              </c15:ser>
            </c15:filteredBarSeries>
          </c:ext>
        </c:extLst>
      </c:barChart>
      <c:catAx>
        <c:axId val="1674103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089215"/>
        <c:crosses val="autoZero"/>
        <c:auto val="1"/>
        <c:lblAlgn val="ctr"/>
        <c:lblOffset val="100"/>
        <c:noMultiLvlLbl val="0"/>
      </c:catAx>
      <c:valAx>
        <c:axId val="1574089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410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'Job Title Analysis'!$C$6</c:f>
              <c:strCache>
                <c:ptCount val="1"/>
                <c:pt idx="0">
                  <c:v>Average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 Title Analysis'!$D$2:$F$2</c:f>
              <c:strCache>
                <c:ptCount val="3"/>
                <c:pt idx="0">
                  <c:v>Account Executive I</c:v>
                </c:pt>
                <c:pt idx="1">
                  <c:v>Account Executive II</c:v>
                </c:pt>
                <c:pt idx="2">
                  <c:v>Account Executive III</c:v>
                </c:pt>
              </c:strCache>
            </c:strRef>
          </c:cat>
          <c:val>
            <c:numRef>
              <c:f>'Job Title Analysis'!$D$6:$F$6</c:f>
              <c:numCache>
                <c:formatCode>"$"#,##0</c:formatCode>
                <c:ptCount val="3"/>
                <c:pt idx="0">
                  <c:v>695451.54838709673</c:v>
                </c:pt>
                <c:pt idx="1">
                  <c:v>709120.32069970842</c:v>
                </c:pt>
                <c:pt idx="2">
                  <c:v>692581.98270893376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5A-41E6-BB6E-44C54F48EF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57114703"/>
        <c:axId val="1447247135"/>
      </c:barChart>
      <c:catAx>
        <c:axId val="155711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247135"/>
        <c:crosses val="autoZero"/>
        <c:auto val="1"/>
        <c:lblAlgn val="ctr"/>
        <c:lblOffset val="100"/>
        <c:noMultiLvlLbl val="0"/>
      </c:catAx>
      <c:valAx>
        <c:axId val="144724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71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'Job Title Analysis'!$C$9</c:f>
              <c:strCache>
                <c:ptCount val="1"/>
                <c:pt idx="0">
                  <c:v>Average Net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 Title Analysis'!$D$2:$F$2</c:f>
              <c:strCache>
                <c:ptCount val="3"/>
                <c:pt idx="0">
                  <c:v>Account Executive I</c:v>
                </c:pt>
                <c:pt idx="1">
                  <c:v>Account Executive II</c:v>
                </c:pt>
                <c:pt idx="2">
                  <c:v>Account Executive III</c:v>
                </c:pt>
              </c:strCache>
            </c:strRef>
          </c:cat>
          <c:val>
            <c:numRef>
              <c:f>'Job Title Analysis'!$D$9:$F$9</c:f>
              <c:numCache>
                <c:formatCode>"$"#,##0</c:formatCode>
                <c:ptCount val="3"/>
                <c:pt idx="0">
                  <c:v>563971.10735483863</c:v>
                </c:pt>
                <c:pt idx="1">
                  <c:v>543500.91483965004</c:v>
                </c:pt>
                <c:pt idx="2">
                  <c:v>485733.639538905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76-4945-B38F-E0B7A29FBF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8365519"/>
        <c:axId val="1557338383"/>
      </c:barChart>
      <c:catAx>
        <c:axId val="1548365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7338383"/>
        <c:crosses val="autoZero"/>
        <c:auto val="1"/>
        <c:lblAlgn val="ctr"/>
        <c:lblOffset val="100"/>
        <c:noMultiLvlLbl val="0"/>
      </c:catAx>
      <c:valAx>
        <c:axId val="155733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365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24291935599808495"/>
          <c:y val="2.73851494862589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'Job Title Analysis'!$C$10</c:f>
              <c:strCache>
                <c:ptCount val="1"/>
                <c:pt idx="0">
                  <c:v>Average Net Revenue/Salary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 Title Analysis'!$D$2:$F$2</c:f>
              <c:strCache>
                <c:ptCount val="3"/>
                <c:pt idx="0">
                  <c:v>Account Executive I</c:v>
                </c:pt>
                <c:pt idx="1">
                  <c:v>Account Executive II</c:v>
                </c:pt>
                <c:pt idx="2">
                  <c:v>Account Executive III</c:v>
                </c:pt>
              </c:strCache>
            </c:strRef>
          </c:cat>
          <c:val>
            <c:numRef>
              <c:f>'Job Title Analysis'!$D$10:$F$10</c:f>
              <c:numCache>
                <c:formatCode>"$"#,##0.00</c:formatCode>
                <c:ptCount val="3"/>
                <c:pt idx="0">
                  <c:v>4.2893916610491978</c:v>
                </c:pt>
                <c:pt idx="1">
                  <c:v>3.2816257975160608</c:v>
                </c:pt>
                <c:pt idx="2">
                  <c:v>2.3482597544406403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91-4F99-90AF-5AADCF5FA7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7608687"/>
        <c:axId val="1447250047"/>
      </c:barChart>
      <c:catAx>
        <c:axId val="130760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250047"/>
        <c:crosses val="autoZero"/>
        <c:auto val="1"/>
        <c:lblAlgn val="ctr"/>
        <c:lblOffset val="100"/>
        <c:noMultiLvlLbl val="0"/>
      </c:catAx>
      <c:valAx>
        <c:axId val="144725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608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23918-E27D-432D-99F7-D0A46AA6564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9C61A-5802-4932-9E07-F4E95097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8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Gross Revenue exceeded the target by 13%</a:t>
            </a:r>
          </a:p>
          <a:p>
            <a:r>
              <a:rPr lang="en-US" dirty="0"/>
              <a:t>Compensation is about 24% of gross revenue</a:t>
            </a:r>
          </a:p>
          <a:p>
            <a:r>
              <a:rPr lang="en-US" dirty="0"/>
              <a:t>Average number of accounts closed by each employee is 20</a:t>
            </a:r>
          </a:p>
          <a:p>
            <a:endParaRPr lang="en-US" dirty="0"/>
          </a:p>
          <a:p>
            <a:r>
              <a:rPr lang="en-US" dirty="0"/>
              <a:t>Good performance but much can be done to improve for future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9C61A-5802-4932-9E07-F4E95097C7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7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strategies involve a singular lever that can be adjusted based on market circumstances and company infrastructure. Combining all three strategies will most likely be the most effective.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9C61A-5802-4932-9E07-F4E95097C7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combined strategy reaches the $1 billion goal while each independent strategy falls quite short. Strategy 1 has the best increase in gross revenue while keeping costs down, though execution of the strategy may be rather difficult and employees will be stretched thin. Strategy 3 seems to be the least productive as simply increasing headcount comes with added costs.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9C61A-5802-4932-9E07-F4E95097C7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Each level averages the same amount of deals closed, so volume is not so much the concern</a:t>
            </a:r>
          </a:p>
          <a:p>
            <a:pPr marL="171450" indent="-171450">
              <a:buFontTx/>
              <a:buChar char="-"/>
            </a:pPr>
            <a:r>
              <a:rPr lang="en-US" dirty="0"/>
              <a:t>Account executive II bring in the most revenue though Account executive I are the most cost efficient as their salaries are lower</a:t>
            </a:r>
          </a:p>
          <a:p>
            <a:pPr marL="171450" indent="-171450">
              <a:buFontTx/>
              <a:buChar char="-"/>
            </a:pPr>
            <a:r>
              <a:rPr lang="en-US" dirty="0"/>
              <a:t>Account executive I are almost twice as efficient as Account executive III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9C61A-5802-4932-9E07-F4E95097C7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7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-Top performers based on overall revenue and revenue/deal</a:t>
            </a:r>
          </a:p>
          <a:p>
            <a:r>
              <a:rPr lang="en-US" dirty="0"/>
              <a:t>-Highlighted appear as top performers based on both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9C61A-5802-4932-9E07-F4E95097C7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-Bottom performers based on overall revenue and revenue/deal</a:t>
            </a:r>
          </a:p>
          <a:p>
            <a:r>
              <a:rPr lang="en-US" dirty="0"/>
              <a:t>-Highlighted appear as top performers based on both metrics</a:t>
            </a:r>
          </a:p>
          <a:p>
            <a:r>
              <a:rPr lang="en-US" dirty="0"/>
              <a:t>-Difference in performance can be as large as $1,000,000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9C61A-5802-4932-9E07-F4E95097C7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10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-Lists may signify possible changes that need to be had around compensation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9C61A-5802-4932-9E07-F4E95097C7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name of the game Is increasing volume while keeping efficiency metrics and quality high.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can best be done by understanding the needs of employees to perform at their peak and to provide more consistent constructive feedback on performance</a:t>
            </a:r>
          </a:p>
          <a:p>
            <a:pPr marL="0" indent="0">
              <a:buFontTx/>
              <a:buNone/>
            </a:pPr>
            <a:r>
              <a:rPr lang="en-US" dirty="0"/>
              <a:t>-  Better outline the responsibilities of each role and find an efficient composition to meet company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9C61A-5802-4932-9E07-F4E95097C7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0821-2666-414D-A696-EA8D848DAA8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6794-3DB4-4A43-8747-69F5F7A0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93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0821-2666-414D-A696-EA8D848DAA8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6794-3DB4-4A43-8747-69F5F7A0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0821-2666-414D-A696-EA8D848DAA8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6794-3DB4-4A43-8747-69F5F7A0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0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0821-2666-414D-A696-EA8D848DAA8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6794-3DB4-4A43-8747-69F5F7A0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0821-2666-414D-A696-EA8D848DAA8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6794-3DB4-4A43-8747-69F5F7A0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87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0821-2666-414D-A696-EA8D848DAA8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6794-3DB4-4A43-8747-69F5F7A0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3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0821-2666-414D-A696-EA8D848DAA8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6794-3DB4-4A43-8747-69F5F7A03D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0821-2666-414D-A696-EA8D848DAA8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6794-3DB4-4A43-8747-69F5F7A0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0821-2666-414D-A696-EA8D848DAA8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6794-3DB4-4A43-8747-69F5F7A0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0821-2666-414D-A696-EA8D848DAA8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6794-3DB4-4A43-8747-69F5F7A0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2F40821-2666-414D-A696-EA8D848DAA8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6794-3DB4-4A43-8747-69F5F7A0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F40821-2666-414D-A696-EA8D848DAA8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38B6794-3DB4-4A43-8747-69F5F7A0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2C36-EB5D-4ABC-A697-1976CCEDB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HR Comp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20994-7F40-46C2-B930-9A717EFFF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Jeffrey Zhu</a:t>
            </a:r>
          </a:p>
        </p:txBody>
      </p:sp>
    </p:spTree>
    <p:extLst>
      <p:ext uri="{BB962C8B-B14F-4D97-AF65-F5344CB8AC3E}">
        <p14:creationId xmlns:p14="http://schemas.microsoft.com/office/powerpoint/2010/main" val="223799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5E6A-3160-4D82-9FCD-7BED8AAD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Results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FA0C0C-2C22-4570-8460-9D1F156A8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24160"/>
              </p:ext>
            </p:extLst>
          </p:nvPr>
        </p:nvGraphicFramePr>
        <p:xfrm>
          <a:off x="5753157" y="2980349"/>
          <a:ext cx="4439467" cy="1724238"/>
        </p:xfrm>
        <a:graphic>
          <a:graphicData uri="http://schemas.openxmlformats.org/drawingml/2006/table">
            <a:tbl>
              <a:tblPr/>
              <a:tblGrid>
                <a:gridCol w="2270678">
                  <a:extLst>
                    <a:ext uri="{9D8B030D-6E8A-4147-A177-3AD203B41FA5}">
                      <a16:colId xmlns:a16="http://schemas.microsoft.com/office/drawing/2014/main" val="2405056170"/>
                    </a:ext>
                  </a:extLst>
                </a:gridCol>
                <a:gridCol w="2168789">
                  <a:extLst>
                    <a:ext uri="{9D8B030D-6E8A-4147-A177-3AD203B41FA5}">
                      <a16:colId xmlns:a16="http://schemas.microsoft.com/office/drawing/2014/main" val="4024586375"/>
                    </a:ext>
                  </a:extLst>
                </a:gridCol>
              </a:tblGrid>
              <a:tr h="287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Employees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025369"/>
                  </a:ext>
                </a:extLst>
              </a:tr>
              <a:tr h="287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Accounts Closed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80085"/>
                  </a:ext>
                </a:extLst>
              </a:tr>
              <a:tr h="287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189673"/>
                  </a:ext>
                </a:extLst>
              </a:tr>
              <a:tr h="287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Gross Revenue Per Employee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$699,144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175647"/>
                  </a:ext>
                </a:extLst>
              </a:tr>
              <a:tr h="287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Net Revenue Per Employee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$529,795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440256"/>
                  </a:ext>
                </a:extLst>
              </a:tr>
              <a:tr h="287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Compensation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$169,349,266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542092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44F39BB-55F6-4187-8EDB-1419D303E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040576"/>
              </p:ext>
            </p:extLst>
          </p:nvPr>
        </p:nvGraphicFramePr>
        <p:xfrm>
          <a:off x="801329" y="2470868"/>
          <a:ext cx="4655573" cy="326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649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7182-B108-49F7-ABC5-B28580B2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CB8C9-0616-4CD2-89FF-41E7AF2F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28212"/>
            <a:ext cx="7729728" cy="3101983"/>
          </a:xfrm>
        </p:spPr>
        <p:txBody>
          <a:bodyPr/>
          <a:lstStyle/>
          <a:p>
            <a:r>
              <a:rPr lang="en-US" b="1" dirty="0"/>
              <a:t>Objective:</a:t>
            </a:r>
            <a:r>
              <a:rPr lang="en-US" dirty="0"/>
              <a:t> Optimize workforce planning in line with company’s $1 billion gross revenue target.</a:t>
            </a:r>
          </a:p>
          <a:p>
            <a:r>
              <a:rPr lang="en-US" b="1" dirty="0"/>
              <a:t>Strategy 1: </a:t>
            </a:r>
            <a:r>
              <a:rPr lang="en-US" dirty="0"/>
              <a:t>Assume consistent compensation structure and no growth in headcount. Optimize by assuming the company grows its book of business.</a:t>
            </a:r>
          </a:p>
          <a:p>
            <a:r>
              <a:rPr lang="en-US" b="1" dirty="0"/>
              <a:t>Strategy 2:</a:t>
            </a:r>
            <a:r>
              <a:rPr lang="en-US" dirty="0"/>
              <a:t> Modify the pay structure to boost incentives for employees and maximize net revenue.</a:t>
            </a:r>
          </a:p>
          <a:p>
            <a:r>
              <a:rPr lang="en-US" b="1" dirty="0"/>
              <a:t>Strategy 3: </a:t>
            </a:r>
            <a:r>
              <a:rPr lang="en-US" dirty="0"/>
              <a:t>Increase the headcount.</a:t>
            </a:r>
          </a:p>
        </p:txBody>
      </p:sp>
    </p:spTree>
    <p:extLst>
      <p:ext uri="{BB962C8B-B14F-4D97-AF65-F5344CB8AC3E}">
        <p14:creationId xmlns:p14="http://schemas.microsoft.com/office/powerpoint/2010/main" val="251976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00F6-4096-41A5-BECF-AE2C81D5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Forecast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38944D8-C75B-4F13-A82B-5B65AB602B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328895"/>
              </p:ext>
            </p:extLst>
          </p:nvPr>
        </p:nvGraphicFramePr>
        <p:xfrm>
          <a:off x="1671484" y="3306824"/>
          <a:ext cx="8683457" cy="3438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940F319-4745-40BD-BE2B-47C637AC7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33892"/>
              </p:ext>
            </p:extLst>
          </p:nvPr>
        </p:nvGraphicFramePr>
        <p:xfrm>
          <a:off x="2229740" y="2315329"/>
          <a:ext cx="7731124" cy="829577"/>
        </p:xfrm>
        <a:graphic>
          <a:graphicData uri="http://schemas.openxmlformats.org/drawingml/2006/table">
            <a:tbl>
              <a:tblPr/>
              <a:tblGrid>
                <a:gridCol w="1788736">
                  <a:extLst>
                    <a:ext uri="{9D8B030D-6E8A-4147-A177-3AD203B41FA5}">
                      <a16:colId xmlns:a16="http://schemas.microsoft.com/office/drawing/2014/main" val="3989930302"/>
                    </a:ext>
                  </a:extLst>
                </a:gridCol>
                <a:gridCol w="1708472">
                  <a:extLst>
                    <a:ext uri="{9D8B030D-6E8A-4147-A177-3AD203B41FA5}">
                      <a16:colId xmlns:a16="http://schemas.microsoft.com/office/drawing/2014/main" val="3251055933"/>
                    </a:ext>
                  </a:extLst>
                </a:gridCol>
                <a:gridCol w="1135160">
                  <a:extLst>
                    <a:ext uri="{9D8B030D-6E8A-4147-A177-3AD203B41FA5}">
                      <a16:colId xmlns:a16="http://schemas.microsoft.com/office/drawing/2014/main" val="1728114858"/>
                    </a:ext>
                  </a:extLst>
                </a:gridCol>
                <a:gridCol w="986098">
                  <a:extLst>
                    <a:ext uri="{9D8B030D-6E8A-4147-A177-3AD203B41FA5}">
                      <a16:colId xmlns:a16="http://schemas.microsoft.com/office/drawing/2014/main" val="1037810745"/>
                    </a:ext>
                  </a:extLst>
                </a:gridCol>
                <a:gridCol w="986098">
                  <a:extLst>
                    <a:ext uri="{9D8B030D-6E8A-4147-A177-3AD203B41FA5}">
                      <a16:colId xmlns:a16="http://schemas.microsoft.com/office/drawing/2014/main" val="2033203134"/>
                    </a:ext>
                  </a:extLst>
                </a:gridCol>
                <a:gridCol w="1126560">
                  <a:extLst>
                    <a:ext uri="{9D8B030D-6E8A-4147-A177-3AD203B41FA5}">
                      <a16:colId xmlns:a16="http://schemas.microsoft.com/office/drawing/2014/main" val="4212197175"/>
                    </a:ext>
                  </a:extLst>
                </a:gridCol>
              </a:tblGrid>
              <a:tr h="17205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1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2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3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Strategy_Combined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54170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in Net Revenue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$209,743,259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$67,403,710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$139,828,840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$416,975,809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274210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to Target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113%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129%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123%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133%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011219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Accounts Closed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20,000 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26,000 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20,000 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24,000 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30,000 </a:t>
                      </a:r>
                    </a:p>
                  </a:txBody>
                  <a:tcPr marL="8603" marR="8603" marT="86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509302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61A093-1125-4313-B2D3-23A55F980458}"/>
              </a:ext>
            </a:extLst>
          </p:cNvPr>
          <p:cNvCxnSpPr>
            <a:cxnSpLocks/>
          </p:cNvCxnSpPr>
          <p:nvPr/>
        </p:nvCxnSpPr>
        <p:spPr>
          <a:xfrm>
            <a:off x="1002890" y="3290345"/>
            <a:ext cx="101763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77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24AC-F141-41AC-9F29-6ADC6FF2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8097"/>
            <a:ext cx="7729728" cy="1188720"/>
          </a:xfrm>
        </p:spPr>
        <p:txBody>
          <a:bodyPr/>
          <a:lstStyle/>
          <a:p>
            <a:r>
              <a:rPr lang="en-US" dirty="0"/>
              <a:t>Role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D17AAF-16EB-4A64-B807-06939ACFB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27503"/>
              </p:ext>
            </p:extLst>
          </p:nvPr>
        </p:nvGraphicFramePr>
        <p:xfrm>
          <a:off x="2533650" y="1641014"/>
          <a:ext cx="7124700" cy="1714500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1320024897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452801726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79493108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529106268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70437208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 Information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 Executive 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 Executive II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 Executive III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3438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13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79502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 Analysis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Deals Closed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30135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$694,953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$710,507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$691,657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098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Revenue/Deal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$35,545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$35,273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$34,140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719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8576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Efficiency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Net 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$563,605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$544,582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$484,973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1483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Net Revenue/Salary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84760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97B77CE-0396-4107-960F-7F8DDBE22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644421"/>
              </p:ext>
            </p:extLst>
          </p:nvPr>
        </p:nvGraphicFramePr>
        <p:xfrm>
          <a:off x="186813" y="3429000"/>
          <a:ext cx="3686635" cy="3050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70B2A47-7BD3-4449-85DE-2EE8951BA9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503174"/>
              </p:ext>
            </p:extLst>
          </p:nvPr>
        </p:nvGraphicFramePr>
        <p:xfrm>
          <a:off x="4021855" y="3502487"/>
          <a:ext cx="3686635" cy="3097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5307472-D6ED-4A02-89AA-1FAA108575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693123"/>
              </p:ext>
            </p:extLst>
          </p:nvPr>
        </p:nvGraphicFramePr>
        <p:xfrm>
          <a:off x="7905597" y="3502487"/>
          <a:ext cx="3686635" cy="3097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9013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8224-D6E5-4916-A53C-E0B09FBE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Staff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102169-DB6A-48CB-AD99-9EDB80E4E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149770"/>
              </p:ext>
            </p:extLst>
          </p:nvPr>
        </p:nvGraphicFramePr>
        <p:xfrm>
          <a:off x="6619329" y="2792241"/>
          <a:ext cx="3341535" cy="3032997"/>
        </p:xfrm>
        <a:graphic>
          <a:graphicData uri="http://schemas.openxmlformats.org/drawingml/2006/table">
            <a:tbl>
              <a:tblPr/>
              <a:tblGrid>
                <a:gridCol w="1840846">
                  <a:extLst>
                    <a:ext uri="{9D8B030D-6E8A-4147-A177-3AD203B41FA5}">
                      <a16:colId xmlns:a16="http://schemas.microsoft.com/office/drawing/2014/main" val="1612334517"/>
                    </a:ext>
                  </a:extLst>
                </a:gridCol>
                <a:gridCol w="1500689">
                  <a:extLst>
                    <a:ext uri="{9D8B030D-6E8A-4147-A177-3AD203B41FA5}">
                      <a16:colId xmlns:a16="http://schemas.microsoft.com/office/drawing/2014/main" val="3088347169"/>
                    </a:ext>
                  </a:extLst>
                </a:gridCol>
              </a:tblGrid>
              <a:tr h="256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Revenue/Deal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237108"/>
                  </a:ext>
                </a:extLst>
              </a:tr>
              <a:tr h="256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Hillel Burdett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$108,931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161176"/>
                  </a:ext>
                </a:extLst>
              </a:tr>
              <a:tr h="256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Meg Greensides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$104,820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850705"/>
                  </a:ext>
                </a:extLst>
              </a:tr>
              <a:tr h="256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Sergio Itzakovitz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$95,863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951089"/>
                  </a:ext>
                </a:extLst>
              </a:tr>
              <a:tr h="256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Bjorn Seedman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$91,434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02185"/>
                  </a:ext>
                </a:extLst>
              </a:tr>
              <a:tr h="256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Moll Wylie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$88,770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984732"/>
                  </a:ext>
                </a:extLst>
              </a:tr>
              <a:tr h="256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Julianna Dunklee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$87,958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473208"/>
                  </a:ext>
                </a:extLst>
              </a:tr>
              <a:tr h="256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Tobe Standen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$85,849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350310"/>
                  </a:ext>
                </a:extLst>
              </a:tr>
              <a:tr h="256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Reggie Striker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$83,151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288794"/>
                  </a:ext>
                </a:extLst>
              </a:tr>
              <a:tr h="464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Nickolaus Bernardeau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$81,665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788488"/>
                  </a:ext>
                </a:extLst>
              </a:tr>
              <a:tr h="256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Merilee Leverich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$80,059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5569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49DD8F5-A872-480F-8444-2166C51995C4}"/>
              </a:ext>
            </a:extLst>
          </p:cNvPr>
          <p:cNvSpPr txBox="1"/>
          <p:nvPr/>
        </p:nvSpPr>
        <p:spPr>
          <a:xfrm>
            <a:off x="3637936" y="2312801"/>
            <a:ext cx="429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10 Performers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D71998-A4AF-49C2-8CB2-3D255B8A5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015356"/>
              </p:ext>
            </p:extLst>
          </p:nvPr>
        </p:nvGraphicFramePr>
        <p:xfrm>
          <a:off x="1681317" y="2841523"/>
          <a:ext cx="3156154" cy="3116828"/>
        </p:xfrm>
        <a:graphic>
          <a:graphicData uri="http://schemas.openxmlformats.org/drawingml/2006/table">
            <a:tbl>
              <a:tblPr/>
              <a:tblGrid>
                <a:gridCol w="1738720">
                  <a:extLst>
                    <a:ext uri="{9D8B030D-6E8A-4147-A177-3AD203B41FA5}">
                      <a16:colId xmlns:a16="http://schemas.microsoft.com/office/drawing/2014/main" val="1967742780"/>
                    </a:ext>
                  </a:extLst>
                </a:gridCol>
                <a:gridCol w="1417434">
                  <a:extLst>
                    <a:ext uri="{9D8B030D-6E8A-4147-A177-3AD203B41FA5}">
                      <a16:colId xmlns:a16="http://schemas.microsoft.com/office/drawing/2014/main" val="2379447129"/>
                    </a:ext>
                  </a:extLst>
                </a:gridCol>
              </a:tblGrid>
              <a:tr h="2833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90382"/>
                  </a:ext>
                </a:extLst>
              </a:tr>
              <a:tr h="2833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Lionello Grogono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$1,369,014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071972"/>
                  </a:ext>
                </a:extLst>
              </a:tr>
              <a:tr h="2833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Bjorn Seedman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$1,280,079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46445"/>
                  </a:ext>
                </a:extLst>
              </a:tr>
              <a:tr h="2833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Donavon Cheer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$1,259,829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66701"/>
                  </a:ext>
                </a:extLst>
              </a:tr>
              <a:tr h="2833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Yuri Tampin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$1,230,202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539987"/>
                  </a:ext>
                </a:extLst>
              </a:tr>
              <a:tr h="2833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Obadiah Swinnard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$1,224,207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807608"/>
                  </a:ext>
                </a:extLst>
              </a:tr>
              <a:tr h="2833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Wini Allenson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$1,214,099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17328"/>
                  </a:ext>
                </a:extLst>
              </a:tr>
              <a:tr h="2833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Danny Snoddin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$1,196,909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00664"/>
                  </a:ext>
                </a:extLst>
              </a:tr>
              <a:tr h="2833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Chloette Millard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$1,194,738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471877"/>
                  </a:ext>
                </a:extLst>
              </a:tr>
              <a:tr h="2833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Sanders McKinstry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$1,172,724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453878"/>
                  </a:ext>
                </a:extLst>
              </a:tr>
              <a:tr h="2833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Meg Greensides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$1,153,023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25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53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A5F3-B886-4D9C-8A86-1241D10B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Staff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9635CA-80DF-4FA3-AE6F-F18DC10F3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02095"/>
              </p:ext>
            </p:extLst>
          </p:nvPr>
        </p:nvGraphicFramePr>
        <p:xfrm>
          <a:off x="1635841" y="2718874"/>
          <a:ext cx="2729681" cy="3174435"/>
        </p:xfrm>
        <a:graphic>
          <a:graphicData uri="http://schemas.openxmlformats.org/drawingml/2006/table">
            <a:tbl>
              <a:tblPr/>
              <a:tblGrid>
                <a:gridCol w="1701838">
                  <a:extLst>
                    <a:ext uri="{9D8B030D-6E8A-4147-A177-3AD203B41FA5}">
                      <a16:colId xmlns:a16="http://schemas.microsoft.com/office/drawing/2014/main" val="448240070"/>
                    </a:ext>
                  </a:extLst>
                </a:gridCol>
                <a:gridCol w="1027843">
                  <a:extLst>
                    <a:ext uri="{9D8B030D-6E8A-4147-A177-3AD203B41FA5}">
                      <a16:colId xmlns:a16="http://schemas.microsoft.com/office/drawing/2014/main" val="896044875"/>
                    </a:ext>
                  </a:extLst>
                </a:gridCol>
              </a:tblGrid>
              <a:tr h="2885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695350"/>
                  </a:ext>
                </a:extLst>
              </a:tr>
              <a:tr h="2885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Sherilyn Barendtsen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$219,869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755683"/>
                  </a:ext>
                </a:extLst>
              </a:tr>
              <a:tr h="2885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Lucila Fosh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$229,221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627071"/>
                  </a:ext>
                </a:extLst>
              </a:tr>
              <a:tr h="2885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Kiley Lartice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$229,737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691930"/>
                  </a:ext>
                </a:extLst>
              </a:tr>
              <a:tr h="2885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Jonah Lobb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$256,286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805100"/>
                  </a:ext>
                </a:extLst>
              </a:tr>
              <a:tr h="2885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Bennie Drayton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$277,209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68083"/>
                  </a:ext>
                </a:extLst>
              </a:tr>
              <a:tr h="2885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Wallas Druitt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$281,806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572653"/>
                  </a:ext>
                </a:extLst>
              </a:tr>
              <a:tr h="2885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Mercy Richemont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$283,269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417467"/>
                  </a:ext>
                </a:extLst>
              </a:tr>
              <a:tr h="2885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 Mueller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$290,823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939908"/>
                  </a:ext>
                </a:extLst>
              </a:tr>
              <a:tr h="2885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Rosella Zamora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$298,334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051023"/>
                  </a:ext>
                </a:extLst>
              </a:tr>
              <a:tr h="2885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Codie Ardy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$301,335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9178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173672-9E90-4093-8F23-7361AD1AB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83367"/>
              </p:ext>
            </p:extLst>
          </p:nvPr>
        </p:nvGraphicFramePr>
        <p:xfrm>
          <a:off x="6646607" y="2581734"/>
          <a:ext cx="2729680" cy="3316745"/>
        </p:xfrm>
        <a:graphic>
          <a:graphicData uri="http://schemas.openxmlformats.org/drawingml/2006/table">
            <a:tbl>
              <a:tblPr/>
              <a:tblGrid>
                <a:gridCol w="1701837">
                  <a:extLst>
                    <a:ext uri="{9D8B030D-6E8A-4147-A177-3AD203B41FA5}">
                      <a16:colId xmlns:a16="http://schemas.microsoft.com/office/drawing/2014/main" val="683003763"/>
                    </a:ext>
                  </a:extLst>
                </a:gridCol>
                <a:gridCol w="1027843">
                  <a:extLst>
                    <a:ext uri="{9D8B030D-6E8A-4147-A177-3AD203B41FA5}">
                      <a16:colId xmlns:a16="http://schemas.microsoft.com/office/drawing/2014/main" val="2401148248"/>
                    </a:ext>
                  </a:extLst>
                </a:gridCol>
              </a:tblGrid>
              <a:tr h="508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Revenue/Deal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271649"/>
                  </a:ext>
                </a:extLst>
              </a:tr>
              <a:tr h="280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Lucila Fosh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$9,551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07737"/>
                  </a:ext>
                </a:extLst>
              </a:tr>
              <a:tr h="280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Kiley Lartice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$10,443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80573"/>
                  </a:ext>
                </a:extLst>
              </a:tr>
              <a:tr h="280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Mercy Richemont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$11,803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58922"/>
                  </a:ext>
                </a:extLst>
              </a:tr>
              <a:tr h="280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Rosella Zamora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$11,933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583475"/>
                  </a:ext>
                </a:extLst>
              </a:tr>
              <a:tr h="280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Bennie Drayton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$12,053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494517"/>
                  </a:ext>
                </a:extLst>
              </a:tr>
              <a:tr h="280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Lark Nelmes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$13,170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865711"/>
                  </a:ext>
                </a:extLst>
              </a:tr>
              <a:tr h="280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Gayelord Gianelli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$13,230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25321"/>
                  </a:ext>
                </a:extLst>
              </a:tr>
              <a:tr h="280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Basilius Hawlgarth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$14,127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15230"/>
                  </a:ext>
                </a:extLst>
              </a:tr>
              <a:tr h="280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Millie Shayler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$14,400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034593"/>
                  </a:ext>
                </a:extLst>
              </a:tr>
              <a:tr h="280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 Izaks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$14,635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1587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2B214F-D572-4EA4-B4C1-7C3B3CEE78AC}"/>
              </a:ext>
            </a:extLst>
          </p:cNvPr>
          <p:cNvSpPr txBox="1"/>
          <p:nvPr/>
        </p:nvSpPr>
        <p:spPr>
          <a:xfrm>
            <a:off x="3637936" y="2312801"/>
            <a:ext cx="429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Bottom 10 Performers</a:t>
            </a:r>
          </a:p>
        </p:txBody>
      </p:sp>
    </p:spTree>
    <p:extLst>
      <p:ext uri="{BB962C8B-B14F-4D97-AF65-F5344CB8AC3E}">
        <p14:creationId xmlns:p14="http://schemas.microsoft.com/office/powerpoint/2010/main" val="396299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A5F3-B886-4D9C-8A86-1241D10B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Staff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1BA7DB-BDF5-45F2-9C87-626434BBF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68707"/>
              </p:ext>
            </p:extLst>
          </p:nvPr>
        </p:nvGraphicFramePr>
        <p:xfrm>
          <a:off x="1397615" y="3074343"/>
          <a:ext cx="2830256" cy="3296962"/>
        </p:xfrm>
        <a:graphic>
          <a:graphicData uri="http://schemas.openxmlformats.org/drawingml/2006/table">
            <a:tbl>
              <a:tblPr/>
              <a:tblGrid>
                <a:gridCol w="1559183">
                  <a:extLst>
                    <a:ext uri="{9D8B030D-6E8A-4147-A177-3AD203B41FA5}">
                      <a16:colId xmlns:a16="http://schemas.microsoft.com/office/drawing/2014/main" val="2937928770"/>
                    </a:ext>
                  </a:extLst>
                </a:gridCol>
                <a:gridCol w="1271073">
                  <a:extLst>
                    <a:ext uri="{9D8B030D-6E8A-4147-A177-3AD203B41FA5}">
                      <a16:colId xmlns:a16="http://schemas.microsoft.com/office/drawing/2014/main" val="1285192086"/>
                    </a:ext>
                  </a:extLst>
                </a:gridCol>
              </a:tblGrid>
              <a:tr h="279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Revenue/Salary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141734"/>
                  </a:ext>
                </a:extLst>
              </a:tr>
              <a:tr h="505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Demetris Hazlegrove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429820"/>
                  </a:ext>
                </a:extLst>
              </a:tr>
              <a:tr h="279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Petronella O' Ronan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154838"/>
                  </a:ext>
                </a:extLst>
              </a:tr>
              <a:tr h="279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 Ateridge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120972"/>
                  </a:ext>
                </a:extLst>
              </a:tr>
              <a:tr h="279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Zebadiah Parham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468274"/>
                  </a:ext>
                </a:extLst>
              </a:tr>
              <a:tr h="279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Peggie Grayland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548970"/>
                  </a:ext>
                </a:extLst>
              </a:tr>
              <a:tr h="279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Isadora Davana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10125"/>
                  </a:ext>
                </a:extLst>
              </a:tr>
              <a:tr h="279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Devereux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155524"/>
                  </a:ext>
                </a:extLst>
              </a:tr>
              <a:tr h="279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Ranique Hyatt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548596"/>
                  </a:ext>
                </a:extLst>
              </a:tr>
              <a:tr h="279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Aura Server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96675"/>
                  </a:ext>
                </a:extLst>
              </a:tr>
              <a:tr h="279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Stephen Vince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1616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E7C858-E430-4E5A-93D2-FA2913276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3999"/>
              </p:ext>
            </p:extLst>
          </p:nvPr>
        </p:nvGraphicFramePr>
        <p:xfrm>
          <a:off x="6095999" y="2880852"/>
          <a:ext cx="3097161" cy="3416799"/>
        </p:xfrm>
        <a:graphic>
          <a:graphicData uri="http://schemas.openxmlformats.org/drawingml/2006/table">
            <a:tbl>
              <a:tblPr/>
              <a:tblGrid>
                <a:gridCol w="1930946">
                  <a:extLst>
                    <a:ext uri="{9D8B030D-6E8A-4147-A177-3AD203B41FA5}">
                      <a16:colId xmlns:a16="http://schemas.microsoft.com/office/drawing/2014/main" val="1416404003"/>
                    </a:ext>
                  </a:extLst>
                </a:gridCol>
                <a:gridCol w="1166215">
                  <a:extLst>
                    <a:ext uri="{9D8B030D-6E8A-4147-A177-3AD203B41FA5}">
                      <a16:colId xmlns:a16="http://schemas.microsoft.com/office/drawing/2014/main" val="2478499939"/>
                    </a:ext>
                  </a:extLst>
                </a:gridCol>
              </a:tblGrid>
              <a:tr h="523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Revenue/Salary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36923"/>
                  </a:ext>
                </a:extLst>
              </a:tr>
              <a:tr h="289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Bennie Drayton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080965"/>
                  </a:ext>
                </a:extLst>
              </a:tr>
              <a:tr h="289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Matthias Haestier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124565"/>
                  </a:ext>
                </a:extLst>
              </a:tr>
              <a:tr h="289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Titus Murray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550175"/>
                  </a:ext>
                </a:extLst>
              </a:tr>
              <a:tr h="289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Codie Ardy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846164"/>
                  </a:ext>
                </a:extLst>
              </a:tr>
              <a:tr h="289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Kaitlin Greeveson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418283"/>
                  </a:ext>
                </a:extLst>
              </a:tr>
              <a:tr h="289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Chalmers Durrad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456287"/>
                  </a:ext>
                </a:extLst>
              </a:tr>
              <a:tr h="289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Jasmine Cathcart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76452"/>
                  </a:ext>
                </a:extLst>
              </a:tr>
              <a:tr h="289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Keenan Kruszelnicki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925034"/>
                  </a:ext>
                </a:extLst>
              </a:tr>
              <a:tr h="289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Josiah Saer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304057"/>
                  </a:ext>
                </a:extLst>
              </a:tr>
              <a:tr h="289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Merrill Speakman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3272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1380EE-6BE7-427E-8AFA-464EEE60B6FD}"/>
              </a:ext>
            </a:extLst>
          </p:cNvPr>
          <p:cNvSpPr txBox="1"/>
          <p:nvPr/>
        </p:nvSpPr>
        <p:spPr>
          <a:xfrm>
            <a:off x="664394" y="2511520"/>
            <a:ext cx="429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10 Cost Efficiency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1B44D-67F1-44FD-B008-BA4ED7ED3CB0}"/>
              </a:ext>
            </a:extLst>
          </p:cNvPr>
          <p:cNvSpPr txBox="1"/>
          <p:nvPr/>
        </p:nvSpPr>
        <p:spPr>
          <a:xfrm>
            <a:off x="5664167" y="2511520"/>
            <a:ext cx="429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Bottom 10 Cost Efficiency</a:t>
            </a:r>
          </a:p>
        </p:txBody>
      </p:sp>
    </p:spTree>
    <p:extLst>
      <p:ext uri="{BB962C8B-B14F-4D97-AF65-F5344CB8AC3E}">
        <p14:creationId xmlns:p14="http://schemas.microsoft.com/office/powerpoint/2010/main" val="190088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EF8F-483B-40CD-AC81-E9DD741F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8BD7E-6398-42D9-B9B7-D2EDC716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all strategies by increasing headcount and increasing incentives for employee performance to effectively manage a growth in the company’s book of business.</a:t>
            </a:r>
          </a:p>
          <a:p>
            <a:r>
              <a:rPr lang="en-US" dirty="0"/>
              <a:t>Maximize productivity by hiring more “Account Manager 1” jobs with a proper management structure.</a:t>
            </a:r>
          </a:p>
          <a:p>
            <a:r>
              <a:rPr lang="en-US" dirty="0"/>
              <a:t>Create a more consistent review process to coach underperforming staff and provide support when necessary.</a:t>
            </a:r>
          </a:p>
          <a:p>
            <a:r>
              <a:rPr lang="en-US" dirty="0"/>
              <a:t>Leverage the expertise of high-performing employees that can be integrated into a more streamlined process.</a:t>
            </a:r>
          </a:p>
        </p:txBody>
      </p:sp>
    </p:spTree>
    <p:extLst>
      <p:ext uri="{BB962C8B-B14F-4D97-AF65-F5344CB8AC3E}">
        <p14:creationId xmlns:p14="http://schemas.microsoft.com/office/powerpoint/2010/main" val="29022980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1996</TotalTime>
  <Words>920</Words>
  <Application>Microsoft Office PowerPoint</Application>
  <PresentationFormat>Widescreen</PresentationFormat>
  <Paragraphs>262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HR Comp Analysis</vt:lpstr>
      <vt:lpstr>2018 Results</vt:lpstr>
      <vt:lpstr>Strategy Options</vt:lpstr>
      <vt:lpstr>Strategy Forecast</vt:lpstr>
      <vt:lpstr>Role Analysis</vt:lpstr>
      <vt:lpstr>Developing Staff</vt:lpstr>
      <vt:lpstr>Developing Staff</vt:lpstr>
      <vt:lpstr>Developing Staff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Zhu</dc:creator>
  <cp:lastModifiedBy>Jeffrey Zhu</cp:lastModifiedBy>
  <cp:revision>15</cp:revision>
  <dcterms:created xsi:type="dcterms:W3CDTF">2020-10-26T20:36:29Z</dcterms:created>
  <dcterms:modified xsi:type="dcterms:W3CDTF">2020-11-06T21:39:52Z</dcterms:modified>
</cp:coreProperties>
</file>