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60" r:id="rId4"/>
    <p:sldId id="294" r:id="rId5"/>
    <p:sldId id="300" r:id="rId6"/>
    <p:sldId id="295" r:id="rId7"/>
    <p:sldId id="266" r:id="rId8"/>
    <p:sldId id="281" r:id="rId9"/>
    <p:sldId id="280" r:id="rId10"/>
    <p:sldId id="267" r:id="rId11"/>
    <p:sldId id="268" r:id="rId12"/>
    <p:sldId id="269" r:id="rId13"/>
    <p:sldId id="270" r:id="rId14"/>
    <p:sldId id="301" r:id="rId15"/>
    <p:sldId id="271" r:id="rId16"/>
    <p:sldId id="272" r:id="rId17"/>
    <p:sldId id="261" r:id="rId18"/>
    <p:sldId id="284" r:id="rId19"/>
    <p:sldId id="285" r:id="rId20"/>
    <p:sldId id="282" r:id="rId21"/>
    <p:sldId id="290" r:id="rId22"/>
    <p:sldId id="279" r:id="rId23"/>
    <p:sldId id="283" r:id="rId24"/>
    <p:sldId id="289" r:id="rId25"/>
    <p:sldId id="299" r:id="rId26"/>
    <p:sldId id="298" r:id="rId27"/>
    <p:sldId id="262" r:id="rId28"/>
    <p:sldId id="26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57"/>
    <a:srgbClr val="003856"/>
    <a:srgbClr val="BECED6"/>
    <a:srgbClr val="00A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77364"/>
  </p:normalViewPr>
  <p:slideViewPr>
    <p:cSldViewPr snapToGrid="0" snapToObjects="1">
      <p:cViewPr varScale="1">
        <p:scale>
          <a:sx n="98" d="100"/>
          <a:sy n="98" d="100"/>
        </p:scale>
        <p:origin x="1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DE795-4C61-6947-ADD1-89758FCC66A3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E75BC-E011-C343-A147-95A439F9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1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 typeface="+mj-lt"/>
              <a:buAutoNum type="arabicPeriod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E75BC-E011-C343-A147-95A439F902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80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E75BC-E011-C343-A147-95A439F902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01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E75BC-E011-C343-A147-95A439F902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49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E75BC-E011-C343-A147-95A439F902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75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E75BC-E011-C343-A147-95A439F902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29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E75BC-E011-C343-A147-95A439F902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91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E75BC-E011-C343-A147-95A439F902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14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E75BC-E011-C343-A147-95A439F902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4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E75BC-E011-C343-A147-95A439F902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82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 typeface="+mj-lt"/>
              <a:buAutoNum type="arabicPeriod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E75BC-E011-C343-A147-95A439F902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13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E75BC-E011-C343-A147-95A439F902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3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E75BC-E011-C343-A147-95A439F902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30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E75BC-E011-C343-A147-95A439F902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36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 typeface="+mj-lt"/>
              <a:buAutoNum type="arabicPeriod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E75BC-E011-C343-A147-95A439F902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55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E75BC-E011-C343-A147-95A439F902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50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E75BC-E011-C343-A147-95A439F902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99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 typeface="+mj-lt"/>
              <a:buAutoNum type="arabicPeriod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E75BC-E011-C343-A147-95A439F902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1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E75BC-E011-C343-A147-95A439F902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2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E75BC-E011-C343-A147-95A439F902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49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E75BC-E011-C343-A147-95A439F902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51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E75BC-E011-C343-A147-95A439F902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68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E75BC-E011-C343-A147-95A439F902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19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E75BC-E011-C343-A147-95A439F902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B287-901C-8941-9CF6-09A9884277BA}" type="datetimeFigureOut">
              <a:rPr kumimoji="1" lang="zh-CN" altLang="en-US" smtClean="0"/>
              <a:t>2019/9/6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B4C6-0BBD-684A-BB6B-4B6C1F9723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B287-901C-8941-9CF6-09A9884277BA}" type="datetimeFigureOut">
              <a:rPr kumimoji="1" lang="zh-CN" altLang="en-US" smtClean="0"/>
              <a:t>2019/9/6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B4C6-0BBD-684A-BB6B-4B6C1F9723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6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B287-901C-8941-9CF6-09A9884277BA}" type="datetimeFigureOut">
              <a:rPr kumimoji="1" lang="zh-CN" altLang="en-US" smtClean="0"/>
              <a:t>2019/9/6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B4C6-0BBD-684A-BB6B-4B6C1F9723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B287-901C-8941-9CF6-09A9884277BA}" type="datetimeFigureOut">
              <a:rPr kumimoji="1" lang="zh-CN" altLang="en-US" smtClean="0"/>
              <a:t>2019/9/6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B4C6-0BBD-684A-BB6B-4B6C1F9723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90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B287-901C-8941-9CF6-09A9884277BA}" type="datetimeFigureOut">
              <a:rPr kumimoji="1" lang="zh-CN" altLang="en-US" smtClean="0"/>
              <a:t>2019/9/6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B4C6-0BBD-684A-BB6B-4B6C1F9723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27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B287-901C-8941-9CF6-09A9884277BA}" type="datetimeFigureOut">
              <a:rPr kumimoji="1" lang="zh-CN" altLang="en-US" smtClean="0"/>
              <a:t>2019/9/6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B4C6-0BBD-684A-BB6B-4B6C1F9723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B287-901C-8941-9CF6-09A9884277BA}" type="datetimeFigureOut">
              <a:rPr kumimoji="1" lang="zh-CN" altLang="en-US" smtClean="0"/>
              <a:t>2019/9/6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B4C6-0BBD-684A-BB6B-4B6C1F9723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79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B287-901C-8941-9CF6-09A9884277BA}" type="datetimeFigureOut">
              <a:rPr kumimoji="1" lang="zh-CN" altLang="en-US" smtClean="0"/>
              <a:t>2019/9/6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B4C6-0BBD-684A-BB6B-4B6C1F9723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03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B287-901C-8941-9CF6-09A9884277BA}" type="datetimeFigureOut">
              <a:rPr kumimoji="1" lang="zh-CN" altLang="en-US" smtClean="0"/>
              <a:t>2019/9/6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B4C6-0BBD-684A-BB6B-4B6C1F9723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66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B287-901C-8941-9CF6-09A9884277BA}" type="datetimeFigureOut">
              <a:rPr kumimoji="1" lang="zh-CN" altLang="en-US" smtClean="0"/>
              <a:t>2019/9/6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B4C6-0BBD-684A-BB6B-4B6C1F9723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B287-901C-8941-9CF6-09A9884277BA}" type="datetimeFigureOut">
              <a:rPr kumimoji="1" lang="zh-CN" altLang="en-US" smtClean="0"/>
              <a:t>2019/9/6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B4C6-0BBD-684A-BB6B-4B6C1F9723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FB287-901C-8941-9CF6-09A9884277BA}" type="datetimeFigureOut">
              <a:rPr kumimoji="1" lang="zh-CN" altLang="en-US" smtClean="0"/>
              <a:t>2019/9/6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5B4C6-0BBD-684A-BB6B-4B6C1F9723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ynten/stanford-corenlp" TargetMode="External"/><Relationship Id="rId3" Type="http://schemas.openxmlformats.org/officeDocument/2006/relationships/image" Target="../media/image3.emf"/><Relationship Id="rId7" Type="http://schemas.openxmlformats.org/officeDocument/2006/relationships/hyperlink" Target="https://github.com/tsroten/pynlpi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thunlp/THULAC" TargetMode="External"/><Relationship Id="rId5" Type="http://schemas.openxmlformats.org/officeDocument/2006/relationships/hyperlink" Target="https://github.com/isnowfy/snownlp" TargetMode="External"/><Relationship Id="rId4" Type="http://schemas.openxmlformats.org/officeDocument/2006/relationships/hyperlink" Target="https://github.com/fxsjy/jieba" TargetMode="External"/><Relationship Id="rId9" Type="http://schemas.openxmlformats.org/officeDocument/2006/relationships/hyperlink" Target="https://github.com/hankcs/pyhanl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ankcs/pyhanlp" TargetMode="External"/><Relationship Id="rId3" Type="http://schemas.openxmlformats.org/officeDocument/2006/relationships/image" Target="../media/image3.emf"/><Relationship Id="rId7" Type="http://schemas.openxmlformats.org/officeDocument/2006/relationships/hyperlink" Target="https://github.com/Lynten/stanford-corenl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thunlp/THULAC" TargetMode="External"/><Relationship Id="rId5" Type="http://schemas.openxmlformats.org/officeDocument/2006/relationships/hyperlink" Target="https://github.com/isnowfy/snownlp" TargetMode="External"/><Relationship Id="rId10" Type="http://schemas.openxmlformats.org/officeDocument/2006/relationships/hyperlink" Target="https://github.com/explosion/spaCy" TargetMode="External"/><Relationship Id="rId4" Type="http://schemas.openxmlformats.org/officeDocument/2006/relationships/hyperlink" Target="https://github.com/fxsjy/jieba" TargetMode="External"/><Relationship Id="rId9" Type="http://schemas.openxmlformats.org/officeDocument/2006/relationships/hyperlink" Target="https://github.com/nltk/nltk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2891" y="196184"/>
            <a:ext cx="685622" cy="551891"/>
          </a:xfrm>
          <a:prstGeom prst="rect">
            <a:avLst/>
          </a:prstGeom>
          <a:solidFill>
            <a:srgbClr val="003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 Light" charset="0"/>
                <a:ea typeface="Microsoft YaHei Light" charset="0"/>
                <a:cs typeface="Microsoft YaHei Light" charset="0"/>
              </a:rPr>
              <a:t>02</a:t>
            </a:r>
            <a:endParaRPr kumimoji="1" lang="zh-CN" altLang="en-US" sz="2400" dirty="0"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4360" y="145382"/>
            <a:ext cx="2988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rgbClr val="003757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基础技术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45390" y="533046"/>
            <a:ext cx="316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003757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WE THINK YOU DIFFERENT</a:t>
            </a:r>
            <a:endParaRPr kumimoji="1" lang="zh-CN" altLang="en-US" sz="1200" dirty="0">
              <a:solidFill>
                <a:srgbClr val="003757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-15111" y="930858"/>
            <a:ext cx="12207111" cy="20323"/>
          </a:xfrm>
          <a:prstGeom prst="line">
            <a:avLst/>
          </a:prstGeom>
          <a:ln>
            <a:solidFill>
              <a:srgbClr val="BEC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242" y="220569"/>
            <a:ext cx="1054075" cy="484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EB5544-83F4-7A43-93EC-E2F0B0807F97}"/>
              </a:ext>
            </a:extLst>
          </p:cNvPr>
          <p:cNvSpPr txBox="1"/>
          <p:nvPr/>
        </p:nvSpPr>
        <p:spPr>
          <a:xfrm>
            <a:off x="-15111" y="130577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分词基本方法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基于统计的分词方法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在给定大量已经分词的文本的前提下，利用统计机器学习模型学习词语切分的规律，从而实现对未知文本的切分。 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随着大规模语料库的建立，统计机器学习方法的研究和发展，基于统计的中文分词方法渐渐成为了主流方法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统计模型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zh-CN" altLang="en-US" dirty="0"/>
              <a:t>元文法模型（</a:t>
            </a:r>
            <a:r>
              <a:rPr lang="en-US" dirty="0"/>
              <a:t>N-gram）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隐马尔可夫模型（</a:t>
            </a:r>
            <a:r>
              <a:rPr lang="en-US" dirty="0"/>
              <a:t>Hidden Markov Model ，HMM）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最大熵模型（</a:t>
            </a:r>
            <a:r>
              <a:rPr lang="en-US" dirty="0"/>
              <a:t>ME）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条件随机场模型（</a:t>
            </a:r>
            <a:r>
              <a:rPr lang="en-US" dirty="0"/>
              <a:t>Conditional Random </a:t>
            </a:r>
            <a:r>
              <a:rPr lang="en-US" dirty="0" err="1"/>
              <a:t>Fields，CRF</a:t>
            </a:r>
            <a:r>
              <a:rPr lang="en-US" dirty="0"/>
              <a:t>）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分词方法</a:t>
            </a: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N-</a:t>
            </a:r>
            <a:r>
              <a:rPr lang="zh-CN" altLang="en-US" dirty="0"/>
              <a:t>最短路径方法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基于词的</a:t>
            </a:r>
            <a:r>
              <a:rPr lang="en-US" dirty="0"/>
              <a:t>n</a:t>
            </a:r>
            <a:r>
              <a:rPr lang="zh-CN" altLang="en-US" dirty="0"/>
              <a:t>元语法模型的分词方法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由字构词的汉语分词方法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基于词感知机算法的汉语分词方法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基于字的生成式模型和区分式模型相结合的汉语分词方法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361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2891" y="196184"/>
            <a:ext cx="685622" cy="551891"/>
          </a:xfrm>
          <a:prstGeom prst="rect">
            <a:avLst/>
          </a:prstGeom>
          <a:solidFill>
            <a:srgbClr val="003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 Light" charset="0"/>
                <a:ea typeface="Microsoft YaHei Light" charset="0"/>
                <a:cs typeface="Microsoft YaHei Light" charset="0"/>
              </a:rPr>
              <a:t>02</a:t>
            </a:r>
            <a:endParaRPr kumimoji="1" lang="zh-CN" altLang="en-US" sz="2400" dirty="0"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4360" y="145382"/>
            <a:ext cx="2988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rgbClr val="003757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基础技术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45390" y="533046"/>
            <a:ext cx="316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003757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WE THINK YOU DIFFERENT</a:t>
            </a:r>
            <a:endParaRPr kumimoji="1" lang="zh-CN" altLang="en-US" sz="1200" dirty="0">
              <a:solidFill>
                <a:srgbClr val="003757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-15111" y="930858"/>
            <a:ext cx="12207111" cy="20323"/>
          </a:xfrm>
          <a:prstGeom prst="line">
            <a:avLst/>
          </a:prstGeom>
          <a:ln>
            <a:solidFill>
              <a:srgbClr val="BEC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242" y="220569"/>
            <a:ext cx="1054075" cy="484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EB5544-83F4-7A43-93EC-E2F0B0807F97}"/>
              </a:ext>
            </a:extLst>
          </p:cNvPr>
          <p:cNvSpPr txBox="1"/>
          <p:nvPr/>
        </p:nvSpPr>
        <p:spPr>
          <a:xfrm>
            <a:off x="-15111" y="130577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分词基本方法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基于深度学习的分词方法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深度学习方法为分词技术带来了新的思路，直接以最基本的向量化原子特征作为输入，经过多层非线性变换，输出层就可以很好的预测当前字的标记或下一个动作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这类方法首先对语料的字进行嵌入，得到字嵌入后，将字嵌入特征输入给双向</a:t>
            </a:r>
            <a:r>
              <a:rPr lang="en-US" dirty="0"/>
              <a:t>LSTM，</a:t>
            </a:r>
            <a:r>
              <a:rPr lang="zh-CN" altLang="en-US" dirty="0"/>
              <a:t>输出层输出深度学习所学习到的特征，并输入给</a:t>
            </a:r>
            <a:r>
              <a:rPr lang="en-US" dirty="0"/>
              <a:t>CRF</a:t>
            </a:r>
            <a:r>
              <a:rPr lang="zh-CN" altLang="en-US" dirty="0"/>
              <a:t>层，得到最终模型。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现有的方法包括：</a:t>
            </a:r>
            <a:r>
              <a:rPr lang="en-US" dirty="0" err="1"/>
              <a:t>LSTM+CRF、BiLSTM+CRF</a:t>
            </a:r>
            <a:r>
              <a:rPr lang="zh-CN" altLang="en-US" dirty="0"/>
              <a:t>等。</a:t>
            </a:r>
          </a:p>
          <a:p>
            <a:pPr lvl="2"/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734871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2891" y="196184"/>
            <a:ext cx="685622" cy="551891"/>
          </a:xfrm>
          <a:prstGeom prst="rect">
            <a:avLst/>
          </a:prstGeom>
          <a:solidFill>
            <a:srgbClr val="003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 Light" charset="0"/>
                <a:ea typeface="Microsoft YaHei Light" charset="0"/>
                <a:cs typeface="Microsoft YaHei Light" charset="0"/>
              </a:rPr>
              <a:t>02</a:t>
            </a:r>
            <a:endParaRPr kumimoji="1" lang="zh-CN" altLang="en-US" sz="2400" dirty="0"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4360" y="145382"/>
            <a:ext cx="2988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rgbClr val="003757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基础技术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45390" y="533046"/>
            <a:ext cx="316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003757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WE THINK YOU DIFFERENT</a:t>
            </a:r>
            <a:endParaRPr kumimoji="1" lang="zh-CN" altLang="en-US" sz="1200" dirty="0">
              <a:solidFill>
                <a:srgbClr val="003757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-15111" y="930858"/>
            <a:ext cx="12207111" cy="20323"/>
          </a:xfrm>
          <a:prstGeom prst="line">
            <a:avLst/>
          </a:prstGeom>
          <a:ln>
            <a:solidFill>
              <a:srgbClr val="BEC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242" y="220569"/>
            <a:ext cx="1054075" cy="484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EB5544-83F4-7A43-93EC-E2F0B0807F97}"/>
              </a:ext>
            </a:extLst>
          </p:cNvPr>
          <p:cNvSpPr txBox="1"/>
          <p:nvPr/>
        </p:nvSpPr>
        <p:spPr>
          <a:xfrm>
            <a:off x="-15111" y="130577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常见分词工具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jieba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zh-CN" altLang="en-US" dirty="0"/>
              <a:t>地址：</a:t>
            </a:r>
            <a:r>
              <a:rPr lang="en-US" dirty="0">
                <a:hlinkClick r:id="rId4"/>
              </a:rPr>
              <a:t>https://github.com/fxsjy/jieba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全模式分词</a:t>
            </a:r>
            <a:r>
              <a:rPr lang="en-US" altLang="zh-CN" dirty="0"/>
              <a:t>	</a:t>
            </a:r>
            <a:r>
              <a:rPr lang="en-US" dirty="0" err="1"/>
              <a:t>jieba.cut</a:t>
            </a:r>
            <a:r>
              <a:rPr lang="en-US" dirty="0"/>
              <a:t>("</a:t>
            </a:r>
            <a:r>
              <a:rPr lang="zh-CN" altLang="en-US" dirty="0"/>
              <a:t>我爱自然语言处理技术！</a:t>
            </a:r>
            <a:r>
              <a:rPr lang="en-US" altLang="zh-CN" dirty="0"/>
              <a:t>", </a:t>
            </a:r>
            <a:r>
              <a:rPr lang="en-US" dirty="0" err="1"/>
              <a:t>cut_all</a:t>
            </a:r>
            <a:r>
              <a:rPr lang="en-US" dirty="0"/>
              <a:t>=True)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精确模式分词   </a:t>
            </a:r>
            <a:r>
              <a:rPr lang="en-US" dirty="0" err="1"/>
              <a:t>jieba.cut</a:t>
            </a:r>
            <a:r>
              <a:rPr lang="en-US" dirty="0"/>
              <a:t>("</a:t>
            </a:r>
            <a:r>
              <a:rPr lang="zh-CN" altLang="en-US" dirty="0"/>
              <a:t>我爱自然语言处理技术！</a:t>
            </a:r>
            <a:r>
              <a:rPr lang="en-US" altLang="zh-CN" dirty="0"/>
              <a:t>", </a:t>
            </a:r>
            <a:r>
              <a:rPr lang="en-US" dirty="0" err="1"/>
              <a:t>cut_all</a:t>
            </a:r>
            <a:r>
              <a:rPr lang="en-US" dirty="0"/>
              <a:t>=False)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搜索引擎模式   </a:t>
            </a:r>
            <a:r>
              <a:rPr lang="en-US" dirty="0" err="1"/>
              <a:t>jieba.cut_for_search</a:t>
            </a:r>
            <a:r>
              <a:rPr lang="en-US" dirty="0"/>
              <a:t>("</a:t>
            </a:r>
            <a:r>
              <a:rPr lang="zh-CN" altLang="en-US" dirty="0"/>
              <a:t>我爱自然语言处理技术！</a:t>
            </a:r>
            <a:r>
              <a:rPr lang="en-US" altLang="zh-CN" dirty="0"/>
              <a:t>") 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SnowNLP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zh-CN" altLang="en-US" dirty="0"/>
              <a:t>地址： </a:t>
            </a:r>
            <a:r>
              <a:rPr lang="en-US" dirty="0">
                <a:hlinkClick r:id="rId5"/>
              </a:rPr>
              <a:t>https://github.com/isnowfy/snownlp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model = </a:t>
            </a:r>
            <a:r>
              <a:rPr lang="en-US" dirty="0" err="1"/>
              <a:t>SnowNLP</a:t>
            </a:r>
            <a:r>
              <a:rPr lang="en-US" dirty="0"/>
              <a:t>(u‘</a:t>
            </a:r>
            <a:r>
              <a:rPr lang="zh-CN" altLang="en-US" dirty="0"/>
              <a:t>我爱自然语言处理技术！</a:t>
            </a:r>
            <a:r>
              <a:rPr lang="en-US" altLang="zh-CN" dirty="0"/>
              <a:t>‘)</a:t>
            </a:r>
            <a:r>
              <a:rPr lang="zh-CN" altLang="en-US" dirty="0"/>
              <a:t>   </a:t>
            </a:r>
            <a:r>
              <a:rPr lang="en-US" dirty="0" err="1"/>
              <a:t>model.words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THULAC（THU Lexical Analyzer for Chinese）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zh-CN" altLang="en-US" dirty="0"/>
              <a:t>地址：</a:t>
            </a:r>
            <a:r>
              <a:rPr lang="en-US" dirty="0">
                <a:hlinkClick r:id="rId6"/>
              </a:rPr>
              <a:t>https://github.com/thunlp/THULAC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分词的同时进行词性标注 </a:t>
            </a:r>
            <a:r>
              <a:rPr lang="en-US" dirty="0" err="1"/>
              <a:t>thulac_model</a:t>
            </a:r>
            <a:r>
              <a:rPr lang="en-US" dirty="0"/>
              <a:t> = </a:t>
            </a:r>
            <a:r>
              <a:rPr lang="en-US" dirty="0" err="1"/>
              <a:t>thulac.thulac</a:t>
            </a:r>
            <a:r>
              <a:rPr lang="en-US" dirty="0"/>
              <a:t>()</a:t>
            </a:r>
            <a:r>
              <a:rPr lang="zh-CN" altLang="en-US" dirty="0"/>
              <a:t> </a:t>
            </a:r>
            <a:r>
              <a:rPr lang="en-US" dirty="0" err="1"/>
              <a:t>thulac_model.cut</a:t>
            </a:r>
            <a:r>
              <a:rPr lang="en-US" dirty="0"/>
              <a:t>("</a:t>
            </a:r>
            <a:r>
              <a:rPr lang="zh-CN" altLang="en-US" dirty="0"/>
              <a:t>我爱自然语言处理技术！</a:t>
            </a:r>
            <a:r>
              <a:rPr lang="en-US" altLang="zh-CN" dirty="0"/>
              <a:t>")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只进行分词 </a:t>
            </a:r>
            <a:r>
              <a:rPr lang="en-US" dirty="0" err="1"/>
              <a:t>thulac_model</a:t>
            </a:r>
            <a:r>
              <a:rPr lang="en-US" dirty="0"/>
              <a:t> = </a:t>
            </a:r>
            <a:r>
              <a:rPr lang="en-US" dirty="0" err="1"/>
              <a:t>thulac.thulac</a:t>
            </a:r>
            <a:r>
              <a:rPr lang="en-US" dirty="0"/>
              <a:t>(</a:t>
            </a:r>
            <a:r>
              <a:rPr lang="en-US" dirty="0" err="1"/>
              <a:t>seg_only</a:t>
            </a:r>
            <a:r>
              <a:rPr lang="en-US" dirty="0"/>
              <a:t>=True)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NLPIR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zh-CN" altLang="en-US" dirty="0"/>
              <a:t>地址：</a:t>
            </a:r>
            <a:r>
              <a:rPr lang="en-US" dirty="0">
                <a:hlinkClick r:id="rId7"/>
              </a:rPr>
              <a:t>https://github.com/tsroten/pynlpir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StanfordCoreNLP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zh-CN" altLang="en-US" dirty="0"/>
              <a:t>地址：</a:t>
            </a:r>
            <a:r>
              <a:rPr lang="en-US" dirty="0">
                <a:hlinkClick r:id="rId8"/>
              </a:rPr>
              <a:t>https://github.com/Lynten/stanford-corenlp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HanLP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zh-CN" altLang="en-US" dirty="0"/>
              <a:t>地址：</a:t>
            </a:r>
            <a:r>
              <a:rPr lang="en-US" dirty="0">
                <a:hlinkClick r:id="rId9"/>
              </a:rPr>
              <a:t>https://github.com/hankcs/pyhanlp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91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2891" y="196184"/>
            <a:ext cx="685622" cy="551891"/>
          </a:xfrm>
          <a:prstGeom prst="rect">
            <a:avLst/>
          </a:prstGeom>
          <a:solidFill>
            <a:srgbClr val="003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 Light" charset="0"/>
                <a:ea typeface="Microsoft YaHei Light" charset="0"/>
                <a:cs typeface="Microsoft YaHei Light" charset="0"/>
              </a:rPr>
              <a:t>02</a:t>
            </a:r>
            <a:endParaRPr kumimoji="1" lang="zh-CN" altLang="en-US" sz="2400" dirty="0"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4360" y="145382"/>
            <a:ext cx="2988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rgbClr val="003757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基础技术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45390" y="533046"/>
            <a:ext cx="316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003757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WE THINK YOU DIFFERENT</a:t>
            </a:r>
            <a:endParaRPr kumimoji="1" lang="zh-CN" altLang="en-US" sz="1200" dirty="0">
              <a:solidFill>
                <a:srgbClr val="003757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-15111" y="930858"/>
            <a:ext cx="12207111" cy="20323"/>
          </a:xfrm>
          <a:prstGeom prst="line">
            <a:avLst/>
          </a:prstGeom>
          <a:ln>
            <a:solidFill>
              <a:srgbClr val="BEC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242" y="220569"/>
            <a:ext cx="1054075" cy="484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EB5544-83F4-7A43-93EC-E2F0B0807F97}"/>
              </a:ext>
            </a:extLst>
          </p:cNvPr>
          <p:cNvSpPr txBox="1"/>
          <p:nvPr/>
        </p:nvSpPr>
        <p:spPr>
          <a:xfrm>
            <a:off x="-15111" y="1305770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词性标注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词性指以词的特点作为划分词类的根据。从组合和聚合关系来说，一个词类是指：在一个语言中，众多具有相同句法功能、能在同样的组合位置中出现的词，聚合在一起形成的范畴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词性标注就是在给定句子中判定每个词的语法范畴，确定其词性并加以标注的过程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中文词性标注的难点</a:t>
            </a:r>
            <a:endParaRPr lang="en-US" altLang="zh-CN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汉语是一种缺乏词形态变化的语言，词的类别不能像印欧语那样，直接从词的形态变化上来判别。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常用词兼类现象严重， 汉语文本中词类歧义排除的任务量巨大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语言学界在词性划分的目的、标准等问题上还存在分歧， 目前还没有一个统的被广泛认可汉语词类划分标准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5625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2891" y="196184"/>
            <a:ext cx="685622" cy="551891"/>
          </a:xfrm>
          <a:prstGeom prst="rect">
            <a:avLst/>
          </a:prstGeom>
          <a:solidFill>
            <a:srgbClr val="003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 Light" charset="0"/>
                <a:ea typeface="Microsoft YaHei Light" charset="0"/>
                <a:cs typeface="Microsoft YaHei Light" charset="0"/>
              </a:rPr>
              <a:t>02</a:t>
            </a:r>
            <a:endParaRPr kumimoji="1" lang="zh-CN" altLang="en-US" sz="2400" dirty="0"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4360" y="145382"/>
            <a:ext cx="2988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rgbClr val="003757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基础技术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45390" y="533046"/>
            <a:ext cx="316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003757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WE THINK YOU DIFFERENT</a:t>
            </a:r>
            <a:endParaRPr kumimoji="1" lang="zh-CN" altLang="en-US" sz="1200" dirty="0">
              <a:solidFill>
                <a:srgbClr val="003757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-15111" y="930858"/>
            <a:ext cx="12207111" cy="20323"/>
          </a:xfrm>
          <a:prstGeom prst="line">
            <a:avLst/>
          </a:prstGeom>
          <a:ln>
            <a:solidFill>
              <a:srgbClr val="BEC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242" y="220569"/>
            <a:ext cx="1054075" cy="484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EB5544-83F4-7A43-93EC-E2F0B0807F97}"/>
              </a:ext>
            </a:extLst>
          </p:cNvPr>
          <p:cNvSpPr txBox="1"/>
          <p:nvPr/>
        </p:nvSpPr>
        <p:spPr>
          <a:xfrm>
            <a:off x="-15111" y="1305770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词性标注常见方法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基于规则的词性标注方法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按兼类词搭配关系和上下文语境建造词类消歧规则。早期的词类标注规则一般由人工构建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基于统计模型的词性标注方法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统计方法将词性标注看作是一个序列标注问题。其基本思想是：给定带有各自标注的词的序列，我们可以确定下一个词最可能的词性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基于统计方法与规则方法相结合的词性标注方法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对统计标注结果的筛选，只对那些被认为可疑的标注结果，才采用规则方法进行歧义消解，而不是对所有情况都既使用统计方法又使用规则方法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基于深度学习的词性标注方法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当作序列标注的任务来做，目前深度学习解决序列标注任务常用方法包括</a:t>
            </a:r>
            <a:r>
              <a:rPr lang="en-US" dirty="0" err="1"/>
              <a:t>LSTM+CRF、BiLSTM+CRF</a:t>
            </a:r>
            <a:r>
              <a:rPr lang="zh-CN" altLang="en-US" dirty="0"/>
              <a:t>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7987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2891" y="196184"/>
            <a:ext cx="685622" cy="551891"/>
          </a:xfrm>
          <a:prstGeom prst="rect">
            <a:avLst/>
          </a:prstGeom>
          <a:solidFill>
            <a:srgbClr val="003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 Light" charset="0"/>
                <a:ea typeface="Microsoft YaHei Light" charset="0"/>
                <a:cs typeface="Microsoft YaHei Light" charset="0"/>
              </a:rPr>
              <a:t>02</a:t>
            </a:r>
            <a:endParaRPr kumimoji="1" lang="zh-CN" altLang="en-US" sz="2400" dirty="0"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4360" y="145382"/>
            <a:ext cx="2988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rgbClr val="003757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基础技术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45390" y="533046"/>
            <a:ext cx="316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003757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WE THINK YOU DIFFERENT</a:t>
            </a:r>
            <a:endParaRPr kumimoji="1" lang="zh-CN" altLang="en-US" sz="1200" dirty="0">
              <a:solidFill>
                <a:srgbClr val="003757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-15111" y="930858"/>
            <a:ext cx="12207111" cy="20323"/>
          </a:xfrm>
          <a:prstGeom prst="line">
            <a:avLst/>
          </a:prstGeom>
          <a:ln>
            <a:solidFill>
              <a:srgbClr val="BEC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242" y="220569"/>
            <a:ext cx="1054075" cy="484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EB5544-83F4-7A43-93EC-E2F0B0807F97}"/>
              </a:ext>
            </a:extLst>
          </p:cNvPr>
          <p:cNvSpPr txBox="1"/>
          <p:nvPr/>
        </p:nvSpPr>
        <p:spPr>
          <a:xfrm>
            <a:off x="0" y="951181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词性标注工具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Jieba</a:t>
            </a:r>
            <a:endParaRPr lang="en-US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zh-CN" altLang="en-US" dirty="0"/>
              <a:t>地址：</a:t>
            </a:r>
            <a:r>
              <a:rPr lang="en-US" dirty="0">
                <a:hlinkClick r:id="rId4"/>
              </a:rPr>
              <a:t>https://github.com/fxsjy/jieba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words = </a:t>
            </a:r>
            <a:r>
              <a:rPr lang="en-US" dirty="0" err="1"/>
              <a:t>jieba.posseg.cut</a:t>
            </a:r>
            <a:r>
              <a:rPr lang="en-US" dirty="0"/>
              <a:t>(“</a:t>
            </a:r>
            <a:r>
              <a:rPr lang="zh-CN" altLang="en-US" dirty="0"/>
              <a:t>我爱自然语言处理技术！</a:t>
            </a:r>
            <a:r>
              <a:rPr lang="en-US" altLang="zh-CN" dirty="0"/>
              <a:t>”)		</a:t>
            </a:r>
            <a:r>
              <a:rPr lang="en-US" dirty="0"/>
              <a:t>(word, </a:t>
            </a:r>
            <a:r>
              <a:rPr lang="en-US" dirty="0" err="1"/>
              <a:t>pos</a:t>
            </a:r>
            <a:r>
              <a:rPr lang="en-US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dirty="0"/>
              <a:t>words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SnowNLP</a:t>
            </a:r>
            <a:endParaRPr lang="en-US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zh-CN" altLang="en-US" dirty="0"/>
              <a:t>地址：</a:t>
            </a:r>
            <a:r>
              <a:rPr lang="en-US" dirty="0">
                <a:hlinkClick r:id="rId5"/>
              </a:rPr>
              <a:t>https://github.com/isnowfy/snownlp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model = </a:t>
            </a:r>
            <a:r>
              <a:rPr lang="en-US" dirty="0" err="1"/>
              <a:t>SnowNLP</a:t>
            </a:r>
            <a:r>
              <a:rPr lang="en-US" dirty="0"/>
              <a:t>(u'</a:t>
            </a:r>
            <a:r>
              <a:rPr lang="zh-CN" altLang="en-US" dirty="0"/>
              <a:t>我爱自然语言处理技术！</a:t>
            </a:r>
            <a:r>
              <a:rPr lang="en-US" altLang="zh-CN" dirty="0"/>
              <a:t>’)	</a:t>
            </a:r>
            <a:r>
              <a:rPr lang="en-US" dirty="0"/>
              <a:t>(word, </a:t>
            </a:r>
            <a:r>
              <a:rPr lang="en-US" dirty="0" err="1"/>
              <a:t>pos</a:t>
            </a:r>
            <a:r>
              <a:rPr lang="en-US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dirty="0" err="1"/>
              <a:t>model.tags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THULAC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zh-CN" altLang="en-US" dirty="0"/>
              <a:t>地址：</a:t>
            </a:r>
            <a:r>
              <a:rPr lang="en-US" dirty="0">
                <a:hlinkClick r:id="rId6"/>
              </a:rPr>
              <a:t>https://github.com/thunlp/THULAC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thulac_model</a:t>
            </a:r>
            <a:r>
              <a:rPr lang="en-US" dirty="0"/>
              <a:t> = </a:t>
            </a:r>
            <a:r>
              <a:rPr lang="en-US" dirty="0" err="1"/>
              <a:t>thulac.thulac</a:t>
            </a:r>
            <a:r>
              <a:rPr lang="en-US" dirty="0"/>
              <a:t>()	</a:t>
            </a:r>
            <a:r>
              <a:rPr lang="en-US" dirty="0" err="1"/>
              <a:t>wordseg</a:t>
            </a:r>
            <a:r>
              <a:rPr lang="en-US" dirty="0"/>
              <a:t> = </a:t>
            </a:r>
            <a:r>
              <a:rPr lang="en-US" dirty="0" err="1"/>
              <a:t>thulac_model.cut</a:t>
            </a:r>
            <a:r>
              <a:rPr lang="en-US" dirty="0"/>
              <a:t>("</a:t>
            </a:r>
            <a:r>
              <a:rPr lang="zh-CN" altLang="en-US" dirty="0"/>
              <a:t>我爱自然语言处理技术！</a:t>
            </a:r>
            <a:r>
              <a:rPr lang="en-US" altLang="zh-CN" dirty="0"/>
              <a:t>")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StanfordCoreNLP</a:t>
            </a:r>
            <a:endParaRPr lang="en-US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zh-CN" altLang="en-US" dirty="0"/>
              <a:t>地址：</a:t>
            </a:r>
            <a:r>
              <a:rPr lang="en-US" dirty="0">
                <a:hlinkClick r:id="rId7"/>
              </a:rPr>
              <a:t>https://github.com/Lynten/stanford-corenlp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zh_model</a:t>
            </a:r>
            <a:r>
              <a:rPr lang="en-US" dirty="0"/>
              <a:t> = </a:t>
            </a:r>
            <a:r>
              <a:rPr lang="en-US" dirty="0" err="1"/>
              <a:t>StanfordCoreNLP</a:t>
            </a:r>
            <a:r>
              <a:rPr lang="en-US" dirty="0"/>
              <a:t>(r'stanford-corenlp-full-2018-02-27', </a:t>
            </a:r>
            <a:r>
              <a:rPr lang="en-US" dirty="0" err="1"/>
              <a:t>lang</a:t>
            </a:r>
            <a:r>
              <a:rPr lang="en-US" dirty="0"/>
              <a:t>='</a:t>
            </a:r>
            <a:r>
              <a:rPr lang="en-US" dirty="0" err="1"/>
              <a:t>zh</a:t>
            </a:r>
            <a:r>
              <a:rPr lang="en-US" dirty="0"/>
              <a:t>’)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word_pos_zh</a:t>
            </a:r>
            <a:r>
              <a:rPr lang="en-US" dirty="0"/>
              <a:t> = </a:t>
            </a:r>
            <a:r>
              <a:rPr lang="en-US" dirty="0" err="1"/>
              <a:t>zh_model.pos_tag</a:t>
            </a:r>
            <a:r>
              <a:rPr lang="en-US" dirty="0"/>
              <a:t>(</a:t>
            </a:r>
            <a:r>
              <a:rPr lang="en-US" altLang="zh-CN" dirty="0"/>
              <a:t>'</a:t>
            </a:r>
            <a:r>
              <a:rPr lang="zh-CN" altLang="en-US" dirty="0"/>
              <a:t>我爱自然语言处理技术！</a:t>
            </a:r>
            <a:r>
              <a:rPr lang="en-US" altLang="zh-CN" dirty="0"/>
              <a:t>’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HanLP</a:t>
            </a:r>
            <a:endParaRPr lang="en-US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zh-CN" altLang="en-US" dirty="0"/>
              <a:t>地址：</a:t>
            </a:r>
            <a:r>
              <a:rPr lang="en-US" dirty="0">
                <a:hlinkClick r:id="rId8"/>
              </a:rPr>
              <a:t>https://github.com/hankcs/pyhanlp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word_seg</a:t>
            </a:r>
            <a:r>
              <a:rPr lang="en-US" dirty="0"/>
              <a:t> = </a:t>
            </a:r>
            <a:r>
              <a:rPr lang="en-US" dirty="0" err="1"/>
              <a:t>HanLP.segment</a:t>
            </a:r>
            <a:r>
              <a:rPr lang="en-US" dirty="0"/>
              <a:t>(s)	 (</a:t>
            </a:r>
            <a:r>
              <a:rPr lang="en-US" dirty="0" err="1"/>
              <a:t>term.word</a:t>
            </a:r>
            <a:r>
              <a:rPr lang="en-US" dirty="0"/>
              <a:t>, </a:t>
            </a:r>
            <a:r>
              <a:rPr lang="en-US" dirty="0" err="1"/>
              <a:t>term.nature</a:t>
            </a:r>
            <a:r>
              <a:rPr lang="en-US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dirty="0" err="1"/>
              <a:t>word_seg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NLTK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zh-CN" altLang="en-US" dirty="0"/>
              <a:t>地址：</a:t>
            </a:r>
            <a:r>
              <a:rPr lang="en-US" dirty="0">
                <a:hlinkClick r:id="rId9"/>
              </a:rPr>
              <a:t>https://github.com/nltk/nltk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SpaCy</a:t>
            </a:r>
            <a:endParaRPr lang="en-US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Gihub</a:t>
            </a:r>
            <a:r>
              <a:rPr lang="zh-CN" altLang="en-US" dirty="0"/>
              <a:t>地址：</a:t>
            </a:r>
            <a:r>
              <a:rPr lang="en-US" dirty="0">
                <a:hlinkClick r:id="rId10"/>
              </a:rPr>
              <a:t>https://github.com/explosion/spaCy</a:t>
            </a:r>
            <a:r>
              <a:rPr lang="en-US" dirty="0"/>
              <a:t>	</a:t>
            </a:r>
            <a:r>
              <a:rPr lang="zh-CN" altLang="en-US" dirty="0"/>
              <a:t>不支持中文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38900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2891" y="196184"/>
            <a:ext cx="685622" cy="551891"/>
          </a:xfrm>
          <a:prstGeom prst="rect">
            <a:avLst/>
          </a:prstGeom>
          <a:solidFill>
            <a:srgbClr val="003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 Light" charset="0"/>
                <a:ea typeface="Microsoft YaHei Light" charset="0"/>
                <a:cs typeface="Microsoft YaHei Light" charset="0"/>
              </a:rPr>
              <a:t>02</a:t>
            </a:r>
            <a:endParaRPr kumimoji="1" lang="zh-CN" altLang="en-US" sz="2400" dirty="0"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4360" y="145382"/>
            <a:ext cx="2988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rgbClr val="003757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基础技术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45390" y="533046"/>
            <a:ext cx="316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003757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WE THINK YOU DIFFERENT</a:t>
            </a:r>
            <a:endParaRPr kumimoji="1" lang="zh-CN" altLang="en-US" sz="1200" dirty="0">
              <a:solidFill>
                <a:srgbClr val="003757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-15111" y="930858"/>
            <a:ext cx="12207111" cy="20323"/>
          </a:xfrm>
          <a:prstGeom prst="line">
            <a:avLst/>
          </a:prstGeom>
          <a:ln>
            <a:solidFill>
              <a:srgbClr val="BEC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242" y="220569"/>
            <a:ext cx="1054075" cy="484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EB5544-83F4-7A43-93EC-E2F0B0807F97}"/>
              </a:ext>
            </a:extLst>
          </p:cNvPr>
          <p:cNvSpPr txBox="1"/>
          <p:nvPr/>
        </p:nvSpPr>
        <p:spPr>
          <a:xfrm>
            <a:off x="0" y="951181"/>
            <a:ext cx="1219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命名实体识别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命名实体识别（</a:t>
            </a:r>
            <a:r>
              <a:rPr lang="en-US" dirty="0"/>
              <a:t>Named Entity Recognition，</a:t>
            </a:r>
            <a:r>
              <a:rPr lang="zh-CN" altLang="en-US" dirty="0"/>
              <a:t>简称</a:t>
            </a:r>
            <a:r>
              <a:rPr lang="en-US" dirty="0"/>
              <a:t>NER），</a:t>
            </a:r>
            <a:r>
              <a:rPr lang="zh-CN" altLang="en-US" dirty="0"/>
              <a:t>又称作“专名识别”，是指识别文本中具有特定意义的实体，主要包括人名、地名、机构名、专有名词等。简单的讲，就是识别自然文本中的实体指称的边界和类别。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常见方法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有监督的学习方法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一类方法需要利用大规模的已标注语料对模型进行参数训练。目前常用的模型或方法包括隐马尔可夫模型、语言模型、最大熵模型、支持向量机、决策树和条件随机场等。值得一提的是，基于条件随机场的方法是命名实体识别中最成功的方法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半监督的学习方法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这一类方法利用标注的小数据集（种子数据）自举学习。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无监督的学习方法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这一类方法利用词汇资源（如</a:t>
            </a:r>
            <a:r>
              <a:rPr lang="en-US" altLang="zh-CN" dirty="0"/>
              <a:t>WordNet</a:t>
            </a:r>
            <a:r>
              <a:rPr lang="zh-CN" altLang="en-US" dirty="0"/>
              <a:t>）等进行上下文聚类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混合方法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几种模型相结合或利用统计方法和人工总结的知识库。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深度学习方法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把命名实体识别当做序列标注任务来做，比较经典的方法是</a:t>
            </a:r>
            <a:r>
              <a:rPr lang="en-US" altLang="zh-CN" dirty="0"/>
              <a:t>LSTM+CRF</a:t>
            </a:r>
            <a:r>
              <a:rPr lang="zh-CN" altLang="en-US" dirty="0"/>
              <a:t>、</a:t>
            </a:r>
            <a:r>
              <a:rPr lang="en-US" altLang="zh-CN" dirty="0" err="1"/>
              <a:t>BiLSTM+CRF</a:t>
            </a:r>
            <a:r>
              <a:rPr lang="zh-CN" altLang="en-US" dirty="0"/>
              <a:t>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142723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2891" y="196184"/>
            <a:ext cx="685622" cy="551891"/>
          </a:xfrm>
          <a:prstGeom prst="rect">
            <a:avLst/>
          </a:prstGeom>
          <a:solidFill>
            <a:srgbClr val="003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 Light" charset="0"/>
                <a:ea typeface="Microsoft YaHei Light" charset="0"/>
                <a:cs typeface="Microsoft YaHei Light" charset="0"/>
              </a:rPr>
              <a:t>02</a:t>
            </a:r>
            <a:endParaRPr kumimoji="1" lang="zh-CN" altLang="en-US" sz="2400" dirty="0"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4360" y="145382"/>
            <a:ext cx="2988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rgbClr val="003757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基础技术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45390" y="533046"/>
            <a:ext cx="316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003757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WE THINK YOU DIFFERENT</a:t>
            </a:r>
            <a:endParaRPr kumimoji="1" lang="zh-CN" altLang="en-US" sz="1200" dirty="0">
              <a:solidFill>
                <a:srgbClr val="003757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-15111" y="930858"/>
            <a:ext cx="12207111" cy="20323"/>
          </a:xfrm>
          <a:prstGeom prst="line">
            <a:avLst/>
          </a:prstGeom>
          <a:ln>
            <a:solidFill>
              <a:srgbClr val="BEC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242" y="220569"/>
            <a:ext cx="1054075" cy="484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EB5544-83F4-7A43-93EC-E2F0B0807F97}"/>
              </a:ext>
            </a:extLst>
          </p:cNvPr>
          <p:cNvSpPr txBox="1"/>
          <p:nvPr/>
        </p:nvSpPr>
        <p:spPr>
          <a:xfrm>
            <a:off x="-15111" y="1305770"/>
            <a:ext cx="1219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句法分析</a:t>
            </a:r>
            <a:r>
              <a:rPr lang="en-US" altLang="zh-CN" b="1" dirty="0"/>
              <a:t>(</a:t>
            </a:r>
            <a:r>
              <a:rPr lang="en-US" b="1" dirty="0"/>
              <a:t>syntactic parsing)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短语结构句法分析</a:t>
            </a:r>
            <a:r>
              <a:rPr lang="en-US" altLang="zh-CN" dirty="0"/>
              <a:t>(</a:t>
            </a:r>
            <a:r>
              <a:rPr lang="en-US" dirty="0"/>
              <a:t>phrase-structure syntactic parsing)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该任务也被称作成分句法分析</a:t>
            </a:r>
            <a:r>
              <a:rPr lang="en-US" altLang="zh-CN" dirty="0"/>
              <a:t>(</a:t>
            </a:r>
            <a:r>
              <a:rPr lang="en-US" dirty="0"/>
              <a:t>constituent syntactic parsing)，</a:t>
            </a:r>
            <a:r>
              <a:rPr lang="zh-CN" altLang="en-US" dirty="0"/>
              <a:t>作用是识别出句子中的短语结构以及短语之间的层次句法关系。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依存句法分析</a:t>
            </a:r>
            <a:r>
              <a:rPr lang="en-US" altLang="zh-CN" dirty="0"/>
              <a:t>(</a:t>
            </a:r>
            <a:r>
              <a:rPr lang="en-US" dirty="0"/>
              <a:t>dependency syntactic parsing)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作用是识别句子中词汇与词汇之间的相互依存关系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深层文法句法分析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利用深层文法，例如词汇化树邻接文法</a:t>
            </a:r>
            <a:r>
              <a:rPr lang="en-US" altLang="zh-CN" dirty="0"/>
              <a:t>(</a:t>
            </a:r>
            <a:r>
              <a:rPr lang="en-US" dirty="0"/>
              <a:t>Lexicalized Tree Adjoining </a:t>
            </a:r>
            <a:r>
              <a:rPr lang="en-US" dirty="0" err="1"/>
              <a:t>Grammar，LTAG</a:t>
            </a:r>
            <a:r>
              <a:rPr lang="en-US" dirty="0"/>
              <a:t>、</a:t>
            </a:r>
            <a:r>
              <a:rPr lang="zh-CN" altLang="en-US" dirty="0"/>
              <a:t>词汇功能文法</a:t>
            </a:r>
            <a:r>
              <a:rPr lang="en-US" altLang="zh-CN" dirty="0"/>
              <a:t>(</a:t>
            </a:r>
            <a:r>
              <a:rPr lang="en-US" dirty="0"/>
              <a:t>Lexical Functional </a:t>
            </a:r>
            <a:r>
              <a:rPr lang="en-US" dirty="0" err="1"/>
              <a:t>Grammar，LFG</a:t>
            </a:r>
            <a:r>
              <a:rPr lang="en-US" dirty="0"/>
              <a:t>)、</a:t>
            </a:r>
            <a:r>
              <a:rPr lang="zh-CN" altLang="en-US" dirty="0"/>
              <a:t>组合范畴文法</a:t>
            </a:r>
            <a:r>
              <a:rPr lang="en-US" altLang="zh-CN" dirty="0"/>
              <a:t>(</a:t>
            </a:r>
            <a:r>
              <a:rPr lang="en-US" dirty="0"/>
              <a:t>Combinatory Categorial </a:t>
            </a:r>
            <a:r>
              <a:rPr lang="en-US" dirty="0" err="1"/>
              <a:t>Grammar，CCG</a:t>
            </a:r>
            <a:r>
              <a:rPr lang="en-US" dirty="0"/>
              <a:t>)</a:t>
            </a:r>
            <a:r>
              <a:rPr lang="zh-CN" altLang="en-US" dirty="0"/>
              <a:t>等，对句子进行深层的句法以及语义分析。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语义分析</a:t>
            </a:r>
            <a:r>
              <a:rPr lang="en-US" altLang="zh-CN" b="1" dirty="0"/>
              <a:t>(</a:t>
            </a:r>
            <a:r>
              <a:rPr lang="en-US" b="1" dirty="0"/>
              <a:t>Semantic Analysis)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语义分析的最终目的是理解句子表达的真实语义。但是，语义应该采用什么表示形式一直困扰着研究者们，至今这个问题也没有一个统一的答案。语义角色标注</a:t>
            </a:r>
            <a:r>
              <a:rPr lang="en-US" altLang="zh-CN" dirty="0"/>
              <a:t>(</a:t>
            </a:r>
            <a:r>
              <a:rPr lang="en-US" dirty="0"/>
              <a:t>semantic role labeling)</a:t>
            </a:r>
            <a:r>
              <a:rPr lang="zh-CN" altLang="en-US" dirty="0"/>
              <a:t>是目前比较成熟的浅层语义分析技术。</a:t>
            </a:r>
          </a:p>
          <a:p>
            <a:endParaRPr lang="zh-CN" altLang="en-US" dirty="0"/>
          </a:p>
          <a:p>
            <a:br>
              <a:rPr lang="zh-CN" altLang="en-US" dirty="0"/>
            </a:b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2891" y="196184"/>
            <a:ext cx="685622" cy="551891"/>
          </a:xfrm>
          <a:prstGeom prst="rect">
            <a:avLst/>
          </a:prstGeom>
          <a:solidFill>
            <a:srgbClr val="003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 Light" charset="0"/>
                <a:ea typeface="Microsoft YaHei Light" charset="0"/>
                <a:cs typeface="Microsoft YaHei Light" charset="0"/>
              </a:rPr>
              <a:t>03</a:t>
            </a:r>
            <a:endParaRPr kumimoji="1" lang="zh-CN" altLang="en-US" sz="2400" dirty="0"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4360" y="145382"/>
            <a:ext cx="2988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rgbClr val="003757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语言模型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45390" y="533046"/>
            <a:ext cx="316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003757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WE THINK YOU DIFFERENT</a:t>
            </a:r>
            <a:endParaRPr kumimoji="1" lang="zh-CN" altLang="en-US" sz="1200" dirty="0">
              <a:solidFill>
                <a:srgbClr val="003757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-15111" y="930858"/>
            <a:ext cx="12207111" cy="20323"/>
          </a:xfrm>
          <a:prstGeom prst="line">
            <a:avLst/>
          </a:prstGeom>
          <a:ln>
            <a:solidFill>
              <a:srgbClr val="BEC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242" y="220569"/>
            <a:ext cx="1054075" cy="484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EB5544-83F4-7A43-93EC-E2F0B0807F97}"/>
              </a:ext>
            </a:extLst>
          </p:cNvPr>
          <p:cNvSpPr txBox="1"/>
          <p:nvPr/>
        </p:nvSpPr>
        <p:spPr>
          <a:xfrm>
            <a:off x="0" y="951181"/>
            <a:ext cx="1219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语言模型定义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首先我们需要定义一个词典集合</a:t>
            </a:r>
            <a:r>
              <a:rPr lang="en-US" altLang="zh-CN" dirty="0"/>
              <a:t>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接下来我们定义句子，一个句子就是词的序列：𝑥</a:t>
            </a:r>
            <a:r>
              <a:rPr lang="en-US" altLang="zh-CN" dirty="0"/>
              <a:t>1</a:t>
            </a:r>
            <a:r>
              <a:rPr lang="zh-CN" altLang="en-US" dirty="0"/>
              <a:t>𝑥</a:t>
            </a:r>
            <a:r>
              <a:rPr lang="en-US" altLang="zh-CN" dirty="0"/>
              <a:t>2…</a:t>
            </a:r>
            <a:r>
              <a:rPr lang="zh-CN" altLang="en-US" dirty="0"/>
              <a:t>𝑥𝑛 同时我们假设𝑥𝑛 总是等于一个特殊符号</a:t>
            </a:r>
            <a:r>
              <a:rPr lang="en-US" dirty="0"/>
              <a:t>STOP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语言模型由一个有限集合</a:t>
            </a:r>
            <a:r>
              <a:rPr lang="en-US" dirty="0"/>
              <a:t>V</a:t>
            </a:r>
            <a:r>
              <a:rPr lang="zh-CN" altLang="en-US" dirty="0"/>
              <a:t>和一个函数𝑝</a:t>
            </a:r>
            <a:r>
              <a:rPr lang="en-US" altLang="zh-CN" dirty="0"/>
              <a:t>(</a:t>
            </a:r>
            <a:r>
              <a:rPr lang="zh-CN" altLang="en-US" dirty="0"/>
              <a:t>𝑥</a:t>
            </a:r>
            <a:r>
              <a:rPr lang="en-US" altLang="zh-CN" dirty="0"/>
              <a:t>1,</a:t>
            </a:r>
            <a:r>
              <a:rPr lang="zh-CN" altLang="en-US" dirty="0"/>
              <a:t>𝑥</a:t>
            </a:r>
            <a:r>
              <a:rPr lang="en-US" altLang="zh-CN" dirty="0"/>
              <a:t>2,…,</a:t>
            </a:r>
            <a:r>
              <a:rPr lang="zh-CN" altLang="en-US" dirty="0"/>
              <a:t>𝑥𝑛</a:t>
            </a:r>
            <a:r>
              <a:rPr lang="en-US" altLang="zh-CN" dirty="0"/>
              <a:t>)</a:t>
            </a:r>
            <a:r>
              <a:rPr lang="zh-CN" altLang="en-US" dirty="0"/>
              <a:t>，它满足如下条件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对于任意的</a:t>
            </a:r>
            <a:r>
              <a:rPr lang="en-US" altLang="zh-CN" dirty="0"/>
              <a:t>&lt;</a:t>
            </a:r>
            <a:r>
              <a:rPr lang="zh-CN" altLang="en-US" dirty="0"/>
              <a:t>𝑥</a:t>
            </a:r>
            <a:r>
              <a:rPr lang="en-US" altLang="zh-CN" dirty="0"/>
              <a:t>1,</a:t>
            </a:r>
            <a:r>
              <a:rPr lang="zh-CN" altLang="en-US" dirty="0"/>
              <a:t>𝑥</a:t>
            </a:r>
            <a:r>
              <a:rPr lang="en-US" altLang="zh-CN" dirty="0"/>
              <a:t>2,…,</a:t>
            </a:r>
            <a:r>
              <a:rPr lang="zh-CN" altLang="en-US" dirty="0"/>
              <a:t>𝑥𝑛</a:t>
            </a:r>
            <a:r>
              <a:rPr lang="en-US" altLang="zh-CN" dirty="0"/>
              <a:t>&gt;∈V</a:t>
            </a:r>
            <a:r>
              <a:rPr lang="en-US" altLang="zh-CN" baseline="30000" dirty="0"/>
              <a:t>+</a:t>
            </a:r>
            <a:r>
              <a:rPr lang="zh-CN" altLang="en-US" dirty="0"/>
              <a:t>，𝑝</a:t>
            </a:r>
            <a:r>
              <a:rPr lang="en-US" altLang="zh-CN" dirty="0"/>
              <a:t>(</a:t>
            </a:r>
            <a:r>
              <a:rPr lang="zh-CN" altLang="en-US" dirty="0"/>
              <a:t>𝑥</a:t>
            </a:r>
            <a:r>
              <a:rPr lang="en-US" altLang="zh-CN" dirty="0"/>
              <a:t>1,</a:t>
            </a:r>
            <a:r>
              <a:rPr lang="zh-CN" altLang="en-US" dirty="0"/>
              <a:t>𝑥</a:t>
            </a:r>
            <a:r>
              <a:rPr lang="en-US" altLang="zh-CN" dirty="0"/>
              <a:t>2,…,</a:t>
            </a:r>
            <a:r>
              <a:rPr lang="zh-CN" altLang="en-US" dirty="0"/>
              <a:t>𝑥𝑛</a:t>
            </a:r>
            <a:r>
              <a:rPr lang="en-US" altLang="zh-CN" dirty="0"/>
              <a:t>)</a:t>
            </a:r>
            <a:r>
              <a:rPr lang="zh-CN" altLang="en-US" dirty="0"/>
              <a:t>≧</a:t>
            </a:r>
            <a:r>
              <a:rPr lang="en-US" altLang="zh-CN" dirty="0"/>
              <a:t>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∑</a:t>
            </a:r>
            <a:r>
              <a:rPr lang="en-US" baseline="-25000" dirty="0"/>
              <a:t>&lt;𝑥1,𝑥2,…,𝑥𝑛&gt;∈V+</a:t>
            </a:r>
            <a:r>
              <a:rPr lang="zh-CN" altLang="en-US" baseline="-25000" dirty="0"/>
              <a:t> </a:t>
            </a:r>
            <a:r>
              <a:rPr lang="en-US" dirty="0"/>
              <a:t>𝑝(𝑥1,𝑥2,…,𝑥𝑛)=1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𝑝(𝑥1,𝑥2,…,𝑥𝑛) </a:t>
            </a:r>
            <a:r>
              <a:rPr lang="zh-CN" altLang="en-US" dirty="0"/>
              <a:t>是</a:t>
            </a:r>
            <a:r>
              <a:rPr lang="en-US" dirty="0"/>
              <a:t>V</a:t>
            </a:r>
            <a:r>
              <a:rPr lang="zh-CN" altLang="en-US" dirty="0"/>
              <a:t>上的所有句子的概率分布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最简单的定义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𝑝(𝑥1,𝑥2,…,𝑥𝑛)=𝑐(𝑥1,𝑥2,…,𝑥𝑛)</a:t>
            </a:r>
            <a:r>
              <a:rPr lang="en-US" altLang="zh-CN" dirty="0"/>
              <a:t>/</a:t>
            </a:r>
            <a:r>
              <a:rPr lang="en-US" dirty="0"/>
              <a:t>𝑁</a:t>
            </a:r>
            <a:r>
              <a:rPr lang="zh-CN" altLang="en-US" dirty="0"/>
              <a:t> 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其中𝑐</a:t>
            </a:r>
            <a:r>
              <a:rPr lang="en-US" altLang="zh-CN" dirty="0"/>
              <a:t>(</a:t>
            </a:r>
            <a:r>
              <a:rPr lang="zh-CN" altLang="en-US" dirty="0"/>
              <a:t>𝑥</a:t>
            </a:r>
            <a:r>
              <a:rPr lang="en-US" altLang="zh-CN" dirty="0"/>
              <a:t>1,</a:t>
            </a:r>
            <a:r>
              <a:rPr lang="zh-CN" altLang="en-US" dirty="0"/>
              <a:t>𝑥</a:t>
            </a:r>
            <a:r>
              <a:rPr lang="en-US" altLang="zh-CN" dirty="0"/>
              <a:t>2,…,</a:t>
            </a:r>
            <a:r>
              <a:rPr lang="zh-CN" altLang="en-US" dirty="0"/>
              <a:t>𝑥𝑛</a:t>
            </a:r>
            <a:r>
              <a:rPr lang="en-US" altLang="zh-CN" dirty="0"/>
              <a:t>)</a:t>
            </a:r>
            <a:r>
              <a:rPr lang="en-US" dirty="0"/>
              <a:t> </a:t>
            </a:r>
            <a:r>
              <a:rPr lang="zh-CN" altLang="en-US" dirty="0"/>
              <a:t>是训练数据中句子𝑥</a:t>
            </a:r>
            <a:r>
              <a:rPr lang="en-US" altLang="zh-CN" dirty="0"/>
              <a:t>1</a:t>
            </a:r>
            <a:r>
              <a:rPr lang="zh-CN" altLang="en-US" dirty="0"/>
              <a:t>𝑥</a:t>
            </a:r>
            <a:r>
              <a:rPr lang="en-US" altLang="zh-CN" dirty="0"/>
              <a:t>2…</a:t>
            </a:r>
            <a:r>
              <a:rPr lang="zh-CN" altLang="en-US" dirty="0"/>
              <a:t>𝑥𝑛出现的次数，而</a:t>
            </a:r>
            <a:r>
              <a:rPr lang="en-US" dirty="0"/>
              <a:t>N</a:t>
            </a:r>
            <a:r>
              <a:rPr lang="zh-CN" altLang="en-US" dirty="0"/>
              <a:t>是训练数据里句子总数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缺点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如果某个句子没有在训练数据里出现过，那么它的概率就是</a:t>
            </a:r>
            <a:r>
              <a:rPr lang="en-US" altLang="zh-CN" dirty="0"/>
              <a:t>0</a:t>
            </a:r>
            <a:endParaRPr lang="en-US" altLang="zh-CN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689213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2891" y="196184"/>
            <a:ext cx="685622" cy="551891"/>
          </a:xfrm>
          <a:prstGeom prst="rect">
            <a:avLst/>
          </a:prstGeom>
          <a:solidFill>
            <a:srgbClr val="003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 Light" charset="0"/>
                <a:ea typeface="Microsoft YaHei Light" charset="0"/>
                <a:cs typeface="Microsoft YaHei Light" charset="0"/>
              </a:rPr>
              <a:t>03</a:t>
            </a:r>
            <a:endParaRPr kumimoji="1" lang="zh-CN" altLang="en-US" sz="2400" dirty="0"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4360" y="145382"/>
            <a:ext cx="2988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rgbClr val="003757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语言模型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45390" y="533046"/>
            <a:ext cx="316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003757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WE THINK YOU DIFFERENT</a:t>
            </a:r>
            <a:endParaRPr kumimoji="1" lang="zh-CN" altLang="en-US" sz="1200" dirty="0">
              <a:solidFill>
                <a:srgbClr val="003757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-15111" y="930858"/>
            <a:ext cx="12207111" cy="20323"/>
          </a:xfrm>
          <a:prstGeom prst="line">
            <a:avLst/>
          </a:prstGeom>
          <a:ln>
            <a:solidFill>
              <a:srgbClr val="BEC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242" y="220569"/>
            <a:ext cx="1054075" cy="4840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EB5544-83F4-7A43-93EC-E2F0B0807F97}"/>
                  </a:ext>
                </a:extLst>
              </p:cNvPr>
              <p:cNvSpPr txBox="1"/>
              <p:nvPr/>
            </p:nvSpPr>
            <p:spPr>
              <a:xfrm>
                <a:off x="0" y="951181"/>
                <a:ext cx="12192000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马尔科夫模型</a:t>
                </a:r>
                <a:endParaRPr lang="en-US" altLang="zh-CN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假设句子的长度是</a:t>
                </a:r>
                <a:r>
                  <a:rPr lang="en-US" dirty="0"/>
                  <a:t>n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序列为𝑋</a:t>
                </a:r>
                <a:r>
                  <a:rPr lang="en-US" altLang="zh-CN" dirty="0"/>
                  <a:t>1,</a:t>
                </a:r>
                <a:r>
                  <a:rPr lang="zh-CN" altLang="en-US" dirty="0"/>
                  <a:t>𝑋</a:t>
                </a:r>
                <a:r>
                  <a:rPr lang="en-US" altLang="zh-CN" dirty="0"/>
                  <a:t>2,…,</a:t>
                </a:r>
                <a:r>
                  <a:rPr lang="zh-CN" altLang="en-US" dirty="0"/>
                  <a:t>𝑋𝑛</a:t>
                </a:r>
                <a:r>
                  <a:rPr lang="en-US" dirty="0"/>
                  <a:t>，</a:t>
                </a:r>
                <a:r>
                  <a:rPr lang="zh-CN" altLang="en-US" dirty="0"/>
                  <a:t>其中𝑋𝑖∈</a:t>
                </a:r>
                <a:r>
                  <a:rPr lang="en-US" dirty="0"/>
                  <a:t>V。</a:t>
                </a:r>
                <a:r>
                  <a:rPr lang="zh-CN" altLang="en-US" dirty="0"/>
                  <a:t>对于这个序列的每一种取值𝑥</a:t>
                </a:r>
                <a:r>
                  <a:rPr lang="en-US" altLang="zh-CN" dirty="0"/>
                  <a:t>1…</a:t>
                </a:r>
                <a:r>
                  <a:rPr lang="zh-CN" altLang="en-US" dirty="0"/>
                  <a:t>𝑥𝑛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 我们需要计算𝑃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𝑋</a:t>
                </a:r>
                <a:r>
                  <a:rPr lang="en-US" altLang="zh-CN" dirty="0"/>
                  <a:t>1=</a:t>
                </a:r>
                <a:r>
                  <a:rPr lang="zh-CN" altLang="en-US" dirty="0"/>
                  <a:t>𝑥</a:t>
                </a:r>
                <a:r>
                  <a:rPr lang="en-US" altLang="zh-CN" dirty="0"/>
                  <a:t>1,</a:t>
                </a:r>
                <a:r>
                  <a:rPr lang="zh-CN" altLang="en-US" dirty="0"/>
                  <a:t>𝑋</a:t>
                </a:r>
                <a:r>
                  <a:rPr lang="en-US" altLang="zh-CN" dirty="0"/>
                  <a:t>2=</a:t>
                </a:r>
                <a:r>
                  <a:rPr lang="zh-CN" altLang="en-US" dirty="0"/>
                  <a:t>𝑥</a:t>
                </a:r>
                <a:r>
                  <a:rPr lang="en-US" altLang="zh-CN" dirty="0"/>
                  <a:t>2,…,</a:t>
                </a:r>
                <a:r>
                  <a:rPr lang="zh-CN" altLang="en-US" dirty="0"/>
                  <a:t>𝑋𝑛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𝑥𝑛</a:t>
                </a:r>
                <a:r>
                  <a:rPr lang="en-US" altLang="zh-CN" dirty="0"/>
                  <a:t>)</a:t>
                </a:r>
                <a:r>
                  <a:rPr 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所有可能的取值组合数为</a:t>
                </a:r>
                <a:r>
                  <a:rPr lang="en-US" altLang="zh-CN" dirty="0"/>
                  <a:t>|</a:t>
                </a:r>
                <a:r>
                  <a:rPr lang="en-US" dirty="0" err="1"/>
                  <a:t>V|</a:t>
                </a:r>
                <a:r>
                  <a:rPr lang="en-US" baseline="30000" dirty="0" err="1"/>
                  <a:t>n</a:t>
                </a:r>
                <a:endParaRPr lang="en-US" baseline="30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一阶马尔科夫模型，我们假设每个词的概率只依赖于它之前的词，而与其它词无关</a:t>
                </a:r>
                <a:r>
                  <a:rPr lang="en-US" dirty="0"/>
                  <a:t>𝑃(𝑋1=𝑥1,𝑋2=𝑥2,...,𝑋𝑛=𝑥𝑛)</a:t>
                </a:r>
                <a:r>
                  <a:rPr lang="en-US" altLang="zh-CN" dirty="0"/>
                  <a:t>=</a:t>
                </a:r>
                <a:r>
                  <a:rPr lang="en-US" dirty="0"/>
                  <a:t>𝑃(𝑋1=𝑥1)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/>
                          <m:t>𝑃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𝑋𝑖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𝑥𝑖</m:t>
                        </m:r>
                        <m:r>
                          <m:rPr>
                            <m:nor/>
                          </m:rPr>
                          <a:rPr lang="en-US" dirty="0"/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𝑋𝑖</m:t>
                        </m:r>
                        <m:r>
                          <m:rPr>
                            <m:nor/>
                          </m:rPr>
                          <a:rPr lang="en-US" dirty="0"/>
                          <m:t>−1=</m:t>
                        </m:r>
                        <m:r>
                          <m:rPr>
                            <m:nor/>
                          </m:rPr>
                          <a:rPr lang="en-US" dirty="0"/>
                          <m:t>𝑥𝑖</m:t>
                        </m:r>
                        <m:r>
                          <m:rPr>
                            <m:nor/>
                          </m:rPr>
                          <a:rPr lang="en-US" dirty="0"/>
                          <m:t>−1)</m:t>
                        </m:r>
                      </m:e>
                    </m:nary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二阶马尔科夫模型，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时刻的词依赖于</a:t>
                </a:r>
                <a:r>
                  <a:rPr lang="en-US" dirty="0"/>
                  <a:t>i-1</a:t>
                </a:r>
                <a:r>
                  <a:rPr lang="zh-CN" altLang="en-US" dirty="0"/>
                  <a:t>和</a:t>
                </a:r>
                <a:r>
                  <a:rPr lang="en-US" dirty="0"/>
                  <a:t>i-2</a:t>
                </a:r>
                <a:r>
                  <a:rPr lang="zh-CN" altLang="en-US" dirty="0"/>
                  <a:t>时刻          </a:t>
                </a:r>
                <a:r>
                  <a:rPr lang="en-US" dirty="0"/>
                  <a:t>𝑃(𝑋1=𝑥1,𝑋2=𝑥2,...,𝑋𝑛=𝑥𝑛)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/>
                          <m:t>𝑃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𝑋𝑖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𝑥𝑖</m:t>
                        </m:r>
                        <m:r>
                          <m:rPr>
                            <m:nor/>
                          </m:rPr>
                          <a:rPr lang="en-US" dirty="0"/>
                          <m:t>|</m:t>
                        </m:r>
                        <m:r>
                          <m:rPr>
                            <m:nor/>
                          </m:rPr>
                          <a:rPr lang="en-US"/>
                          <m:t>𝑋𝑖</m:t>
                        </m:r>
                        <m:r>
                          <m:rPr>
                            <m:nor/>
                          </m:rPr>
                          <a:rPr lang="en-US"/>
                          <m:t>−2=</m:t>
                        </m:r>
                        <m:r>
                          <m:rPr>
                            <m:nor/>
                          </m:rPr>
                          <a:rPr lang="en-US"/>
                          <m:t>𝑥𝑖</m:t>
                        </m:r>
                        <m:r>
                          <m:rPr>
                            <m:nor/>
                          </m:rPr>
                          <a:rPr lang="en-US"/>
                          <m:t>−2,</m:t>
                        </m:r>
                        <m:r>
                          <m:rPr>
                            <m:nor/>
                          </m:rPr>
                          <a:rPr lang="en-US"/>
                          <m:t>𝑋𝑖</m:t>
                        </m:r>
                        <m:r>
                          <m:rPr>
                            <m:nor/>
                          </m:rPr>
                          <a:rPr lang="en-US"/>
                          <m:t>−1=</m:t>
                        </m:r>
                        <m:r>
                          <m:rPr>
                            <m:nor/>
                          </m:rPr>
                          <a:rPr lang="en-US"/>
                          <m:t>𝑥𝑖</m:t>
                        </m:r>
                        <m:r>
                          <m:rPr>
                            <m:nor/>
                          </m:rPr>
                          <a:rPr lang="en-US"/>
                          <m:t>−1)</m:t>
                        </m:r>
                      </m:e>
                    </m:nary>
                  </m:oMath>
                </a14:m>
                <a:endParaRPr lang="en-US" altLang="zh-CN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N-Gram</a:t>
                </a:r>
                <a:r>
                  <a:rPr lang="zh-CN" altLang="en-US" dirty="0"/>
                  <a:t>语言模型可以通过最大似然方法来估计参数</a:t>
                </a:r>
                <a:endParaRPr lang="en-US" altLang="zh-CN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最大似然估计的最大问题是数据的稀疏性</a:t>
                </a:r>
                <a:endParaRPr lang="en-US" altLang="zh-CN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实际一般会使用打折</a:t>
                </a:r>
                <a:r>
                  <a:rPr lang="en-US" altLang="zh-CN" dirty="0"/>
                  <a:t>(</a:t>
                </a:r>
                <a:r>
                  <a:rPr lang="en-US" dirty="0"/>
                  <a:t>Discount)</a:t>
                </a:r>
                <a:r>
                  <a:rPr lang="zh-CN" altLang="en-US" dirty="0"/>
                  <a:t>和回退</a:t>
                </a:r>
                <a:r>
                  <a:rPr lang="en-US" altLang="zh-CN" dirty="0"/>
                  <a:t>(</a:t>
                </a:r>
                <a:r>
                  <a:rPr lang="en-US" dirty="0" err="1"/>
                  <a:t>Backoff</a:t>
                </a:r>
                <a:r>
                  <a:rPr lang="en-US" dirty="0"/>
                  <a:t>)</a:t>
                </a:r>
                <a:r>
                  <a:rPr lang="zh-CN" altLang="en-US" dirty="0"/>
                  <a:t>等平滑方法来改进最大似然估计</a:t>
                </a:r>
                <a:endParaRPr lang="en-US" altLang="zh-CN" dirty="0"/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打折的意思就是把一些高频</a:t>
                </a:r>
                <a:r>
                  <a:rPr lang="en-US" dirty="0"/>
                  <a:t>N-Gram</a:t>
                </a:r>
                <a:r>
                  <a:rPr lang="zh-CN" altLang="en-US" dirty="0"/>
                  <a:t>的概率分配给从没有出现过的</a:t>
                </a:r>
                <a:r>
                  <a:rPr lang="en-US" dirty="0"/>
                  <a:t>N-Gram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回退就是如果</a:t>
                </a:r>
                <a:r>
                  <a:rPr lang="en-US" dirty="0"/>
                  <a:t>N-Gram</a:t>
                </a:r>
                <a:r>
                  <a:rPr lang="zh-CN" altLang="en-US" dirty="0"/>
                  <a:t>没有出现过，我们就用</a:t>
                </a:r>
                <a:r>
                  <a:rPr lang="en-US" altLang="zh-CN" dirty="0"/>
                  <a:t>(</a:t>
                </a:r>
                <a:r>
                  <a:rPr lang="en-US" dirty="0"/>
                  <a:t>N-1)-Gram</a:t>
                </a:r>
                <a:r>
                  <a:rPr lang="zh-CN" altLang="en-US" dirty="0"/>
                  <a:t>来估计</a:t>
                </a:r>
                <a:endParaRPr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缺点</a:t>
                </a:r>
                <a:endParaRPr lang="en-US" altLang="zh-CN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第一个就是</a:t>
                </a:r>
                <a:r>
                  <a:rPr lang="en-US" dirty="0"/>
                  <a:t>N</a:t>
                </a:r>
                <a:r>
                  <a:rPr lang="zh-CN" altLang="en-US" dirty="0"/>
                  <a:t>不能太大，否则需要存储的</a:t>
                </a:r>
                <a:r>
                  <a:rPr lang="en-US" dirty="0"/>
                  <a:t>N-gram</a:t>
                </a:r>
                <a:r>
                  <a:rPr lang="zh-CN" altLang="en-US" dirty="0"/>
                  <a:t>太多，因此它无法考虑长距离的依赖</a:t>
                </a:r>
                <a:endParaRPr lang="en-US" altLang="zh-CN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另外一个问题就是它的泛化能力差</a:t>
                </a:r>
                <a:endParaRPr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EB5544-83F4-7A43-93EC-E2F0B0807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51181"/>
                <a:ext cx="12192000" cy="5909310"/>
              </a:xfrm>
              <a:prstGeom prst="rect">
                <a:avLst/>
              </a:prstGeom>
              <a:blipFill>
                <a:blip r:embed="rId4"/>
                <a:stretch>
                  <a:fillRect l="-208" t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3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00400" y="2609861"/>
            <a:ext cx="59097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0" dirty="0">
                <a:solidFill>
                  <a:srgbClr val="003856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NLP</a:t>
            </a:r>
            <a:r>
              <a:rPr kumimoji="1" lang="zh-CN" altLang="en-US" sz="5000" dirty="0">
                <a:solidFill>
                  <a:srgbClr val="003856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技术入门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95172" y="4471935"/>
            <a:ext cx="211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rgbClr val="003757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田野</a:t>
            </a:r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2891" y="196184"/>
            <a:ext cx="685622" cy="551891"/>
          </a:xfrm>
          <a:prstGeom prst="rect">
            <a:avLst/>
          </a:prstGeom>
          <a:solidFill>
            <a:srgbClr val="003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 Light" charset="0"/>
                <a:ea typeface="Microsoft YaHei Light" charset="0"/>
                <a:cs typeface="Microsoft YaHei Light" charset="0"/>
              </a:rPr>
              <a:t>03</a:t>
            </a:r>
            <a:endParaRPr kumimoji="1" lang="zh-CN" altLang="en-US" sz="2400" dirty="0"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4360" y="145382"/>
            <a:ext cx="2988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rgbClr val="003757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语言模型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45390" y="533046"/>
            <a:ext cx="316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003757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WE THINK YOU DIFFERENT</a:t>
            </a:r>
            <a:endParaRPr kumimoji="1" lang="zh-CN" altLang="en-US" sz="1200" dirty="0">
              <a:solidFill>
                <a:srgbClr val="003757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-15111" y="930858"/>
            <a:ext cx="12207111" cy="20323"/>
          </a:xfrm>
          <a:prstGeom prst="line">
            <a:avLst/>
          </a:prstGeom>
          <a:ln>
            <a:solidFill>
              <a:srgbClr val="BEC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242" y="220569"/>
            <a:ext cx="1054075" cy="484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EB5544-83F4-7A43-93EC-E2F0B0807F97}"/>
              </a:ext>
            </a:extLst>
          </p:cNvPr>
          <p:cNvSpPr txBox="1"/>
          <p:nvPr/>
        </p:nvSpPr>
        <p:spPr>
          <a:xfrm>
            <a:off x="0" y="951181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神经网络语言模型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通过把一个词表示成一个低维稠密的向量就能解决这个问题， 通过上下文，模型能够知道北京和上海经常出现在相似的上下文里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这个模型的输入是当前要预测的词， 模型首先用</a:t>
            </a:r>
            <a:r>
              <a:rPr lang="en-US" dirty="0"/>
              <a:t>lookup table</a:t>
            </a:r>
            <a:r>
              <a:rPr lang="zh-CN" altLang="en-US" dirty="0"/>
              <a:t>把一个词变成一个向量，然后把这两个词的向量拼接成一个大的向量，输入神经网络，最后使用</a:t>
            </a:r>
            <a:r>
              <a:rPr lang="en-US" dirty="0" err="1"/>
              <a:t>softmax</a:t>
            </a:r>
            <a:r>
              <a:rPr lang="zh-CN" altLang="en-US" dirty="0"/>
              <a:t>输出预测每个词的概率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772255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2891" y="196184"/>
            <a:ext cx="685622" cy="551891"/>
          </a:xfrm>
          <a:prstGeom prst="rect">
            <a:avLst/>
          </a:prstGeom>
          <a:solidFill>
            <a:srgbClr val="003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 Light" charset="0"/>
                <a:ea typeface="Microsoft YaHei Light" charset="0"/>
                <a:cs typeface="Microsoft YaHei Light" charset="0"/>
              </a:rPr>
              <a:t>03</a:t>
            </a:r>
            <a:endParaRPr kumimoji="1" lang="zh-CN" altLang="en-US" sz="2400" dirty="0"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4360" y="145382"/>
            <a:ext cx="2988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rgbClr val="003757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语言模型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45390" y="533046"/>
            <a:ext cx="316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003757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WE THINK YOU DIFFERENT</a:t>
            </a:r>
            <a:endParaRPr kumimoji="1" lang="zh-CN" altLang="en-US" sz="1200" dirty="0">
              <a:solidFill>
                <a:srgbClr val="003757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-15111" y="930858"/>
            <a:ext cx="12207111" cy="20323"/>
          </a:xfrm>
          <a:prstGeom prst="line">
            <a:avLst/>
          </a:prstGeom>
          <a:ln>
            <a:solidFill>
              <a:srgbClr val="BEC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242" y="220569"/>
            <a:ext cx="1054075" cy="484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EB5544-83F4-7A43-93EC-E2F0B0807F97}"/>
              </a:ext>
            </a:extLst>
          </p:cNvPr>
          <p:cNvSpPr txBox="1"/>
          <p:nvPr/>
        </p:nvSpPr>
        <p:spPr>
          <a:xfrm>
            <a:off x="0" y="951181"/>
            <a:ext cx="121920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文本向量化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向量化的粒度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以字或单词为单位，中文就是单个字，英文可以是一个单词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以词为单位，就需要加入一个分词的过程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以句子为单位，提炼出把一句话的高层语义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主题模型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所有词的向量取平均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词集模型和词袋模型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基于词之间保持独立性，没有关联为前提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统计方便，但同时也丢失了文本间词之间关系的信息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N-gram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基本思想是将文本里面的内容按照字节进行大小为</a:t>
            </a:r>
            <a:r>
              <a:rPr lang="en-US" dirty="0"/>
              <a:t>n</a:t>
            </a:r>
            <a:r>
              <a:rPr lang="zh-CN" altLang="en-US" dirty="0"/>
              <a:t>的滑动窗口操作，形成了长度是</a:t>
            </a:r>
            <a:r>
              <a:rPr lang="en-US" dirty="0"/>
              <a:t>n</a:t>
            </a:r>
            <a:r>
              <a:rPr lang="zh-CN" altLang="en-US" dirty="0"/>
              <a:t>的字节片段序列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分好词后，就可以像词袋模型的处理方式，按照词库去比较句子中出现的次数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TF-IDF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Term Frequency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Inverse Document Frequency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word2vec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将所有的词向量化，这样词与词之间就可以定量的去度量他们之间的关系，挖掘词之间的联系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主题词模型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LSA、NMF、pLSA、LDA</a:t>
            </a:r>
            <a:br>
              <a:rPr lang="en-US" dirty="0"/>
            </a:b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 dirty="0"/>
          </a:p>
          <a:p>
            <a:endParaRPr lang="en-US" altLang="zh-CN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118258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2891" y="196184"/>
            <a:ext cx="685622" cy="551891"/>
          </a:xfrm>
          <a:prstGeom prst="rect">
            <a:avLst/>
          </a:prstGeom>
          <a:solidFill>
            <a:srgbClr val="003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 Light" charset="0"/>
                <a:ea typeface="Microsoft YaHei Light" charset="0"/>
                <a:cs typeface="Microsoft YaHei Light" charset="0"/>
              </a:rPr>
              <a:t>03</a:t>
            </a:r>
            <a:endParaRPr kumimoji="1" lang="zh-CN" altLang="en-US" sz="2400" dirty="0"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4360" y="145382"/>
            <a:ext cx="2988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rgbClr val="003757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语言模型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45390" y="533046"/>
            <a:ext cx="316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003757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WE THINK YOU DIFFERENT</a:t>
            </a:r>
            <a:endParaRPr kumimoji="1" lang="zh-CN" altLang="en-US" sz="1200" dirty="0">
              <a:solidFill>
                <a:srgbClr val="003757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-15111" y="930858"/>
            <a:ext cx="12207111" cy="20323"/>
          </a:xfrm>
          <a:prstGeom prst="line">
            <a:avLst/>
          </a:prstGeom>
          <a:ln>
            <a:solidFill>
              <a:srgbClr val="BEC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242" y="220569"/>
            <a:ext cx="1054075" cy="484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EB5544-83F4-7A43-93EC-E2F0B0807F97}"/>
              </a:ext>
            </a:extLst>
          </p:cNvPr>
          <p:cNvSpPr txBox="1"/>
          <p:nvPr/>
        </p:nvSpPr>
        <p:spPr>
          <a:xfrm>
            <a:off x="0" y="951181"/>
            <a:ext cx="1219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单词的表示方式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为了能够使用神经网络来解决</a:t>
            </a:r>
            <a:r>
              <a:rPr lang="en-US" altLang="zh-CN" dirty="0"/>
              <a:t>NLP</a:t>
            </a:r>
            <a:r>
              <a:rPr lang="zh-CN" altLang="en-US" dirty="0"/>
              <a:t>任务，几乎所有的深度学习模型都要在第一步把离散的符号变成向量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常见方法</a:t>
            </a:r>
            <a:endParaRPr lang="en-US" altLang="zh-CN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one-hot</a:t>
            </a:r>
            <a:r>
              <a:rPr lang="zh-CN" altLang="en-US" b="1" dirty="0"/>
              <a:t>向量</a:t>
            </a:r>
            <a:endParaRPr lang="en-US" altLang="zh-CN" b="1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最简单的方法就是</a:t>
            </a:r>
            <a:r>
              <a:rPr lang="en-US" dirty="0"/>
              <a:t>one-hot</a:t>
            </a:r>
            <a:r>
              <a:rPr lang="zh-CN" altLang="en-US" dirty="0"/>
              <a:t>表示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每个词对应一个下标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缺点</a:t>
            </a:r>
            <a:endParaRPr lang="en-US" altLang="zh-CN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不满足我们前面的期望</a:t>
            </a:r>
            <a:r>
              <a:rPr lang="en-US" altLang="zh-CN" dirty="0"/>
              <a:t>——</a:t>
            </a:r>
            <a:r>
              <a:rPr lang="zh-CN" altLang="en-US" dirty="0"/>
              <a:t>相似的词的距离较近而不相似的较远</a:t>
            </a:r>
            <a:endParaRPr lang="en-US" altLang="zh-CN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它是一个高维</a:t>
            </a:r>
            <a:r>
              <a:rPr lang="en-US" altLang="zh-CN" dirty="0"/>
              <a:t>(</a:t>
            </a:r>
            <a:r>
              <a:rPr lang="zh-CN" altLang="en-US" dirty="0"/>
              <a:t>通常几万甚至几十万</a:t>
            </a:r>
            <a:r>
              <a:rPr lang="en-US" altLang="zh-CN" dirty="0"/>
              <a:t>)</a:t>
            </a:r>
            <a:r>
              <a:rPr lang="zh-CN" altLang="en-US" dirty="0"/>
              <a:t>的稀疏</a:t>
            </a:r>
            <a:r>
              <a:rPr lang="en-US" altLang="zh-CN" dirty="0"/>
              <a:t>(</a:t>
            </a:r>
            <a:r>
              <a:rPr lang="zh-CN" altLang="en-US" dirty="0"/>
              <a:t>只有一个</a:t>
            </a:r>
            <a:r>
              <a:rPr lang="en-US" altLang="zh-CN" dirty="0"/>
              <a:t>1)</a:t>
            </a:r>
            <a:r>
              <a:rPr lang="zh-CN" altLang="en-US" dirty="0"/>
              <a:t>向量</a:t>
            </a:r>
            <a:endParaRPr lang="en-US" altLang="zh-CN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854911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2891" y="196184"/>
            <a:ext cx="685622" cy="551891"/>
          </a:xfrm>
          <a:prstGeom prst="rect">
            <a:avLst/>
          </a:prstGeom>
          <a:solidFill>
            <a:srgbClr val="003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 Light" charset="0"/>
                <a:ea typeface="Microsoft YaHei Light" charset="0"/>
                <a:cs typeface="Microsoft YaHei Light" charset="0"/>
              </a:rPr>
              <a:t>03</a:t>
            </a:r>
            <a:endParaRPr kumimoji="1" lang="zh-CN" altLang="en-US" sz="2400" dirty="0"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4360" y="145382"/>
            <a:ext cx="2988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rgbClr val="003757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语言模型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45390" y="533046"/>
            <a:ext cx="316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003757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WE THINK YOU DIFFERENT</a:t>
            </a:r>
            <a:endParaRPr kumimoji="1" lang="zh-CN" altLang="en-US" sz="1200" dirty="0">
              <a:solidFill>
                <a:srgbClr val="003757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-15111" y="930858"/>
            <a:ext cx="12207111" cy="20323"/>
          </a:xfrm>
          <a:prstGeom prst="line">
            <a:avLst/>
          </a:prstGeom>
          <a:ln>
            <a:solidFill>
              <a:srgbClr val="BEC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242" y="220569"/>
            <a:ext cx="1054075" cy="484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EB5544-83F4-7A43-93EC-E2F0B0807F97}"/>
              </a:ext>
            </a:extLst>
          </p:cNvPr>
          <p:cNvSpPr txBox="1"/>
          <p:nvPr/>
        </p:nvSpPr>
        <p:spPr>
          <a:xfrm>
            <a:off x="0" y="951181"/>
            <a:ext cx="1219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分布式表示  </a:t>
            </a:r>
            <a:r>
              <a:rPr lang="en-US" b="1" dirty="0"/>
              <a:t>Word2Vec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我们可以使用语言模型</a:t>
            </a:r>
            <a:r>
              <a:rPr lang="en-US" altLang="zh-CN" dirty="0"/>
              <a:t>(</a:t>
            </a:r>
            <a:r>
              <a:rPr lang="zh-CN" altLang="en-US" dirty="0"/>
              <a:t>甚至其它的任务比如机器翻译</a:t>
            </a:r>
            <a:r>
              <a:rPr lang="en-US" altLang="zh-CN" dirty="0"/>
              <a:t>)</a:t>
            </a:r>
            <a:r>
              <a:rPr lang="zh-CN" altLang="en-US" dirty="0"/>
              <a:t>来获得词向量，但是语言模型的训练非常慢。 词向量是这些任务的一个副产品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Word2Vec</a:t>
            </a:r>
            <a:r>
              <a:rPr lang="zh-CN" altLang="en-US" dirty="0"/>
              <a:t>直接就是用于训练词向量，这个模型的速度更快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Word2Vec</a:t>
            </a:r>
            <a:r>
              <a:rPr lang="zh-CN" altLang="en-US" dirty="0"/>
              <a:t>的基本思想就是</a:t>
            </a:r>
            <a:r>
              <a:rPr lang="en-US" dirty="0"/>
              <a:t>Distributional</a:t>
            </a:r>
            <a:r>
              <a:rPr lang="zh-CN" altLang="en-US" dirty="0"/>
              <a:t>假设</a:t>
            </a:r>
            <a:r>
              <a:rPr lang="en-US" dirty="0"/>
              <a:t>：</a:t>
            </a:r>
            <a:r>
              <a:rPr lang="zh-CN" altLang="en-US" dirty="0"/>
              <a:t>如果两个词的上下文相似，那么这两个词的语义就相似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上下文有很多粒度 比如文档的粒度 也可以是较细的粒度，比如当前词前后固定大小的窗口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两个模型：</a:t>
            </a:r>
            <a:r>
              <a:rPr lang="en-US" dirty="0"/>
              <a:t>CBOW(Continuous Bag-of-Word)</a:t>
            </a:r>
            <a:r>
              <a:rPr lang="zh-CN" altLang="en-US" dirty="0"/>
              <a:t>和</a:t>
            </a:r>
            <a:r>
              <a:rPr lang="en-US" dirty="0"/>
              <a:t>SG(Skip-Gram)</a:t>
            </a:r>
            <a:r>
              <a:rPr lang="zh-CN" altLang="en-US" dirty="0"/>
              <a:t>模型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CBOW</a:t>
            </a:r>
            <a:r>
              <a:rPr lang="zh-CN" altLang="en-US" dirty="0"/>
              <a:t>模型 它的基本思想就是用一个词的上下文来预测这个词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输入向量是</a:t>
            </a:r>
            <a:r>
              <a:rPr lang="en-US" dirty="0"/>
              <a:t>one-hot</a:t>
            </a:r>
            <a:r>
              <a:rPr lang="zh-CN" altLang="en-US" dirty="0"/>
              <a:t>的表示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输入层</a:t>
            </a:r>
            <a:r>
              <a:rPr lang="en-US" altLang="zh-CN" dirty="0"/>
              <a:t>-</a:t>
            </a:r>
            <a:r>
              <a:rPr lang="zh-CN" altLang="en-US" dirty="0"/>
              <a:t>隐层以及隐层</a:t>
            </a:r>
            <a:r>
              <a:rPr lang="en-US" altLang="zh-CN" dirty="0"/>
              <a:t>-</a:t>
            </a:r>
            <a:r>
              <a:rPr lang="zh-CN" altLang="en-US" dirty="0"/>
              <a:t>输出层都是全连接的网络层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输入层和隐层的参数是一个𝑉</a:t>
            </a:r>
            <a:r>
              <a:rPr lang="en-US" altLang="zh-CN" dirty="0"/>
              <a:t>×</a:t>
            </a:r>
            <a:r>
              <a:rPr lang="zh-CN" altLang="en-US" dirty="0"/>
              <a:t>𝑁的矩阵𝑊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dirty="0"/>
              <a:t>word2vec</a:t>
            </a:r>
            <a:r>
              <a:rPr lang="zh-CN" altLang="en-US" dirty="0"/>
              <a:t>的隐层，我们一般不使用激活函数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Skip-gram，</a:t>
            </a:r>
            <a:r>
              <a:rPr lang="zh-CN" altLang="en-US" dirty="0"/>
              <a:t>用当前的词预测周围的词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305826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2891" y="196184"/>
            <a:ext cx="685622" cy="551891"/>
          </a:xfrm>
          <a:prstGeom prst="rect">
            <a:avLst/>
          </a:prstGeom>
          <a:solidFill>
            <a:srgbClr val="003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 Light" charset="0"/>
                <a:ea typeface="Microsoft YaHei Light" charset="0"/>
                <a:cs typeface="Microsoft YaHei Light" charset="0"/>
              </a:rPr>
              <a:t>03</a:t>
            </a:r>
            <a:endParaRPr kumimoji="1" lang="zh-CN" altLang="en-US" sz="2400" dirty="0"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4360" y="145382"/>
            <a:ext cx="2988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rgbClr val="003757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语言模型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45390" y="533046"/>
            <a:ext cx="316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003757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WE THINK YOU DIFFERENT</a:t>
            </a:r>
            <a:endParaRPr kumimoji="1" lang="zh-CN" altLang="en-US" sz="1200" dirty="0">
              <a:solidFill>
                <a:srgbClr val="003757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-15111" y="930858"/>
            <a:ext cx="12207111" cy="20323"/>
          </a:xfrm>
          <a:prstGeom prst="line">
            <a:avLst/>
          </a:prstGeom>
          <a:ln>
            <a:solidFill>
              <a:srgbClr val="BEC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242" y="220569"/>
            <a:ext cx="1054075" cy="484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EB5544-83F4-7A43-93EC-E2F0B0807F97}"/>
              </a:ext>
            </a:extLst>
          </p:cNvPr>
          <p:cNvSpPr txBox="1"/>
          <p:nvPr/>
        </p:nvSpPr>
        <p:spPr>
          <a:xfrm>
            <a:off x="0" y="951181"/>
            <a:ext cx="12192000" cy="861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/>
              <a:t>FastText</a:t>
            </a:r>
            <a:r>
              <a:rPr lang="zh-CN" altLang="en-US" b="1" dirty="0"/>
              <a:t>模型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n-ea"/>
                <a:cs typeface="Al Bayan Plain" pitchFamily="2" charset="-78"/>
              </a:rPr>
              <a:t>facebook</a:t>
            </a:r>
            <a:r>
              <a:rPr lang="zh-CN" altLang="en-US" sz="1600" dirty="0">
                <a:latin typeface="+mn-ea"/>
                <a:cs typeface="Al Bayan Plain" pitchFamily="2" charset="-78"/>
              </a:rPr>
              <a:t>开源的一个词向量与文本分类工具， 典型应用场景是“带监督的文本分类问题”</a:t>
            </a:r>
            <a:endParaRPr lang="en-US" altLang="zh-CN" sz="1600" dirty="0">
              <a:latin typeface="+mn-ea"/>
              <a:cs typeface="Al Bayan Plain" pitchFamily="2" charset="-78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cs typeface="Al Bayan Plain" pitchFamily="2" charset="-78"/>
              </a:rPr>
              <a:t>提供简单而高效的文本分类和表征学习的方法，性能比肩深度学习而且速度更快</a:t>
            </a:r>
            <a:endParaRPr lang="en-US" altLang="zh-CN" sz="1600" dirty="0">
              <a:latin typeface="+mn-ea"/>
              <a:cs typeface="Al Bayan Plain" pitchFamily="2" charset="-7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cs typeface="Al Bayan Plain" pitchFamily="2" charset="-78"/>
              </a:rPr>
              <a:t>模型架构</a:t>
            </a:r>
            <a:endParaRPr lang="en-US" altLang="zh-CN" sz="1600" dirty="0">
              <a:latin typeface="+mn-ea"/>
              <a:cs typeface="Al Bayan Plain" pitchFamily="2" charset="-78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cs typeface="Al Bayan Plain" pitchFamily="2" charset="-78"/>
              </a:rPr>
              <a:t>和</a:t>
            </a:r>
            <a:r>
              <a:rPr lang="en-US" sz="1600" dirty="0">
                <a:latin typeface="+mn-ea"/>
                <a:cs typeface="Al Bayan Plain" pitchFamily="2" charset="-78"/>
              </a:rPr>
              <a:t>word2vec</a:t>
            </a:r>
            <a:r>
              <a:rPr lang="zh-CN" altLang="en-US" sz="1600" dirty="0">
                <a:latin typeface="+mn-ea"/>
                <a:cs typeface="Al Bayan Plain" pitchFamily="2" charset="-78"/>
              </a:rPr>
              <a:t>中的</a:t>
            </a:r>
            <a:r>
              <a:rPr lang="en-US" sz="1600" dirty="0">
                <a:latin typeface="+mn-ea"/>
                <a:cs typeface="Al Bayan Plain" pitchFamily="2" charset="-78"/>
              </a:rPr>
              <a:t>CBOW</a:t>
            </a:r>
            <a:r>
              <a:rPr lang="zh-CN" altLang="en-US" sz="1600" dirty="0">
                <a:latin typeface="+mn-ea"/>
                <a:cs typeface="Al Bayan Plain" pitchFamily="2" charset="-78"/>
              </a:rPr>
              <a:t>的架构类似</a:t>
            </a:r>
            <a:endParaRPr lang="en-US" altLang="zh-CN" sz="1600" dirty="0">
              <a:latin typeface="+mn-ea"/>
              <a:cs typeface="Al Bayan Plain" pitchFamily="2" charset="-78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n-ea"/>
                <a:cs typeface="Al Bayan Plain" pitchFamily="2" charset="-78"/>
              </a:rPr>
              <a:t>cbow</a:t>
            </a:r>
            <a:r>
              <a:rPr lang="zh-CN" altLang="en-US" sz="1600" dirty="0">
                <a:latin typeface="+mn-ea"/>
                <a:cs typeface="Al Bayan Plain" pitchFamily="2" charset="-78"/>
              </a:rPr>
              <a:t>用上下文去预测中心词，而此处用全部的</a:t>
            </a:r>
            <a:r>
              <a:rPr lang="en-US" sz="1600" dirty="0">
                <a:latin typeface="+mn-ea"/>
                <a:cs typeface="Al Bayan Plain" pitchFamily="2" charset="-78"/>
              </a:rPr>
              <a:t>n-gram</a:t>
            </a:r>
            <a:r>
              <a:rPr lang="zh-CN" altLang="en-US" sz="1600" dirty="0">
                <a:latin typeface="+mn-ea"/>
                <a:cs typeface="Al Bayan Plain" pitchFamily="2" charset="-78"/>
              </a:rPr>
              <a:t>去预测指定类别</a:t>
            </a:r>
            <a:endParaRPr lang="en-US" altLang="zh-CN" sz="1600" dirty="0">
              <a:latin typeface="+mn-ea"/>
              <a:cs typeface="Al Bayan Plain" pitchFamily="2" charset="-7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cs typeface="Al Bayan Plain" pitchFamily="2" charset="-78"/>
              </a:rPr>
              <a:t>层次</a:t>
            </a:r>
            <a:r>
              <a:rPr lang="en-US" sz="1600" dirty="0">
                <a:latin typeface="+mn-ea"/>
                <a:cs typeface="Al Bayan Plain" pitchFamily="2" charset="-78"/>
              </a:rPr>
              <a:t>SoftMax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cs typeface="Al Bayan Plain" pitchFamily="2" charset="-78"/>
              </a:rPr>
              <a:t>对于有大量类别的数据集，</a:t>
            </a:r>
            <a:r>
              <a:rPr lang="en-US" sz="1600" dirty="0" err="1">
                <a:latin typeface="+mn-ea"/>
                <a:cs typeface="Al Bayan Plain" pitchFamily="2" charset="-78"/>
              </a:rPr>
              <a:t>fastText</a:t>
            </a:r>
            <a:r>
              <a:rPr lang="zh-CN" altLang="en-US" sz="1600" dirty="0">
                <a:latin typeface="+mn-ea"/>
                <a:cs typeface="Al Bayan Plain" pitchFamily="2" charset="-78"/>
              </a:rPr>
              <a:t>使用了一个分层分类器。不同的类别被整合进树形结构中</a:t>
            </a:r>
            <a:endParaRPr lang="en-US" altLang="zh-CN" sz="1600" dirty="0">
              <a:latin typeface="+mn-ea"/>
              <a:cs typeface="Al Bayan Plain" pitchFamily="2" charset="-78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n-ea"/>
                <a:cs typeface="Al Bayan Plain" pitchFamily="2" charset="-78"/>
              </a:rPr>
              <a:t>fastText</a:t>
            </a:r>
            <a:r>
              <a:rPr lang="en-US" sz="1600" dirty="0">
                <a:latin typeface="+mn-ea"/>
                <a:cs typeface="Al Bayan Plain" pitchFamily="2" charset="-78"/>
              </a:rPr>
              <a:t> </a:t>
            </a:r>
            <a:r>
              <a:rPr lang="zh-CN" altLang="en-US" sz="1600" dirty="0">
                <a:latin typeface="+mn-ea"/>
                <a:cs typeface="Al Bayan Plain" pitchFamily="2" charset="-78"/>
              </a:rPr>
              <a:t>也利用了类别（</a:t>
            </a:r>
            <a:r>
              <a:rPr lang="en-US" sz="1600" dirty="0">
                <a:latin typeface="+mn-ea"/>
                <a:cs typeface="Al Bayan Plain" pitchFamily="2" charset="-78"/>
              </a:rPr>
              <a:t>class）</a:t>
            </a:r>
            <a:r>
              <a:rPr lang="zh-CN" altLang="en-US" sz="1600" dirty="0">
                <a:latin typeface="+mn-ea"/>
                <a:cs typeface="Al Bayan Plain" pitchFamily="2" charset="-78"/>
              </a:rPr>
              <a:t>不均衡这个事实，通过使用 </a:t>
            </a:r>
            <a:r>
              <a:rPr lang="en-US" sz="1600" dirty="0">
                <a:latin typeface="+mn-ea"/>
                <a:cs typeface="Al Bayan Plain" pitchFamily="2" charset="-78"/>
              </a:rPr>
              <a:t>Huffman </a:t>
            </a:r>
            <a:r>
              <a:rPr lang="zh-CN" altLang="en-US" sz="1600" dirty="0">
                <a:latin typeface="+mn-ea"/>
                <a:cs typeface="Al Bayan Plain" pitchFamily="2" charset="-78"/>
              </a:rPr>
              <a:t>算法建立用于表征类别的树形结构</a:t>
            </a:r>
            <a:endParaRPr lang="en-US" altLang="zh-CN" sz="1600" dirty="0">
              <a:latin typeface="+mn-ea"/>
              <a:cs typeface="Al Bayan Plain" pitchFamily="2" charset="-7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ea"/>
                <a:cs typeface="Al Bayan Plain" pitchFamily="2" charset="-78"/>
              </a:rPr>
              <a:t>N-gram</a:t>
            </a:r>
            <a:r>
              <a:rPr lang="zh-CN" altLang="en-US" sz="1600" dirty="0">
                <a:latin typeface="+mn-ea"/>
                <a:cs typeface="Al Bayan Plain" pitchFamily="2" charset="-78"/>
              </a:rPr>
              <a:t>子词特征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n-ea"/>
                <a:cs typeface="Al Bayan Plain" pitchFamily="2" charset="-78"/>
              </a:rPr>
              <a:t>fastText</a:t>
            </a:r>
            <a:r>
              <a:rPr lang="en-US" sz="1600" dirty="0">
                <a:latin typeface="+mn-ea"/>
                <a:cs typeface="Al Bayan Plain" pitchFamily="2" charset="-78"/>
              </a:rPr>
              <a:t> </a:t>
            </a:r>
            <a:r>
              <a:rPr lang="zh-CN" altLang="en-US" sz="1600" dirty="0">
                <a:latin typeface="+mn-ea"/>
                <a:cs typeface="Al Bayan Plain" pitchFamily="2" charset="-78"/>
              </a:rPr>
              <a:t>可以用于文本分类和句子分类。不管是文本分类还是句子分类，我们常用的特征是词袋模型</a:t>
            </a:r>
            <a:endParaRPr lang="en-US" altLang="zh-CN" sz="1600" dirty="0">
              <a:latin typeface="+mn-ea"/>
              <a:cs typeface="Al Bayan Plain" pitchFamily="2" charset="-78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cs typeface="Al Bayan Plain" pitchFamily="2" charset="-78"/>
              </a:rPr>
              <a:t>在 </a:t>
            </a:r>
            <a:r>
              <a:rPr lang="en-US" sz="1600" dirty="0" err="1">
                <a:latin typeface="+mn-ea"/>
                <a:cs typeface="Al Bayan Plain" pitchFamily="2" charset="-78"/>
              </a:rPr>
              <a:t>fasttext</a:t>
            </a:r>
            <a:r>
              <a:rPr lang="en-US" sz="1600" dirty="0">
                <a:latin typeface="+mn-ea"/>
                <a:cs typeface="Al Bayan Plain" pitchFamily="2" charset="-78"/>
              </a:rPr>
              <a:t> </a:t>
            </a:r>
            <a:r>
              <a:rPr lang="zh-CN" altLang="en-US" sz="1600" dirty="0">
                <a:latin typeface="+mn-ea"/>
                <a:cs typeface="Al Bayan Plain" pitchFamily="2" charset="-78"/>
              </a:rPr>
              <a:t>中，每个词被看做是 </a:t>
            </a:r>
            <a:r>
              <a:rPr lang="en-US" sz="1600" dirty="0">
                <a:latin typeface="+mn-ea"/>
                <a:cs typeface="Al Bayan Plain" pitchFamily="2" charset="-78"/>
              </a:rPr>
              <a:t>n-gram</a:t>
            </a:r>
            <a:r>
              <a:rPr lang="zh-CN" altLang="en-US" sz="1600" dirty="0">
                <a:latin typeface="+mn-ea"/>
                <a:cs typeface="Al Bayan Plain" pitchFamily="2" charset="-78"/>
              </a:rPr>
              <a:t>字母串包。为了区分前后缀情况，</a:t>
            </a:r>
            <a:r>
              <a:rPr lang="en-US" altLang="zh-CN" sz="1600" dirty="0">
                <a:latin typeface="+mn-ea"/>
                <a:cs typeface="Al Bayan Plain" pitchFamily="2" charset="-78"/>
              </a:rPr>
              <a:t>"&lt;"</a:t>
            </a:r>
            <a:r>
              <a:rPr lang="zh-CN" altLang="en-US" sz="1600" dirty="0">
                <a:latin typeface="+mn-ea"/>
                <a:cs typeface="Al Bayan Plain" pitchFamily="2" charset="-78"/>
              </a:rPr>
              <a:t>， </a:t>
            </a:r>
            <a:r>
              <a:rPr lang="en-US" altLang="zh-CN" sz="1600" dirty="0">
                <a:latin typeface="+mn-ea"/>
                <a:cs typeface="Al Bayan Plain" pitchFamily="2" charset="-78"/>
              </a:rPr>
              <a:t>"&gt;"</a:t>
            </a:r>
            <a:r>
              <a:rPr lang="zh-CN" altLang="en-US" sz="1600" dirty="0">
                <a:latin typeface="+mn-ea"/>
                <a:cs typeface="Al Bayan Plain" pitchFamily="2" charset="-78"/>
              </a:rPr>
              <a:t>符号被加到了词的前后端</a:t>
            </a:r>
            <a:endParaRPr lang="en-US" altLang="zh-CN" sz="1600" dirty="0">
              <a:latin typeface="+mn-ea"/>
              <a:cs typeface="Al Bayan Plain" pitchFamily="2" charset="-78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cs typeface="Al Bayan Plain" pitchFamily="2" charset="-78"/>
              </a:rPr>
              <a:t>除了词的子串外，词本身也被包含进了 </a:t>
            </a:r>
            <a:r>
              <a:rPr lang="en-US" sz="1600" dirty="0">
                <a:latin typeface="+mn-ea"/>
                <a:cs typeface="Al Bayan Plain" pitchFamily="2" charset="-78"/>
              </a:rPr>
              <a:t>n-gram</a:t>
            </a:r>
            <a:r>
              <a:rPr lang="zh-CN" altLang="en-US" sz="1600" dirty="0">
                <a:latin typeface="+mn-ea"/>
                <a:cs typeface="Al Bayan Plain" pitchFamily="2" charset="-78"/>
              </a:rPr>
              <a:t>字母串包</a:t>
            </a:r>
            <a:endParaRPr lang="en-US" altLang="zh-CN" sz="1600" dirty="0">
              <a:latin typeface="+mn-ea"/>
              <a:cs typeface="Al Bayan Plain" pitchFamily="2" charset="-7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cs typeface="Al Bayan Plain" pitchFamily="2" charset="-78"/>
              </a:rPr>
              <a:t>与</a:t>
            </a:r>
            <a:r>
              <a:rPr lang="en-US" altLang="zh-CN" sz="1600" dirty="0">
                <a:latin typeface="+mn-ea"/>
                <a:cs typeface="Al Bayan Plain" pitchFamily="2" charset="-78"/>
              </a:rPr>
              <a:t>word2vec</a:t>
            </a:r>
            <a:r>
              <a:rPr lang="zh-CN" altLang="en-US" sz="1600" dirty="0">
                <a:latin typeface="+mn-ea"/>
                <a:cs typeface="Al Bayan Plain" pitchFamily="2" charset="-78"/>
              </a:rPr>
              <a:t>区别</a:t>
            </a:r>
            <a:endParaRPr lang="en-US" altLang="zh-CN" sz="1600" dirty="0">
              <a:latin typeface="+mn-ea"/>
              <a:cs typeface="Al Bayan Plain" pitchFamily="2" charset="-78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ea"/>
                <a:cs typeface="Al Bayan Plain" pitchFamily="2" charset="-78"/>
              </a:rPr>
              <a:t>word2vec</a:t>
            </a:r>
            <a:r>
              <a:rPr lang="zh-CN" altLang="en-US" sz="1600" dirty="0">
                <a:latin typeface="+mn-ea"/>
                <a:cs typeface="Al Bayan Plain" pitchFamily="2" charset="-78"/>
              </a:rPr>
              <a:t>的输出层，对应的是每一个</a:t>
            </a:r>
            <a:r>
              <a:rPr lang="en-US" sz="1600" dirty="0">
                <a:latin typeface="+mn-ea"/>
                <a:cs typeface="Al Bayan Plain" pitchFamily="2" charset="-78"/>
              </a:rPr>
              <a:t>term，</a:t>
            </a:r>
            <a:r>
              <a:rPr lang="zh-CN" altLang="en-US" sz="1600" dirty="0">
                <a:latin typeface="+mn-ea"/>
                <a:cs typeface="Al Bayan Plain" pitchFamily="2" charset="-78"/>
              </a:rPr>
              <a:t>计算某</a:t>
            </a:r>
            <a:r>
              <a:rPr lang="en-US" sz="1600" dirty="0">
                <a:latin typeface="+mn-ea"/>
                <a:cs typeface="Al Bayan Plain" pitchFamily="2" charset="-78"/>
              </a:rPr>
              <a:t>term</a:t>
            </a:r>
            <a:r>
              <a:rPr lang="zh-CN" altLang="en-US" sz="1600" dirty="0">
                <a:latin typeface="+mn-ea"/>
                <a:cs typeface="Al Bayan Plain" pitchFamily="2" charset="-78"/>
              </a:rPr>
              <a:t>的概率最大，</a:t>
            </a:r>
            <a:r>
              <a:rPr lang="en-US" sz="1600" dirty="0" err="1">
                <a:latin typeface="+mn-ea"/>
                <a:cs typeface="Al Bayan Plain" pitchFamily="2" charset="-78"/>
              </a:rPr>
              <a:t>fasttext</a:t>
            </a:r>
            <a:r>
              <a:rPr lang="zh-CN" altLang="en-US" sz="1600" dirty="0">
                <a:latin typeface="+mn-ea"/>
                <a:cs typeface="Al Bayan Plain" pitchFamily="2" charset="-78"/>
              </a:rPr>
              <a:t>的输出层对应的是分类的</a:t>
            </a:r>
            <a:r>
              <a:rPr lang="en-US" sz="1600" dirty="0">
                <a:latin typeface="+mn-ea"/>
                <a:cs typeface="Al Bayan Plain" pitchFamily="2" charset="-78"/>
              </a:rPr>
              <a:t>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ea"/>
                <a:cs typeface="Al Bayan Plain" pitchFamily="2" charset="-78"/>
              </a:rPr>
              <a:t>word2vec</a:t>
            </a:r>
            <a:r>
              <a:rPr lang="zh-CN" altLang="en-US" sz="1600" dirty="0">
                <a:latin typeface="+mn-ea"/>
                <a:cs typeface="Al Bayan Plain" pitchFamily="2" charset="-78"/>
              </a:rPr>
              <a:t>的输入层，是 </a:t>
            </a:r>
            <a:r>
              <a:rPr lang="en-US" sz="1600" dirty="0">
                <a:latin typeface="+mn-ea"/>
                <a:cs typeface="Al Bayan Plain" pitchFamily="2" charset="-78"/>
              </a:rPr>
              <a:t>context window </a:t>
            </a:r>
            <a:r>
              <a:rPr lang="zh-CN" altLang="en-US" sz="1600" dirty="0">
                <a:latin typeface="+mn-ea"/>
                <a:cs typeface="Al Bayan Plain" pitchFamily="2" charset="-78"/>
              </a:rPr>
              <a:t>内的</a:t>
            </a:r>
            <a:r>
              <a:rPr lang="en-US" sz="1600" dirty="0">
                <a:latin typeface="+mn-ea"/>
                <a:cs typeface="Al Bayan Plain" pitchFamily="2" charset="-78"/>
              </a:rPr>
              <a:t>term；</a:t>
            </a:r>
            <a:r>
              <a:rPr lang="zh-CN" altLang="en-US" sz="1600" dirty="0">
                <a:latin typeface="+mn-ea"/>
                <a:cs typeface="Al Bayan Plain" pitchFamily="2" charset="-78"/>
              </a:rPr>
              <a:t>而</a:t>
            </a:r>
            <a:r>
              <a:rPr lang="en-US" sz="1600" dirty="0" err="1">
                <a:latin typeface="+mn-ea"/>
                <a:cs typeface="Al Bayan Plain" pitchFamily="2" charset="-78"/>
              </a:rPr>
              <a:t>fasttext</a:t>
            </a:r>
            <a:r>
              <a:rPr lang="en-US" sz="1600" dirty="0">
                <a:latin typeface="+mn-ea"/>
                <a:cs typeface="Al Bayan Plain" pitchFamily="2" charset="-78"/>
              </a:rPr>
              <a:t> </a:t>
            </a:r>
            <a:r>
              <a:rPr lang="zh-CN" altLang="en-US" sz="1600" dirty="0">
                <a:latin typeface="+mn-ea"/>
                <a:cs typeface="Al Bayan Plain" pitchFamily="2" charset="-78"/>
              </a:rPr>
              <a:t>对应的整个</a:t>
            </a:r>
            <a:r>
              <a:rPr lang="en-US" sz="1600" dirty="0">
                <a:latin typeface="+mn-ea"/>
                <a:cs typeface="Al Bayan Plain" pitchFamily="2" charset="-78"/>
              </a:rPr>
              <a:t>sentence</a:t>
            </a:r>
            <a:r>
              <a:rPr lang="zh-CN" altLang="en-US" sz="1600" dirty="0">
                <a:latin typeface="+mn-ea"/>
                <a:cs typeface="Al Bayan Plain" pitchFamily="2" charset="-78"/>
              </a:rPr>
              <a:t>的内容，包括</a:t>
            </a:r>
            <a:r>
              <a:rPr lang="en-US" sz="1600" dirty="0">
                <a:latin typeface="+mn-ea"/>
                <a:cs typeface="Al Bayan Plain" pitchFamily="2" charset="-78"/>
              </a:rPr>
              <a:t>term，</a:t>
            </a:r>
            <a:r>
              <a:rPr lang="zh-CN" altLang="en-US" sz="1600" dirty="0">
                <a:latin typeface="+mn-ea"/>
                <a:cs typeface="Al Bayan Plain" pitchFamily="2" charset="-78"/>
              </a:rPr>
              <a:t>也包括 </a:t>
            </a:r>
            <a:r>
              <a:rPr lang="en-US" sz="1600" dirty="0">
                <a:latin typeface="+mn-ea"/>
                <a:cs typeface="Al Bayan Plain" pitchFamily="2" charset="-78"/>
              </a:rPr>
              <a:t>n-gram</a:t>
            </a:r>
            <a:r>
              <a:rPr lang="zh-CN" altLang="en-US" sz="1600" dirty="0">
                <a:latin typeface="+mn-ea"/>
                <a:cs typeface="Al Bayan Plain" pitchFamily="2" charset="-78"/>
              </a:rPr>
              <a:t>的内容</a:t>
            </a:r>
            <a:endParaRPr lang="en-US" altLang="zh-CN" sz="1600" dirty="0">
              <a:latin typeface="+mn-ea"/>
              <a:cs typeface="Al Bayan Plain" pitchFamily="2" charset="-78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ea"/>
                <a:cs typeface="Al Bayan Plain" pitchFamily="2" charset="-78"/>
              </a:rPr>
              <a:t>Word2vec</a:t>
            </a:r>
            <a:r>
              <a:rPr lang="zh-CN" altLang="en-US" sz="1600" dirty="0">
                <a:latin typeface="+mn-ea"/>
                <a:cs typeface="Al Bayan Plain" pitchFamily="2" charset="-78"/>
              </a:rPr>
              <a:t>的目的是得到词向量，该词向量 最终是在输入层得到，</a:t>
            </a:r>
            <a:r>
              <a:rPr lang="en-US" sz="1600" dirty="0">
                <a:latin typeface="+mn-ea"/>
                <a:cs typeface="Al Bayan Plain" pitchFamily="2" charset="-78"/>
              </a:rPr>
              <a:t> </a:t>
            </a:r>
            <a:r>
              <a:rPr lang="en-US" sz="1600" dirty="0" err="1">
                <a:latin typeface="+mn-ea"/>
                <a:cs typeface="Al Bayan Plain" pitchFamily="2" charset="-78"/>
              </a:rPr>
              <a:t>fastText</a:t>
            </a:r>
            <a:r>
              <a:rPr lang="zh-CN" altLang="en-US" sz="1600" dirty="0">
                <a:latin typeface="+mn-ea"/>
                <a:cs typeface="Al Bayan Plain" pitchFamily="2" charset="-78"/>
              </a:rPr>
              <a:t>则充分利用了</a:t>
            </a:r>
            <a:r>
              <a:rPr lang="en-US" sz="1600" dirty="0">
                <a:latin typeface="+mn-ea"/>
                <a:cs typeface="Al Bayan Plain" pitchFamily="2" charset="-78"/>
              </a:rPr>
              <a:t>h-</a:t>
            </a:r>
            <a:r>
              <a:rPr lang="en-US" sz="1600" dirty="0" err="1">
                <a:latin typeface="+mn-ea"/>
                <a:cs typeface="Al Bayan Plain" pitchFamily="2" charset="-78"/>
              </a:rPr>
              <a:t>softmax</a:t>
            </a:r>
            <a:r>
              <a:rPr lang="zh-CN" altLang="en-US" sz="1600" dirty="0">
                <a:latin typeface="+mn-ea"/>
                <a:cs typeface="Al Bayan Plain" pitchFamily="2" charset="-78"/>
              </a:rPr>
              <a:t>的分类功能，遍历分类树的所有叶节点，找到概率最大的</a:t>
            </a:r>
            <a:r>
              <a:rPr lang="en-US" sz="1600" dirty="0">
                <a:latin typeface="+mn-ea"/>
                <a:cs typeface="Al Bayan Plain" pitchFamily="2" charset="-78"/>
              </a:rPr>
              <a:t>label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cs typeface="Al Bayan Plain" pitchFamily="2" charset="-78"/>
              </a:rPr>
              <a:t>限制条件</a:t>
            </a:r>
            <a:endParaRPr lang="en-US" altLang="zh-CN" sz="1600" dirty="0">
              <a:latin typeface="+mn-ea"/>
              <a:cs typeface="Al Bayan Plain" pitchFamily="2" charset="-78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cs typeface="Al Bayan Plain" pitchFamily="2" charset="-78"/>
              </a:rPr>
              <a:t>适合类别特别多的分类问题，如果类别比较少，容易过拟合。</a:t>
            </a:r>
            <a:br>
              <a:rPr lang="en-US" dirty="0"/>
            </a:br>
            <a:br>
              <a:rPr lang="en-US" dirty="0"/>
            </a:br>
            <a:endParaRPr lang="zh-CN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 dirty="0"/>
          </a:p>
          <a:p>
            <a:endParaRPr lang="en-US" altLang="zh-CN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723031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2891" y="196184"/>
            <a:ext cx="685622" cy="551891"/>
          </a:xfrm>
          <a:prstGeom prst="rect">
            <a:avLst/>
          </a:prstGeom>
          <a:solidFill>
            <a:srgbClr val="003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 Light" charset="0"/>
                <a:ea typeface="Microsoft YaHei Light" charset="0"/>
                <a:cs typeface="Microsoft YaHei Light" charset="0"/>
              </a:rPr>
              <a:t>03</a:t>
            </a:r>
            <a:endParaRPr kumimoji="1" lang="zh-CN" altLang="en-US" sz="2400" dirty="0"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4360" y="145382"/>
            <a:ext cx="2988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rgbClr val="003757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综述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45390" y="533046"/>
            <a:ext cx="316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003757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WE THINK YOU DIFFERENT</a:t>
            </a:r>
            <a:endParaRPr kumimoji="1" lang="zh-CN" altLang="en-US" sz="1200" dirty="0">
              <a:solidFill>
                <a:srgbClr val="003757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-15111" y="930858"/>
            <a:ext cx="12207111" cy="20323"/>
          </a:xfrm>
          <a:prstGeom prst="line">
            <a:avLst/>
          </a:prstGeom>
          <a:ln>
            <a:solidFill>
              <a:srgbClr val="BEC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242" y="220569"/>
            <a:ext cx="1054075" cy="484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EB5544-83F4-7A43-93EC-E2F0B0807F97}"/>
              </a:ext>
            </a:extLst>
          </p:cNvPr>
          <p:cNvSpPr txBox="1"/>
          <p:nvPr/>
        </p:nvSpPr>
        <p:spPr>
          <a:xfrm>
            <a:off x="0" y="951181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句子的编码</a:t>
            </a:r>
            <a:r>
              <a:rPr lang="en-US" altLang="zh-CN" dirty="0"/>
              <a:t>——</a:t>
            </a:r>
            <a:r>
              <a:rPr lang="zh-CN" altLang="en-US" dirty="0"/>
              <a:t>句子的语义表示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RNN（</a:t>
            </a:r>
            <a:r>
              <a:rPr lang="zh-CN" altLang="en-US" dirty="0"/>
              <a:t>循环神经网络）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从左到右对句子进行建模，每个词对应一个隐状态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索引状态代表了从句首到当前词的语义信息，句尾的状态就代表了全句的信息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CNN（</a:t>
            </a:r>
            <a:r>
              <a:rPr lang="zh-CN" altLang="en-US" dirty="0"/>
              <a:t>卷积神经网络）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分别进行词嵌入</a:t>
            </a:r>
            <a:r>
              <a:rPr lang="en-US" altLang="zh-CN" dirty="0"/>
              <a:t>+</a:t>
            </a:r>
            <a:r>
              <a:rPr lang="zh-CN" altLang="en-US" dirty="0"/>
              <a:t>位置嵌入</a:t>
            </a:r>
            <a:r>
              <a:rPr lang="en-US" altLang="zh-CN" dirty="0"/>
              <a:t>+</a:t>
            </a:r>
            <a:r>
              <a:rPr lang="zh-CN" altLang="en-US" dirty="0"/>
              <a:t>卷积，加上一个向量表示，对应句子的语义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注意力模型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综合考量了在当前状态下对应的编码的每一个隐状态，加权平均，来体现当前的动态输入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神经网络机器翻译就得到了飞速的发展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Transformer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Transformer</a:t>
            </a:r>
            <a:r>
              <a:rPr lang="zh-CN" altLang="en-US" dirty="0"/>
              <a:t>引入了自编码，一个词跟周围的词建立相似，引入多头，可以引入多种特征表达，所以编码效果或者编码的信息更加丰富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预训练模型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ELMo</a:t>
            </a:r>
            <a:r>
              <a:rPr lang="en-US" dirty="0"/>
              <a:t>，</a:t>
            </a:r>
            <a:r>
              <a:rPr lang="zh-CN" altLang="en-US" dirty="0"/>
              <a:t>从左到右对句子编码 每一层对应的节点并起来，就形成了当前这个词在上下文的语义表示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BERT</a:t>
            </a:r>
            <a:r>
              <a:rPr lang="zh-CN" altLang="en-US" dirty="0"/>
              <a:t>，它用左边、右边的信息来预测最外部的词的信息，同时它也可以判断下一句是真的下一句还是伪造的下一句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NLP</a:t>
            </a:r>
            <a:r>
              <a:rPr lang="zh-CN" altLang="en-US" dirty="0"/>
              <a:t>的新范式：</a:t>
            </a:r>
            <a:r>
              <a:rPr lang="en-US" altLang="zh-CN" dirty="0" err="1"/>
              <a:t>pretrain+finetune</a:t>
            </a:r>
            <a:r>
              <a:rPr lang="zh-CN" altLang="en-US" dirty="0"/>
              <a:t>    针对大规模的语料，提前训练好一个模型，这个模型既代表了语言的结构信息，也有可能代表了所在领域甚至常识的信息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83154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2891" y="196184"/>
            <a:ext cx="685622" cy="551891"/>
          </a:xfrm>
          <a:prstGeom prst="rect">
            <a:avLst/>
          </a:prstGeom>
          <a:solidFill>
            <a:srgbClr val="003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 Light" charset="0"/>
                <a:ea typeface="Microsoft YaHei Light" charset="0"/>
                <a:cs typeface="Microsoft YaHei Light" charset="0"/>
              </a:rPr>
              <a:t>04</a:t>
            </a:r>
            <a:endParaRPr kumimoji="1" lang="zh-CN" altLang="en-US" sz="2400" dirty="0"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4360" y="145382"/>
            <a:ext cx="2988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rgbClr val="003757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技术展望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45390" y="533046"/>
            <a:ext cx="316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003757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WE THINK YOU DIFFERENT</a:t>
            </a:r>
            <a:endParaRPr kumimoji="1" lang="zh-CN" altLang="en-US" sz="1200" dirty="0">
              <a:solidFill>
                <a:srgbClr val="003757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-15111" y="930858"/>
            <a:ext cx="12207111" cy="20323"/>
          </a:xfrm>
          <a:prstGeom prst="line">
            <a:avLst/>
          </a:prstGeom>
          <a:ln>
            <a:solidFill>
              <a:srgbClr val="BEC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242" y="220569"/>
            <a:ext cx="1054075" cy="484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EB5544-83F4-7A43-93EC-E2F0B0807F97}"/>
              </a:ext>
            </a:extLst>
          </p:cNvPr>
          <p:cNvSpPr txBox="1"/>
          <p:nvPr/>
        </p:nvSpPr>
        <p:spPr>
          <a:xfrm>
            <a:off x="0" y="951181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NLP</a:t>
            </a:r>
            <a:r>
              <a:rPr lang="zh-CN" altLang="en-US" dirty="0"/>
              <a:t>发展中存在的问题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无休止的计算资源的军备竞赛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同样的算法，只要训练速度快，就可以快速迭代，然后你的水平就比别人高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过度依赖数据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标注数据的代价是非常大的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数据有隐含歧视的问题，通过数据分析，可能会得到歧视性的结果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数据有偏差，人都是偷懒的，想最简单的方法去标注，结果标注的数据千篇一律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数据隐私保护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Rich Resource Tasks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尽管是基于大语料的，但结果还有很多错误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因为神经网络现在不可解释，它是黑箱，你也不知道它在哪儿丢的，有可能是数据问题，有可能是模型问题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上下文建模、数据纠偏、多任务学习、人类知识的理解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 Resources Tasks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迁移模型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跨语言学习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利用种子进行迭代学习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Multi-turn Tasks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自然语言处理还没有很好地解决常识和推理的问题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还有前后不一致、自我矛盾的问题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884514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62B4A1-6AD1-B944-90BC-63988699CFAF}"/>
              </a:ext>
            </a:extLst>
          </p:cNvPr>
          <p:cNvSpPr/>
          <p:nvPr/>
        </p:nvSpPr>
        <p:spPr>
          <a:xfrm>
            <a:off x="2743200" y="2129589"/>
            <a:ext cx="6015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Thank</a:t>
            </a:r>
            <a:r>
              <a:rPr kumimoji="1" lang="zh-CN" altLang="en-US" dirty="0">
                <a:solidFill>
                  <a:schemeClr val="bg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you</a:t>
            </a:r>
            <a:r>
              <a:rPr kumimoji="1" lang="zh-CN" altLang="en-US" dirty="0">
                <a:solidFill>
                  <a:schemeClr val="bg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D16E10-A863-5940-BBD4-FF943BCECB16}"/>
              </a:ext>
            </a:extLst>
          </p:cNvPr>
          <p:cNvSpPr txBox="1"/>
          <p:nvPr/>
        </p:nvSpPr>
        <p:spPr>
          <a:xfrm>
            <a:off x="4535905" y="2609861"/>
            <a:ext cx="19731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0" dirty="0">
                <a:solidFill>
                  <a:srgbClr val="003856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Q&amp;A</a:t>
            </a:r>
            <a:endParaRPr kumimoji="1" lang="zh-CN" altLang="en-US" sz="5000" dirty="0">
              <a:solidFill>
                <a:srgbClr val="003856"/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62B4A1-6AD1-B944-90BC-63988699CFAF}"/>
              </a:ext>
            </a:extLst>
          </p:cNvPr>
          <p:cNvSpPr/>
          <p:nvPr/>
        </p:nvSpPr>
        <p:spPr>
          <a:xfrm>
            <a:off x="2743200" y="2129589"/>
            <a:ext cx="6015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Thank</a:t>
            </a:r>
            <a:r>
              <a:rPr kumimoji="1" lang="zh-CN" altLang="en-US" dirty="0">
                <a:solidFill>
                  <a:schemeClr val="bg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you</a:t>
            </a:r>
            <a:r>
              <a:rPr kumimoji="1" lang="zh-CN" altLang="en-US" dirty="0">
                <a:solidFill>
                  <a:schemeClr val="bg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D16E10-A863-5940-BBD4-FF943BCECB16}"/>
              </a:ext>
            </a:extLst>
          </p:cNvPr>
          <p:cNvSpPr txBox="1"/>
          <p:nvPr/>
        </p:nvSpPr>
        <p:spPr>
          <a:xfrm>
            <a:off x="3922295" y="2633924"/>
            <a:ext cx="47404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0" dirty="0">
                <a:solidFill>
                  <a:srgbClr val="003856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Thank</a:t>
            </a:r>
            <a:r>
              <a:rPr kumimoji="1" lang="zh-CN" altLang="en-US" sz="5000" dirty="0">
                <a:solidFill>
                  <a:srgbClr val="003856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 </a:t>
            </a:r>
            <a:r>
              <a:rPr kumimoji="1" lang="en-US" altLang="zh-CN" sz="5000" dirty="0">
                <a:solidFill>
                  <a:srgbClr val="003856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You</a:t>
            </a:r>
            <a:endParaRPr kumimoji="1" lang="zh-CN" altLang="en-US" sz="5000" dirty="0">
              <a:solidFill>
                <a:srgbClr val="003856"/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4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86652" y="1250115"/>
            <a:ext cx="701748" cy="616689"/>
          </a:xfrm>
          <a:prstGeom prst="rect">
            <a:avLst/>
          </a:prstGeom>
          <a:solidFill>
            <a:srgbClr val="003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 Light" charset="0"/>
                <a:ea typeface="Microsoft YaHei Light" charset="0"/>
                <a:cs typeface="Microsoft YaHei Light" charset="0"/>
              </a:rPr>
              <a:t>01</a:t>
            </a:r>
            <a:endParaRPr kumimoji="1" lang="zh-CN" altLang="en-US" sz="2400" dirty="0"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07000" y="1199313"/>
            <a:ext cx="2988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3757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NLP</a:t>
            </a:r>
            <a:r>
              <a:rPr kumimoji="1" lang="zh-CN" altLang="en-US" sz="2400" dirty="0">
                <a:solidFill>
                  <a:srgbClr val="003757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综述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32414" y="1615553"/>
            <a:ext cx="3167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003757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WE THINK YOU DIFFERENT</a:t>
            </a:r>
            <a:endParaRPr kumimoji="1" lang="zh-CN" altLang="en-US" sz="1400" dirty="0">
              <a:solidFill>
                <a:srgbClr val="003757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827" y="1380899"/>
            <a:ext cx="795719" cy="3650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207003" y="2147742"/>
            <a:ext cx="2988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003757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基础技术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232417" y="2556987"/>
            <a:ext cx="316787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003757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WE THINK YOU DIFFERENT</a:t>
            </a:r>
            <a:endParaRPr kumimoji="1" lang="zh-CN" altLang="en-US" sz="1400" dirty="0">
              <a:solidFill>
                <a:srgbClr val="003757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07006" y="3102357"/>
            <a:ext cx="2988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003757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模型发展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32420" y="3511602"/>
            <a:ext cx="316787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003757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WE THINK YOU DIFFERENT</a:t>
            </a:r>
            <a:endParaRPr kumimoji="1" lang="zh-CN" altLang="en-US" sz="1400" dirty="0">
              <a:solidFill>
                <a:srgbClr val="003757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86652" y="2196114"/>
            <a:ext cx="701748" cy="616689"/>
          </a:xfrm>
          <a:prstGeom prst="rect">
            <a:avLst/>
          </a:prstGeom>
          <a:solidFill>
            <a:srgbClr val="003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 Light" charset="0"/>
                <a:ea typeface="Microsoft YaHei Light" charset="0"/>
                <a:cs typeface="Microsoft YaHei Light" charset="0"/>
              </a:rPr>
              <a:t>02</a:t>
            </a:r>
            <a:endParaRPr kumimoji="1" lang="zh-CN" altLang="en-US" sz="2400" dirty="0"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86652" y="3142113"/>
            <a:ext cx="701748" cy="616689"/>
          </a:xfrm>
          <a:prstGeom prst="rect">
            <a:avLst/>
          </a:prstGeom>
          <a:solidFill>
            <a:srgbClr val="003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 Light" charset="0"/>
                <a:ea typeface="Microsoft YaHei Light" charset="0"/>
                <a:cs typeface="Microsoft YaHei Light" charset="0"/>
              </a:rPr>
              <a:t>03</a:t>
            </a:r>
            <a:endParaRPr kumimoji="1" lang="zh-CN" altLang="en-US" sz="2400" dirty="0"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27653" y="4449818"/>
            <a:ext cx="316787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003757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WE THINK YOU DIFFERENT</a:t>
            </a:r>
            <a:endParaRPr kumimoji="1" lang="zh-CN" altLang="en-US" sz="1400" dirty="0">
              <a:solidFill>
                <a:srgbClr val="003757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86652" y="4088111"/>
            <a:ext cx="701748" cy="616689"/>
          </a:xfrm>
          <a:prstGeom prst="rect">
            <a:avLst/>
          </a:prstGeom>
          <a:solidFill>
            <a:srgbClr val="003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 Light" charset="0"/>
                <a:ea typeface="Microsoft YaHei Light" charset="0"/>
                <a:cs typeface="Microsoft YaHei Light" charset="0"/>
              </a:rPr>
              <a:t>04</a:t>
            </a:r>
            <a:endParaRPr kumimoji="1" lang="zh-CN" altLang="en-US" sz="2400" dirty="0"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17" name="文本框 14">
            <a:extLst>
              <a:ext uri="{FF2B5EF4-FFF2-40B4-BE49-F238E27FC236}">
                <a16:creationId xmlns:a16="http://schemas.microsoft.com/office/drawing/2014/main" id="{3ACF4E6B-79C7-AF42-9170-B75FEEB75E55}"/>
              </a:ext>
            </a:extLst>
          </p:cNvPr>
          <p:cNvSpPr txBox="1"/>
          <p:nvPr/>
        </p:nvSpPr>
        <p:spPr>
          <a:xfrm>
            <a:off x="5206999" y="3963629"/>
            <a:ext cx="2988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003757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技术展望</a:t>
            </a:r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2891" y="196184"/>
            <a:ext cx="685622" cy="551891"/>
          </a:xfrm>
          <a:prstGeom prst="rect">
            <a:avLst/>
          </a:prstGeom>
          <a:solidFill>
            <a:srgbClr val="003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 Light" charset="0"/>
                <a:ea typeface="Microsoft YaHei Light" charset="0"/>
                <a:cs typeface="Microsoft YaHei Light" charset="0"/>
              </a:rPr>
              <a:t>01</a:t>
            </a:r>
            <a:endParaRPr kumimoji="1" lang="zh-CN" altLang="en-US" sz="2400" dirty="0"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4360" y="145382"/>
            <a:ext cx="2988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3757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NLP</a:t>
            </a:r>
            <a:r>
              <a:rPr kumimoji="1" lang="zh-CN" altLang="en-US" sz="2000" dirty="0">
                <a:solidFill>
                  <a:srgbClr val="003757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综述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45390" y="533046"/>
            <a:ext cx="316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003757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WE THINK YOU DIFFERENT</a:t>
            </a:r>
            <a:endParaRPr kumimoji="1" lang="zh-CN" altLang="en-US" sz="1200" dirty="0">
              <a:solidFill>
                <a:srgbClr val="003757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-15111" y="930858"/>
            <a:ext cx="12207111" cy="20323"/>
          </a:xfrm>
          <a:prstGeom prst="line">
            <a:avLst/>
          </a:prstGeom>
          <a:ln>
            <a:solidFill>
              <a:srgbClr val="BEC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242" y="220569"/>
            <a:ext cx="1054075" cy="484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EB5544-83F4-7A43-93EC-E2F0B0807F97}"/>
              </a:ext>
            </a:extLst>
          </p:cNvPr>
          <p:cNvSpPr txBox="1"/>
          <p:nvPr/>
        </p:nvSpPr>
        <p:spPr>
          <a:xfrm>
            <a:off x="0" y="951181"/>
            <a:ext cx="12192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Dartmouth Summer Research Project on Artificial Intelligence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催生了后来人所共知的人工智能革命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在国际象棋上可以战胜人类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在机器翻译上能够超越人类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NLP</a:t>
            </a:r>
            <a:r>
              <a:rPr lang="zh-CN" altLang="en-US" b="1" dirty="0"/>
              <a:t>的定义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自然语言处理就是用计算机对人类语言进行处理，使得计算机具备人类的听、说、读、写能力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比尔</a:t>
            </a:r>
            <a:r>
              <a:rPr lang="en-US" altLang="zh-CN" dirty="0"/>
              <a:t>·</a:t>
            </a:r>
            <a:r>
              <a:rPr lang="zh-CN" altLang="en-US" dirty="0"/>
              <a:t>盖茨：“自然语言处理是人工智能皇冠上的明珠，如果我们能够推进自然语言处理，就可以再造一个微软。”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自然语言处理是人工智能中最为困难的问题之一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来到杨过曾经生活过的地方，小龙女动情地说：“我也想过过过儿过过的生活。”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来到儿子等校车的地方，邓超对孙俪说：“我也想等等等等等过的那辆车。”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布衣元帅第一部</a:t>
            </a:r>
            <a:r>
              <a:rPr lang="en-US" altLang="zh-CN" dirty="0"/>
              <a:t>——</a:t>
            </a:r>
            <a:r>
              <a:rPr lang="zh-CN" altLang="en-US" dirty="0"/>
              <a:t>绿林俊杰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石室诗士施氏，嗜狮，誓食十狮。氏时时适市视狮。十时，适十狮适市。是时，适施氏适市。施氏视是十狮，恃矢势，使是十狮逝世。氏拾是十狮尸，适石室。石室湿，氏使侍拭石室。石室拭，氏始试食是十狮尸。食时，始识是十狮尸，实十石狮尸。试释是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要去见投资人，出门时，发现车钥匙下面压了一张员工的小字条，写着“老板，加油！”，瞬间感觉好有温度，当时心理就泪奔了。心里默默发誓：我一定会努力的！车开了</a:t>
            </a:r>
            <a:r>
              <a:rPr lang="en-US" altLang="zh-CN" dirty="0"/>
              <a:t>15</a:t>
            </a:r>
            <a:r>
              <a:rPr lang="zh-CN" altLang="en-US" dirty="0"/>
              <a:t>分钟后，没油了。。。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他快抱不起儿子了，因为他太胖了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can I help you? </a:t>
            </a:r>
            <a:r>
              <a:rPr lang="en-US" altLang="zh-CN" dirty="0"/>
              <a:t>——</a:t>
            </a:r>
            <a:r>
              <a:rPr lang="zh-CN" altLang="en-US" dirty="0"/>
              <a:t>我能帮您什么？我怎么可以帮你！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我们不再是我们，我们依然是我们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 dirty="0"/>
          </a:p>
          <a:p>
            <a:endParaRPr lang="en-US" altLang="zh-CN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00813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2891" y="196184"/>
            <a:ext cx="685622" cy="551891"/>
          </a:xfrm>
          <a:prstGeom prst="rect">
            <a:avLst/>
          </a:prstGeom>
          <a:solidFill>
            <a:srgbClr val="003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 Light" charset="0"/>
                <a:ea typeface="Microsoft YaHei Light" charset="0"/>
                <a:cs typeface="Microsoft YaHei Light" charset="0"/>
              </a:rPr>
              <a:t>01</a:t>
            </a:r>
            <a:endParaRPr kumimoji="1" lang="zh-CN" altLang="en-US" sz="2400" dirty="0"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4360" y="145382"/>
            <a:ext cx="2988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3757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NLP</a:t>
            </a:r>
            <a:r>
              <a:rPr kumimoji="1" lang="zh-CN" altLang="en-US" sz="2000" dirty="0">
                <a:solidFill>
                  <a:srgbClr val="003757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综述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45390" y="533046"/>
            <a:ext cx="316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003757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WE THINK YOU DIFFERENT</a:t>
            </a:r>
            <a:endParaRPr kumimoji="1" lang="zh-CN" altLang="en-US" sz="1200" dirty="0">
              <a:solidFill>
                <a:srgbClr val="003757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-15111" y="930858"/>
            <a:ext cx="12207111" cy="20323"/>
          </a:xfrm>
          <a:prstGeom prst="line">
            <a:avLst/>
          </a:prstGeom>
          <a:ln>
            <a:solidFill>
              <a:srgbClr val="BEC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242" y="220569"/>
            <a:ext cx="1054075" cy="484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EB5544-83F4-7A43-93EC-E2F0B0807F97}"/>
              </a:ext>
            </a:extLst>
          </p:cNvPr>
          <p:cNvSpPr txBox="1"/>
          <p:nvPr/>
        </p:nvSpPr>
        <p:spPr>
          <a:xfrm>
            <a:off x="0" y="951181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NLP</a:t>
            </a:r>
            <a:r>
              <a:rPr lang="zh-CN" altLang="en-US" sz="2400" b="1" dirty="0"/>
              <a:t>领域的主要任务</a:t>
            </a: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序列标注</a:t>
            </a:r>
            <a:endParaRPr lang="en-US" alt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分词</a:t>
            </a:r>
            <a:endParaRPr lang="en-US" alt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语义标注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文本分类</a:t>
            </a:r>
            <a:endParaRPr lang="en-US" alt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新闻分类</a:t>
            </a:r>
            <a:endParaRPr lang="en-US" alt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情绪分析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关系判断</a:t>
            </a:r>
            <a:endParaRPr lang="en-US" alt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文本推理</a:t>
            </a:r>
            <a:endParaRPr lang="en-US" alt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阅读理解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文本生成</a:t>
            </a:r>
            <a:endParaRPr lang="en-US" alt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机器翻译</a:t>
            </a:r>
            <a:endParaRPr lang="en-US" alt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文本摘要</a:t>
            </a:r>
            <a:endParaRPr lang="en-US" altLang="zh-CN" sz="20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8700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2891" y="196184"/>
            <a:ext cx="685622" cy="551891"/>
          </a:xfrm>
          <a:prstGeom prst="rect">
            <a:avLst/>
          </a:prstGeom>
          <a:solidFill>
            <a:srgbClr val="003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 Light" charset="0"/>
                <a:ea typeface="Microsoft YaHei Light" charset="0"/>
                <a:cs typeface="Microsoft YaHei Light" charset="0"/>
              </a:rPr>
              <a:t>01</a:t>
            </a:r>
            <a:endParaRPr kumimoji="1" lang="zh-CN" altLang="en-US" sz="2400" dirty="0"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4360" y="145382"/>
            <a:ext cx="2988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3757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NLP</a:t>
            </a:r>
            <a:r>
              <a:rPr kumimoji="1" lang="zh-CN" altLang="en-US" sz="2000" dirty="0">
                <a:solidFill>
                  <a:srgbClr val="003757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综述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45390" y="533046"/>
            <a:ext cx="316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003757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WE THINK YOU DIFFERENT</a:t>
            </a:r>
            <a:endParaRPr kumimoji="1" lang="zh-CN" altLang="en-US" sz="1200" dirty="0">
              <a:solidFill>
                <a:srgbClr val="003757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-15111" y="930858"/>
            <a:ext cx="12207111" cy="20323"/>
          </a:xfrm>
          <a:prstGeom prst="line">
            <a:avLst/>
          </a:prstGeom>
          <a:ln>
            <a:solidFill>
              <a:srgbClr val="BEC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242" y="220569"/>
            <a:ext cx="1054075" cy="484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EB5544-83F4-7A43-93EC-E2F0B0807F97}"/>
              </a:ext>
            </a:extLst>
          </p:cNvPr>
          <p:cNvSpPr txBox="1"/>
          <p:nvPr/>
        </p:nvSpPr>
        <p:spPr>
          <a:xfrm>
            <a:off x="0" y="951181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NLP</a:t>
            </a:r>
            <a:r>
              <a:rPr lang="zh-CN" altLang="en-US" b="1" dirty="0"/>
              <a:t>的基本方法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理性派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结构主义  认为所有语言其实都有潜在内生结构，都是有内在的语法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经验派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功能主义  认为只要完成某一个功能就可以了，计算机完全不需要理解人说什么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NLP</a:t>
            </a:r>
            <a:r>
              <a:rPr lang="zh-CN" altLang="en-US" b="1" dirty="0"/>
              <a:t>技术的发展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符号主义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用了很多的词典和符号规则做自然语言的处理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语法规则</a:t>
            </a:r>
            <a:r>
              <a:rPr lang="en-US" altLang="zh-CN" dirty="0"/>
              <a:t>-&gt;</a:t>
            </a:r>
            <a:r>
              <a:rPr lang="zh-CN" altLang="en-US" dirty="0"/>
              <a:t>语言模型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语言不是特别严格的模型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统计学习模型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积累的文本数据通过训练能让计算机发现语言的规律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深度学习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经验派功能主义的典型表现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知识图谱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沉淀领域知识，利用这些结构化的背景知识更好的理解文本语义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理性派结构主义的表现</a:t>
            </a:r>
            <a:endParaRPr lang="en-US" altLang="zh-CN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58168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2891" y="196184"/>
            <a:ext cx="685622" cy="551891"/>
          </a:xfrm>
          <a:prstGeom prst="rect">
            <a:avLst/>
          </a:prstGeom>
          <a:solidFill>
            <a:srgbClr val="003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 Light" charset="0"/>
                <a:ea typeface="Microsoft YaHei Light" charset="0"/>
                <a:cs typeface="Microsoft YaHei Light" charset="0"/>
              </a:rPr>
              <a:t>02</a:t>
            </a:r>
            <a:endParaRPr kumimoji="1" lang="zh-CN" altLang="en-US" sz="2400" dirty="0"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4360" y="145382"/>
            <a:ext cx="2988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rgbClr val="003757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基础技术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45390" y="533046"/>
            <a:ext cx="316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003757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WE THINK YOU DIFFERENT</a:t>
            </a:r>
            <a:endParaRPr kumimoji="1" lang="zh-CN" altLang="en-US" sz="1200" dirty="0">
              <a:solidFill>
                <a:srgbClr val="003757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-15111" y="930858"/>
            <a:ext cx="12207111" cy="20323"/>
          </a:xfrm>
          <a:prstGeom prst="line">
            <a:avLst/>
          </a:prstGeom>
          <a:ln>
            <a:solidFill>
              <a:srgbClr val="BEC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242" y="220569"/>
            <a:ext cx="1054075" cy="484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EB5544-83F4-7A43-93EC-E2F0B0807F97}"/>
              </a:ext>
            </a:extLst>
          </p:cNvPr>
          <p:cNvSpPr txBox="1"/>
          <p:nvPr/>
        </p:nvSpPr>
        <p:spPr>
          <a:xfrm>
            <a:off x="-15111" y="130577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分词技术</a:t>
            </a:r>
            <a:r>
              <a:rPr lang="en-US" altLang="zh-CN" dirty="0"/>
              <a:t>(</a:t>
            </a:r>
            <a:r>
              <a:rPr lang="en-US" dirty="0"/>
              <a:t>Chinese Word Segmentation)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将一个汉字序列切分成一个个单独的词。分词就是将连续的字序列按照一定的规范重新组合成词序列的过程。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汉语分词的难点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分词规范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词这个概念一直是汉语语言学界纠缠不清又挥之不去的问题，也就是说，对于词的抽象定义</a:t>
            </a:r>
            <a:r>
              <a:rPr lang="en-US" altLang="zh-CN" dirty="0"/>
              <a:t>(</a:t>
            </a:r>
            <a:r>
              <a:rPr lang="zh-CN" altLang="en-US" dirty="0"/>
              <a:t>词是什么</a:t>
            </a:r>
            <a:r>
              <a:rPr lang="en-US" altLang="zh-CN" dirty="0"/>
              <a:t>)</a:t>
            </a:r>
            <a:r>
              <a:rPr lang="zh-CN" altLang="en-US" dirty="0"/>
              <a:t>和词的具体界定</a:t>
            </a:r>
            <a:r>
              <a:rPr lang="en-US" altLang="zh-CN" dirty="0"/>
              <a:t>(</a:t>
            </a:r>
            <a:r>
              <a:rPr lang="zh-CN" altLang="en-US" dirty="0"/>
              <a:t>什么是词</a:t>
            </a:r>
            <a:r>
              <a:rPr lang="en-US" altLang="zh-CN" dirty="0"/>
              <a:t>)</a:t>
            </a:r>
            <a:r>
              <a:rPr lang="zh-CN" altLang="en-US" dirty="0"/>
              <a:t>迄今拿不出一个公认的、具有权威性的词表来。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歧义切分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切分歧义是汉语分词研究中一个大问题，因为歧义字段在汉语文本中大量存在。处理这类问题可能需要进行复杂的上下文语义分析，甚至韵律分析</a:t>
            </a:r>
            <a:r>
              <a:rPr lang="en-US" altLang="zh-CN" dirty="0"/>
              <a:t>(</a:t>
            </a:r>
            <a:r>
              <a:rPr lang="zh-CN" altLang="en-US" dirty="0"/>
              <a:t>语气、重音、停顿等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未登录词识别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未登录词又叫生词，一般有二种解释：第一种指的是已有的词表中没有收录的词；第二种指的是已有的训练语料中未曾出现过的词。在第二种解释下，又称之为集外词</a:t>
            </a:r>
            <a:r>
              <a:rPr lang="en-US" altLang="zh-CN" dirty="0"/>
              <a:t>(</a:t>
            </a:r>
            <a:r>
              <a:rPr lang="en-US" dirty="0"/>
              <a:t>out of vocabulary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OOV)。</a:t>
            </a:r>
          </a:p>
        </p:txBody>
      </p:sp>
    </p:spTree>
    <p:extLst>
      <p:ext uri="{BB962C8B-B14F-4D97-AF65-F5344CB8AC3E}">
        <p14:creationId xmlns:p14="http://schemas.microsoft.com/office/powerpoint/2010/main" val="222551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2891" y="196184"/>
            <a:ext cx="685622" cy="551891"/>
          </a:xfrm>
          <a:prstGeom prst="rect">
            <a:avLst/>
          </a:prstGeom>
          <a:solidFill>
            <a:srgbClr val="003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 Light" charset="0"/>
                <a:ea typeface="Microsoft YaHei Light" charset="0"/>
                <a:cs typeface="Microsoft YaHei Light" charset="0"/>
              </a:rPr>
              <a:t>02</a:t>
            </a:r>
            <a:endParaRPr kumimoji="1" lang="zh-CN" altLang="en-US" sz="2400" dirty="0"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4360" y="145382"/>
            <a:ext cx="2988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rgbClr val="003757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基础技术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45390" y="533046"/>
            <a:ext cx="316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003757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WE THINK YOU DIFFERENT</a:t>
            </a:r>
            <a:endParaRPr kumimoji="1" lang="zh-CN" altLang="en-US" sz="1200" dirty="0">
              <a:solidFill>
                <a:srgbClr val="003757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-15111" y="930858"/>
            <a:ext cx="12207111" cy="20323"/>
          </a:xfrm>
          <a:prstGeom prst="line">
            <a:avLst/>
          </a:prstGeom>
          <a:ln>
            <a:solidFill>
              <a:srgbClr val="BEC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242" y="220569"/>
            <a:ext cx="1054075" cy="484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EB5544-83F4-7A43-93EC-E2F0B0807F97}"/>
              </a:ext>
            </a:extLst>
          </p:cNvPr>
          <p:cNvSpPr txBox="1"/>
          <p:nvPr/>
        </p:nvSpPr>
        <p:spPr>
          <a:xfrm>
            <a:off x="-15111" y="1305770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分词基本方法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基于理解的分词方法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通过让计算机模拟人对句子的理解，达到识别词的效果。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基本思想就是在分词的同时进行句法、语义分析，利用句法信息和语义信息来处理歧义现象。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通常包括三个部分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分词子系统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句法语义子系统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总控部分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这种分词方法需要使用大量的语言知识和信息。由于汉语语言知识的笼统、复杂性，难以将各种语言信息组织成机器可直接读取的形式，因此目前基于理解的分词系统还处在试验阶段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92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2891" y="196184"/>
            <a:ext cx="685622" cy="551891"/>
          </a:xfrm>
          <a:prstGeom prst="rect">
            <a:avLst/>
          </a:prstGeom>
          <a:solidFill>
            <a:srgbClr val="003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 Light" charset="0"/>
                <a:ea typeface="Microsoft YaHei Light" charset="0"/>
                <a:cs typeface="Microsoft YaHei Light" charset="0"/>
              </a:rPr>
              <a:t>02</a:t>
            </a:r>
            <a:endParaRPr kumimoji="1" lang="zh-CN" altLang="en-US" sz="2400" dirty="0"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4360" y="145382"/>
            <a:ext cx="2988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rgbClr val="003757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基础技术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45390" y="533046"/>
            <a:ext cx="316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003757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WE THINK YOU DIFFERENT</a:t>
            </a:r>
            <a:endParaRPr kumimoji="1" lang="zh-CN" altLang="en-US" sz="1200" dirty="0">
              <a:solidFill>
                <a:srgbClr val="003757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-15111" y="930858"/>
            <a:ext cx="12207111" cy="20323"/>
          </a:xfrm>
          <a:prstGeom prst="line">
            <a:avLst/>
          </a:prstGeom>
          <a:ln>
            <a:solidFill>
              <a:srgbClr val="BEC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242" y="220569"/>
            <a:ext cx="1054075" cy="484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EB5544-83F4-7A43-93EC-E2F0B0807F97}"/>
              </a:ext>
            </a:extLst>
          </p:cNvPr>
          <p:cNvSpPr txBox="1"/>
          <p:nvPr/>
        </p:nvSpPr>
        <p:spPr>
          <a:xfrm>
            <a:off x="-15111" y="1305770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分词基本方法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基于词典的分词方法</a:t>
            </a:r>
            <a:r>
              <a:rPr lang="en-US" altLang="zh-CN" dirty="0"/>
              <a:t>(</a:t>
            </a:r>
            <a:r>
              <a:rPr lang="zh-CN" altLang="en-US" dirty="0"/>
              <a:t>机械分词</a:t>
            </a:r>
            <a:r>
              <a:rPr lang="en-US" altLang="zh-CN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正向最大匹配法（从左到右的方向）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逆向最大匹配法（从右到左的方向）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最小切分（每一句中切出的词数最小）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双向最大匹配（进行从左到右、从右到左两次扫描）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这类算法的优点是速度快，时间复杂度可以保持在</a:t>
            </a:r>
            <a:r>
              <a:rPr lang="en-US" dirty="0"/>
              <a:t>O</a:t>
            </a:r>
            <a:r>
              <a:rPr lang="en-US" altLang="zh-CN" dirty="0"/>
              <a:t>(</a:t>
            </a:r>
            <a:r>
              <a:rPr lang="en-US" dirty="0"/>
              <a:t>n</a:t>
            </a:r>
            <a:r>
              <a:rPr lang="en-US" altLang="zh-CN" dirty="0"/>
              <a:t>)</a:t>
            </a:r>
            <a:r>
              <a:rPr lang="en-US" dirty="0"/>
              <a:t>,</a:t>
            </a:r>
            <a:r>
              <a:rPr lang="zh-CN" altLang="en-US" dirty="0"/>
              <a:t>  实现简单，效果尚可，但是对歧义和未登录词处理效果不佳。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0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2795</TotalTime>
  <Words>3973</Words>
  <Application>Microsoft Macintosh PowerPoint</Application>
  <PresentationFormat>Widescreen</PresentationFormat>
  <Paragraphs>463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等线</vt:lpstr>
      <vt:lpstr>Lantinghei SC Demibold</vt:lpstr>
      <vt:lpstr>Lantinghei SC Extralight</vt:lpstr>
      <vt:lpstr>Microsoft YaHei Light</vt:lpstr>
      <vt:lpstr>宋体</vt:lpstr>
      <vt:lpstr>Al Bayan Plain</vt:lpstr>
      <vt:lpstr>Arial</vt:lpstr>
      <vt:lpstr>Calibri</vt:lpstr>
      <vt:lpstr>Calibri Light</vt:lpstr>
      <vt:lpstr>Cambria Math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User</cp:lastModifiedBy>
  <cp:revision>161</cp:revision>
  <dcterms:created xsi:type="dcterms:W3CDTF">2016-06-07T08:15:29Z</dcterms:created>
  <dcterms:modified xsi:type="dcterms:W3CDTF">2019-09-06T07:53:19Z</dcterms:modified>
</cp:coreProperties>
</file>