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1" r:id="rId7"/>
    <p:sldId id="275" r:id="rId8"/>
    <p:sldId id="276" r:id="rId9"/>
    <p:sldId id="273" r:id="rId10"/>
    <p:sldId id="279" r:id="rId11"/>
    <p:sldId id="272" r:id="rId12"/>
    <p:sldId id="274" r:id="rId13"/>
    <p:sldId id="261" r:id="rId14"/>
    <p:sldId id="281" r:id="rId15"/>
    <p:sldId id="266" r:id="rId16"/>
    <p:sldId id="267" r:id="rId17"/>
    <p:sldId id="278" r:id="rId18"/>
    <p:sldId id="280" r:id="rId19"/>
    <p:sldId id="277" r:id="rId20"/>
    <p:sldId id="269" r:id="rId21"/>
    <p:sldId id="268" r:id="rId22"/>
    <p:sldId id="263" r:id="rId23"/>
    <p:sldId id="270" r:id="rId24"/>
    <p:sldId id="265" r:id="rId25"/>
    <p:sldId id="264" r:id="rId26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E5123-04E3-4D7D-9D0F-D0DB43B7D758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42BE-238A-4DA6-B2CB-D41D0E68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2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0F9F-0368-4EF5-A49B-0DCA549CBB5C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2C19A-DEA9-4F3A-8BDE-9EB6D0182540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AC0C-A24C-4E77-8588-B15BCC5F3ECE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E553-649B-448E-A165-FA754ED9A4E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CBEE-4609-4E3C-AC1C-3C7BC167704E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A273-5AFB-4B66-9F05-0A41A02820A8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8FFF-7435-4CE5-882E-6B9072ADB083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394-65F6-49B6-9DD3-11385F7D94B1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4935-717B-4A64-B80A-394134E9FDCD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E197-958F-4BF0-A361-A30AE71FCDE4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B5A3-3F1F-4106-99EA-0B035167A64E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FEE3-367C-41C8-B066-E3CB2BA69760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ennser.org/ICIEV/scope-topic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411.178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arxiv.org/pdf/1411.1784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atascience.stackexchange.com/questions/6107/what-are-deconvolutional-lay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xiv.org/pdf/1611.0700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Generative adversarial networks (GANs) </a:t>
            </a:r>
            <a:r>
              <a:rPr lang="en-US" dirty="0" smtClean="0"/>
              <a:t>for </a:t>
            </a:r>
            <a:r>
              <a:rPr lang="en-US" dirty="0"/>
              <a:t>edge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Z. Zeng  Y.K. Yu, K.H. Wong</a:t>
            </a:r>
          </a:p>
          <a:p>
            <a:r>
              <a:rPr lang="en-US" dirty="0" smtClean="0"/>
              <a:t>In </a:t>
            </a:r>
          </a:p>
          <a:p>
            <a:r>
              <a:rPr lang="en-US" dirty="0"/>
              <a:t>IEEE iciev2018, International Conference on Informatics, Electronics &amp; Vision '</a:t>
            </a:r>
            <a:r>
              <a:rPr lang="en-US" dirty="0" err="1"/>
              <a:t>June,kitakyushu</a:t>
            </a:r>
            <a:r>
              <a:rPr lang="en-US" dirty="0"/>
              <a:t> exhibition center, japan, 25~29, 2018. (</a:t>
            </a:r>
            <a:r>
              <a:rPr lang="en-US" dirty="0">
                <a:hlinkClick r:id="rId2"/>
              </a:rPr>
              <a:t>http://cennser.org/ICIEV/scope-topics.html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44" y="148357"/>
            <a:ext cx="8229600" cy="11677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u="sng" dirty="0" smtClean="0"/>
              <a:t>The idea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86200"/>
            <a:ext cx="8305800" cy="2482688"/>
          </a:xfrm>
        </p:spPr>
        <p:txBody>
          <a:bodyPr>
            <a:noAutofit/>
          </a:bodyPr>
          <a:lstStyle/>
          <a:p>
            <a:r>
              <a:rPr lang="en-US" sz="1400" dirty="0"/>
              <a:t>Figure 1: Generative adversarial nets are trained by simultaneously updating the discriminative </a:t>
            </a:r>
            <a:r>
              <a:rPr lang="en-US" sz="1400" dirty="0" smtClean="0"/>
              <a:t>distribution (D</a:t>
            </a:r>
            <a:r>
              <a:rPr lang="en-US" sz="1400" dirty="0"/>
              <a:t>, blue, dashed line) so that it discriminates between samples from the data generating distribution (</a:t>
            </a:r>
            <a:r>
              <a:rPr lang="en-US" sz="1400" dirty="0" smtClean="0"/>
              <a:t>black, dotted </a:t>
            </a:r>
            <a:r>
              <a:rPr lang="en-US" sz="1400" dirty="0"/>
              <a:t>line) </a:t>
            </a:r>
            <a:r>
              <a:rPr lang="en-US" sz="1400" i="1" dirty="0" err="1"/>
              <a:t>P</a:t>
            </a:r>
            <a:r>
              <a:rPr lang="en-US" sz="1400" i="1" dirty="0" err="1" smtClean="0"/>
              <a:t>x</a:t>
            </a:r>
            <a:r>
              <a:rPr lang="en-US" sz="1400" dirty="0" smtClean="0"/>
              <a:t> </a:t>
            </a:r>
            <a:r>
              <a:rPr lang="en-US" sz="1400" dirty="0"/>
              <a:t>from those of the generative distribution </a:t>
            </a:r>
            <a:r>
              <a:rPr lang="en-US" sz="1400" i="1" dirty="0" err="1"/>
              <a:t>P</a:t>
            </a:r>
            <a:r>
              <a:rPr lang="en-US" sz="1400" i="1" dirty="0" err="1" smtClean="0"/>
              <a:t>g</a:t>
            </a:r>
            <a:r>
              <a:rPr lang="en-US" sz="1400" dirty="0" smtClean="0"/>
              <a:t> </a:t>
            </a:r>
            <a:r>
              <a:rPr lang="en-US" sz="1400" dirty="0"/>
              <a:t>(G) (green, solid line). The lower horizontal line </a:t>
            </a:r>
            <a:r>
              <a:rPr lang="en-US" sz="1400" dirty="0" smtClean="0"/>
              <a:t>is the </a:t>
            </a:r>
            <a:r>
              <a:rPr lang="en-US" sz="1400" dirty="0"/>
              <a:t>domain from which z is sampled, in this case uniformly. The horizontal line above is part of the </a:t>
            </a:r>
            <a:r>
              <a:rPr lang="en-US" sz="1400" dirty="0" smtClean="0"/>
              <a:t>domain of </a:t>
            </a:r>
            <a:r>
              <a:rPr lang="en-US" sz="1400" dirty="0"/>
              <a:t>x. The upward arrows show how the mapping x = G(z) imposes the non-uniform distribution </a:t>
            </a:r>
            <a:r>
              <a:rPr lang="en-US" sz="1400" i="1" dirty="0" err="1" smtClean="0"/>
              <a:t>Pg</a:t>
            </a:r>
            <a:r>
              <a:rPr lang="en-US" sz="1400" dirty="0" smtClean="0"/>
              <a:t> on transformed </a:t>
            </a:r>
            <a:r>
              <a:rPr lang="en-US" sz="1400" dirty="0"/>
              <a:t>samples. G contracts in regions of high density and expands in regions of low density of </a:t>
            </a:r>
            <a:r>
              <a:rPr lang="en-US" sz="1400" i="1" dirty="0"/>
              <a:t>Pg</a:t>
            </a:r>
            <a:r>
              <a:rPr lang="en-US" sz="1400" dirty="0" smtClean="0"/>
              <a:t>. </a:t>
            </a:r>
            <a:r>
              <a:rPr lang="en-US" sz="1400" dirty="0"/>
              <a:t>(</a:t>
            </a:r>
            <a:r>
              <a:rPr lang="en-US" sz="1400" dirty="0" smtClean="0"/>
              <a:t>a) Consider </a:t>
            </a:r>
            <a:r>
              <a:rPr lang="en-US" sz="1400" dirty="0"/>
              <a:t>an adversarial pair near convergence: </a:t>
            </a:r>
            <a:r>
              <a:rPr lang="en-US" sz="1400" i="1" dirty="0" err="1"/>
              <a:t>Pg</a:t>
            </a:r>
            <a:r>
              <a:rPr lang="en-US" sz="1400" dirty="0" smtClean="0"/>
              <a:t> </a:t>
            </a:r>
            <a:r>
              <a:rPr lang="en-US" sz="1400" dirty="0"/>
              <a:t>is similar to </a:t>
            </a:r>
            <a:r>
              <a:rPr lang="en-US" sz="1400" dirty="0" err="1"/>
              <a:t>pdata</a:t>
            </a:r>
            <a:r>
              <a:rPr lang="en-US" sz="1400" dirty="0"/>
              <a:t> and D is a partially accurate classifier</a:t>
            </a:r>
            <a:r>
              <a:rPr lang="en-US" sz="1400" dirty="0" smtClean="0"/>
              <a:t>. (</a:t>
            </a:r>
            <a:r>
              <a:rPr lang="en-US" sz="1400" dirty="0"/>
              <a:t>b) In the inner loop of the algorithm D is trained to discriminate samples from data, converging to D(x) </a:t>
            </a:r>
            <a:r>
              <a:rPr lang="en-US" sz="1400" dirty="0" smtClean="0"/>
              <a:t>= </a:t>
            </a:r>
            <a:r>
              <a:rPr lang="en-US" sz="1400" dirty="0" err="1" smtClean="0"/>
              <a:t>pdata</a:t>
            </a:r>
            <a:r>
              <a:rPr lang="en-US" sz="1400" dirty="0" smtClean="0"/>
              <a:t>(x) </a:t>
            </a:r>
            <a:r>
              <a:rPr lang="en-US" sz="1400" dirty="0" err="1" smtClean="0"/>
              <a:t>pdata</a:t>
            </a:r>
            <a:r>
              <a:rPr lang="en-US" sz="1400" dirty="0" smtClean="0"/>
              <a:t>(x</a:t>
            </a:r>
            <a:r>
              <a:rPr lang="en-US" sz="1400" dirty="0"/>
              <a:t>)+</a:t>
            </a:r>
            <a:r>
              <a:rPr lang="en-US" sz="1400" dirty="0" err="1"/>
              <a:t>pg</a:t>
            </a:r>
            <a:r>
              <a:rPr lang="en-US" sz="1400" dirty="0"/>
              <a:t>(x) . (c) After an update to G, gradient of D has guided G(z) to flow to regions that are more </a:t>
            </a:r>
            <a:r>
              <a:rPr lang="en-US" sz="1400" dirty="0" smtClean="0"/>
              <a:t>likely to </a:t>
            </a:r>
            <a:r>
              <a:rPr lang="en-US" sz="1400" dirty="0"/>
              <a:t>be classified as data. (d) After several steps of training, if G and D have enough capacity, they will reach </a:t>
            </a:r>
            <a:r>
              <a:rPr lang="en-US" sz="1400" dirty="0" smtClean="0"/>
              <a:t>a point </a:t>
            </a:r>
            <a:r>
              <a:rPr lang="en-US" sz="1400" dirty="0"/>
              <a:t>at which both cannot improve because </a:t>
            </a:r>
            <a:r>
              <a:rPr lang="en-US" sz="1400" dirty="0" err="1"/>
              <a:t>pg</a:t>
            </a:r>
            <a:r>
              <a:rPr lang="en-US" sz="1400" dirty="0"/>
              <a:t> = </a:t>
            </a:r>
            <a:r>
              <a:rPr lang="en-US" sz="1400" dirty="0" err="1"/>
              <a:t>pdata</a:t>
            </a:r>
            <a:r>
              <a:rPr lang="en-US" sz="1400" dirty="0"/>
              <a:t>. The discriminator is unable to differentiate </a:t>
            </a:r>
            <a:r>
              <a:rPr lang="en-US" sz="1400" dirty="0" smtClean="0"/>
              <a:t>between the </a:t>
            </a:r>
            <a:r>
              <a:rPr lang="en-US" sz="1400" dirty="0"/>
              <a:t>two distributions, i.e. D(x) = </a:t>
            </a:r>
            <a:r>
              <a:rPr lang="en-US" sz="1400" dirty="0" smtClean="0"/>
              <a:t>1/2 </a:t>
            </a:r>
            <a:r>
              <a:rPr lang="en-US" sz="1400" dirty="0"/>
              <a:t>.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492875"/>
            <a:ext cx="2895600" cy="365125"/>
          </a:xfrm>
        </p:spPr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8" y="1104900"/>
            <a:ext cx="8203151" cy="26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576074"/>
            <a:ext cx="367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 dotted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x</a:t>
            </a:r>
            <a:r>
              <a:rPr lang="en-US" i="1" baseline="-25000" dirty="0" smtClean="0"/>
              <a:t>=data</a:t>
            </a:r>
            <a:r>
              <a:rPr lang="en-US" dirty="0" smtClean="0"/>
              <a:t> (from x true data)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76400" y="8382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81200" y="1158503"/>
            <a:ext cx="1378112" cy="578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9192" y="901749"/>
            <a:ext cx="33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solid </a:t>
            </a:r>
            <a:r>
              <a:rPr lang="en-US" i="1" dirty="0" err="1" smtClean="0"/>
              <a:t>Pg</a:t>
            </a:r>
            <a:r>
              <a:rPr lang="en-US" dirty="0" smtClean="0"/>
              <a:t> (G generated fake)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3944" y="206742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dashed error (D)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38200" y="5334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0112" y="3200400"/>
            <a:ext cx="555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z</a:t>
            </a:r>
            <a:r>
              <a:rPr lang="en-US" dirty="0" smtClean="0"/>
              <a:t>=noise with a known distribution (uniform this this case)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34200" y="71558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dashed (D)=1/2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990600"/>
            <a:ext cx="304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164068"/>
            <a:ext cx="338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 solid </a:t>
            </a:r>
            <a:r>
              <a:rPr lang="en-US" i="1" dirty="0" err="1" smtClean="0"/>
              <a:t>Pg</a:t>
            </a:r>
            <a:r>
              <a:rPr lang="en-US" dirty="0" smtClean="0"/>
              <a:t> (move closer to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5943600" y="457200"/>
            <a:ext cx="381000" cy="1279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7976" y="2667000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=real 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71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GAN (</a:t>
            </a:r>
            <a:r>
              <a:rPr lang="en-US" dirty="0" err="1" smtClean="0"/>
              <a:t>cGAN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 is difficult to train because the search space is too large.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 (prior y) to GAN</a:t>
            </a:r>
          </a:p>
          <a:p>
            <a:r>
              <a:rPr lang="en-US" dirty="0" smtClean="0"/>
              <a:t>Compare formulas</a:t>
            </a:r>
          </a:p>
          <a:p>
            <a:pPr lvl="1"/>
            <a:r>
              <a:rPr lang="en-US" dirty="0" smtClean="0"/>
              <a:t>GAN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cGAN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5917567"/>
            <a:ext cx="888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2"/>
              </a:rPr>
              <a:t>https://arxiv.org/pdf/1411.1784.pdf</a:t>
            </a:r>
            <a:r>
              <a:rPr lang="en-US" dirty="0"/>
              <a:t> Conditional Generative Adversarial Nets by Mehdi Mirza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24" y="5458691"/>
            <a:ext cx="7614239" cy="458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71017"/>
            <a:ext cx="7906363" cy="4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39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of </a:t>
            </a:r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GAN (</a:t>
            </a:r>
            <a:r>
              <a:rPr lang="en-US" dirty="0" err="1" smtClean="0"/>
              <a:t>cGAN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 is difficult to train because the search space is too large.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condition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prior y, usually a label</a:t>
            </a:r>
            <a:r>
              <a:rPr lang="en-US" dirty="0" smtClean="0"/>
              <a:t>) to GAN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3543"/>
            <a:ext cx="3505200" cy="319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92" y="3781425"/>
            <a:ext cx="514921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6488668"/>
            <a:ext cx="888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4"/>
              </a:rPr>
              <a:t>https://arxiv.org/pdf/1411.1784.pdf</a:t>
            </a:r>
            <a:r>
              <a:rPr lang="en-US" dirty="0"/>
              <a:t> Conditional Generative Adversarial Nets by Mehdi Mirza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277854" y="3966091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31317" y="3412093"/>
            <a:ext cx="540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Conditions added: so can generate different testing sets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7727" y="3781425"/>
            <a:ext cx="2760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2117" y="3781425"/>
            <a:ext cx="12570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Condition 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731317" y="4150757"/>
            <a:ext cx="154883" cy="11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05200" y="4150757"/>
            <a:ext cx="378517" cy="179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65522" y="4150757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379822" y="4343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79822" y="4541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1035"/>
            <a:ext cx="8385634" cy="50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32766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D(</a:t>
            </a:r>
            <a:r>
              <a:rPr lang="en-US" dirty="0" err="1" smtClean="0"/>
              <a:t>x|y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6049" y="486251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/>
              <a:t>z</a:t>
            </a:r>
            <a:r>
              <a:rPr lang="en-US" dirty="0" err="1" smtClean="0"/>
              <a:t>|y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5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Our approach: </a:t>
            </a:r>
            <a:r>
              <a:rPr lang="en-US" sz="2800" dirty="0" smtClean="0"/>
              <a:t>Theory </a:t>
            </a:r>
            <a:r>
              <a:rPr lang="en-US" sz="2800" dirty="0"/>
              <a:t>of </a:t>
            </a:r>
            <a:r>
              <a:rPr lang="en-US" sz="2800" dirty="0" smtClean="0"/>
              <a:t>conditional Generative </a:t>
            </a:r>
            <a:r>
              <a:rPr lang="en-US" sz="2800" dirty="0"/>
              <a:t>adversarial networks</a:t>
            </a:r>
            <a:r>
              <a:rPr lang="en-US" sz="2800" dirty="0" smtClean="0"/>
              <a:t>(</a:t>
            </a:r>
            <a:r>
              <a:rPr lang="en-US" sz="2800" dirty="0" err="1" smtClean="0"/>
              <a:t>cGAN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3680324" cy="4449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x=real image sample </a:t>
            </a:r>
          </a:p>
          <a:p>
            <a:r>
              <a:rPr lang="en-US" sz="2400" dirty="0" smtClean="0"/>
              <a:t>Y=real edge of x</a:t>
            </a:r>
          </a:p>
          <a:p>
            <a:r>
              <a:rPr lang="en-US" sz="2400" dirty="0" smtClean="0"/>
              <a:t>y*=false (generated) edge</a:t>
            </a:r>
          </a:p>
          <a:p>
            <a:r>
              <a:rPr lang="en-US" sz="2400" dirty="0" smtClean="0"/>
              <a:t> To </a:t>
            </a:r>
            <a:r>
              <a:rPr lang="en-US" sz="2400" dirty="0" err="1" smtClean="0"/>
              <a:t>optimze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3" y="4105891"/>
            <a:ext cx="3798664" cy="67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57" y="1676642"/>
            <a:ext cx="504048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57765" y="3200400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4791" y="13716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39079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4400" y="411140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4338" y="413572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594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6962" y="2219544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= label ‘1’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95885" y="2219544"/>
            <a:ext cx="104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= label ‘0’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274638"/>
            <a:ext cx="35814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Our implementation procedures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5" y="231775"/>
            <a:ext cx="4223565" cy="66262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</a:t>
            </a:r>
            <a:r>
              <a:rPr lang="en-US" sz="1800" dirty="0" smtClean="0"/>
              <a:t>training data </a:t>
            </a:r>
            <a:r>
              <a:rPr lang="en-US" sz="1800" dirty="0"/>
              <a:t>set </a:t>
            </a:r>
            <a:r>
              <a:rPr lang="en-US" sz="1800" dirty="0" smtClean="0"/>
              <a:t>has 1440 </a:t>
            </a:r>
            <a:r>
              <a:rPr lang="en-US" sz="1800" dirty="0"/>
              <a:t>batches </a:t>
            </a:r>
            <a:endParaRPr lang="en-US" sz="1800" dirty="0" smtClean="0"/>
          </a:p>
          <a:p>
            <a:r>
              <a:rPr lang="en-US" sz="1800" dirty="0" smtClean="0"/>
              <a:t>1 batch has 20 edge-image pairs. </a:t>
            </a:r>
          </a:p>
          <a:p>
            <a:r>
              <a:rPr lang="en-US" sz="1800" dirty="0" smtClean="0"/>
              <a:t>Each image =256x256x3 integers(color) edge image =256x256x1 binary</a:t>
            </a:r>
          </a:p>
          <a:p>
            <a:r>
              <a:rPr lang="en-US" sz="1800" dirty="0" smtClean="0"/>
              <a:t>G (CNN </a:t>
            </a:r>
            <a:r>
              <a:rPr lang="en-US" sz="1800" dirty="0"/>
              <a:t> 3x3 </a:t>
            </a:r>
            <a:r>
              <a:rPr lang="en-US" sz="1800" dirty="0" smtClean="0"/>
              <a:t>kernel network</a:t>
            </a:r>
            <a:r>
              <a:rPr lang="en-US" sz="1800" dirty="0"/>
              <a:t>):</a:t>
            </a:r>
            <a:endParaRPr lang="en-US" sz="1800" dirty="0" smtClean="0"/>
          </a:p>
          <a:p>
            <a:pPr lvl="1"/>
            <a:r>
              <a:rPr lang="en-US" sz="1400" dirty="0" smtClean="0"/>
              <a:t>Input:256x256x3 integers</a:t>
            </a:r>
          </a:p>
          <a:p>
            <a:pPr lvl="1"/>
            <a:r>
              <a:rPr lang="en-US" sz="1400" dirty="0" smtClean="0"/>
              <a:t>Output 256x256x1 binary </a:t>
            </a:r>
            <a:r>
              <a:rPr lang="en-US" sz="1400" dirty="0" smtClean="0"/>
              <a:t>(real </a:t>
            </a:r>
            <a:r>
              <a:rPr lang="en-US" sz="1400" dirty="0"/>
              <a:t>or fake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/>
              <a:t>G has 5 stages </a:t>
            </a:r>
          </a:p>
          <a:p>
            <a:pPr lvl="2"/>
            <a:r>
              <a:rPr lang="en-US" sz="1000" dirty="0"/>
              <a:t>Stage 1: 2 </a:t>
            </a:r>
            <a:r>
              <a:rPr lang="en-US" sz="1000" dirty="0" smtClean="0"/>
              <a:t>layers </a:t>
            </a:r>
            <a:r>
              <a:rPr lang="en-US" sz="1000" dirty="0" smtClean="0">
                <a:sym typeface="Wingdings" panose="05000000000000000000" pitchFamily="2" charset="2"/>
              </a:rPr>
              <a:t></a:t>
            </a:r>
            <a:r>
              <a:rPr lang="en-US" sz="1000" dirty="0" smtClean="0"/>
              <a:t>(256x256xdim)</a:t>
            </a:r>
            <a:endParaRPr lang="en-US" sz="1000" dirty="0"/>
          </a:p>
          <a:p>
            <a:pPr lvl="2"/>
            <a:r>
              <a:rPr lang="en-US" sz="1000" dirty="0"/>
              <a:t>Stage </a:t>
            </a:r>
            <a:r>
              <a:rPr lang="en-US" sz="1000" dirty="0" smtClean="0"/>
              <a:t>2: </a:t>
            </a:r>
            <a:r>
              <a:rPr lang="en-US" sz="1000" dirty="0"/>
              <a:t>2 </a:t>
            </a:r>
            <a:r>
              <a:rPr lang="en-US" sz="1000" dirty="0" smtClean="0"/>
              <a:t>layers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  <a:r>
              <a:rPr lang="en-US" sz="1000" dirty="0" smtClean="0"/>
              <a:t>(128x128xdim</a:t>
            </a:r>
            <a:r>
              <a:rPr lang="en-US" sz="1000" dirty="0"/>
              <a:t>)</a:t>
            </a:r>
          </a:p>
          <a:p>
            <a:pPr lvl="2"/>
            <a:r>
              <a:rPr lang="en-US" sz="1000" dirty="0" smtClean="0"/>
              <a:t>Stage 3: 3 layers</a:t>
            </a:r>
          </a:p>
          <a:p>
            <a:pPr lvl="2"/>
            <a:r>
              <a:rPr lang="en-US" sz="1000" dirty="0" smtClean="0"/>
              <a:t>Stage 4: 3 </a:t>
            </a:r>
            <a:r>
              <a:rPr lang="en-US" sz="1000" dirty="0"/>
              <a:t>layers</a:t>
            </a:r>
          </a:p>
          <a:p>
            <a:pPr lvl="2"/>
            <a:r>
              <a:rPr lang="en-US" sz="1000" dirty="0"/>
              <a:t>Stage </a:t>
            </a:r>
            <a:r>
              <a:rPr lang="en-US" sz="1000" dirty="0" smtClean="0"/>
              <a:t>5: 3 layers</a:t>
            </a:r>
          </a:p>
          <a:p>
            <a:pPr lvl="2"/>
            <a:r>
              <a:rPr lang="en-US" sz="1000" dirty="0" smtClean="0"/>
              <a:t>Plus 2 predict layer</a:t>
            </a:r>
            <a:endParaRPr lang="en-US" sz="1000" dirty="0"/>
          </a:p>
          <a:p>
            <a:r>
              <a:rPr lang="en-US" sz="1800" dirty="0" smtClean="0"/>
              <a:t>D </a:t>
            </a:r>
            <a:r>
              <a:rPr lang="en-US" sz="1800" dirty="0"/>
              <a:t> </a:t>
            </a:r>
            <a:r>
              <a:rPr lang="en-US" sz="1800" dirty="0" smtClean="0"/>
              <a:t>(CNN network):</a:t>
            </a:r>
          </a:p>
          <a:p>
            <a:pPr lvl="1"/>
            <a:r>
              <a:rPr lang="en-US" sz="1400" dirty="0" smtClean="0"/>
              <a:t>Input:256x256x4 </a:t>
            </a:r>
            <a:r>
              <a:rPr lang="en-US" sz="1400" smtClean="0"/>
              <a:t>(</a:t>
            </a:r>
            <a:r>
              <a:rPr lang="en-US" sz="1400" smtClean="0"/>
              <a:t>image + edge</a:t>
            </a:r>
            <a:r>
              <a:rPr lang="en-US" sz="1400" dirty="0" smtClean="0"/>
              <a:t>) concatenation</a:t>
            </a:r>
            <a:endParaRPr lang="en-US" sz="1400" dirty="0" smtClean="0"/>
          </a:p>
          <a:p>
            <a:pPr lvl="1"/>
            <a:r>
              <a:rPr lang="en-US" sz="1400" dirty="0" smtClean="0"/>
              <a:t>Output: 1 binary (represents real or fake)</a:t>
            </a:r>
            <a:endParaRPr lang="en-US" sz="1400" dirty="0"/>
          </a:p>
          <a:p>
            <a:pPr lvl="1"/>
            <a:r>
              <a:rPr lang="en-US" sz="1400" dirty="0" smtClean="0"/>
              <a:t>same as VGG:16 layers</a:t>
            </a:r>
          </a:p>
          <a:p>
            <a:r>
              <a:rPr lang="en-US" sz="1800" dirty="0" smtClean="0"/>
              <a:t>Training procedures</a:t>
            </a:r>
          </a:p>
          <a:p>
            <a:pPr lvl="1"/>
            <a:r>
              <a:rPr lang="en-US" sz="1400" dirty="0" smtClean="0"/>
              <a:t>Step1: Get a new batch of 20 Paris (real + edge)</a:t>
            </a:r>
          </a:p>
          <a:p>
            <a:pPr lvl="1"/>
            <a:r>
              <a:rPr lang="en-US" sz="1400" dirty="0" smtClean="0"/>
              <a:t>Step2: </a:t>
            </a:r>
            <a:r>
              <a:rPr lang="en-US" sz="1400" b="1" u="sng" dirty="0"/>
              <a:t>P</a:t>
            </a:r>
            <a:r>
              <a:rPr lang="en-US" sz="1400" b="1" u="sng" dirty="0" smtClean="0"/>
              <a:t>ositive example </a:t>
            </a:r>
            <a:r>
              <a:rPr lang="en-US" sz="1400" dirty="0" smtClean="0"/>
              <a:t>side: feed 1 batch to train D with target output label real (1)</a:t>
            </a:r>
          </a:p>
          <a:p>
            <a:pPr lvl="1"/>
            <a:r>
              <a:rPr lang="en-US" sz="1400" dirty="0" smtClean="0"/>
              <a:t>Step1: </a:t>
            </a:r>
            <a:r>
              <a:rPr lang="en-US" sz="1400" b="1" u="sng" dirty="0" smtClean="0"/>
              <a:t>Negative </a:t>
            </a:r>
            <a:r>
              <a:rPr lang="en-US" sz="1400" b="1" u="sng" dirty="0"/>
              <a:t>example </a:t>
            </a:r>
            <a:r>
              <a:rPr lang="en-US" sz="1400" dirty="0"/>
              <a:t>side: </a:t>
            </a:r>
            <a:r>
              <a:rPr lang="en-US" sz="1400" dirty="0" smtClean="0"/>
              <a:t>Keep D, train G with target output label fake (0)</a:t>
            </a:r>
          </a:p>
          <a:p>
            <a:pPr lvl="1"/>
            <a:r>
              <a:rPr lang="en-US" sz="1400" dirty="0" smtClean="0"/>
              <a:t>Repeat Step1,2,3 until output on Negative example side of D is 0.5. That means D cannot tell if the generated edge image is rea l or fake</a:t>
            </a:r>
          </a:p>
          <a:p>
            <a:pPr lvl="1"/>
            <a:r>
              <a:rPr lang="en-US" sz="1400" dirty="0" smtClean="0"/>
              <a:t>Usually 9000 iterations will get D produce 0.5 to complete the training</a:t>
            </a:r>
          </a:p>
          <a:p>
            <a:pPr lvl="1"/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492875"/>
            <a:ext cx="2895600" cy="365125"/>
          </a:xfrm>
        </p:spPr>
        <p:txBody>
          <a:bodyPr/>
          <a:lstStyle/>
          <a:p>
            <a:r>
              <a:rPr lang="en-US" dirty="0" smtClean="0"/>
              <a:t>IEEE iciev2018 Adversarial Network for edge detection (v1e)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57" y="1676642"/>
            <a:ext cx="504048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7765" y="3200400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4791" y="13716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39079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411140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4338" y="413572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594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6962" y="2219544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= label ‘1’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1224" y="2219544"/>
            <a:ext cx="92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= label ‘0’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34561" y="5511478"/>
            <a:ext cx="107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256x256x3 integer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29128" y="3588164"/>
            <a:ext cx="1204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256x256x1 binary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92851" y="3569732"/>
            <a:ext cx="1204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256x256x1 binary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021" y="5834643"/>
            <a:ext cx="2726207" cy="4852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3886200" y="5511478"/>
            <a:ext cx="397821" cy="56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0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Positive/negative sample </a:t>
            </a:r>
            <a:r>
              <a:rPr lang="en-US" dirty="0"/>
              <a:t>b</a:t>
            </a:r>
            <a:r>
              <a:rPr lang="en-US" dirty="0" smtClean="0"/>
              <a:t>alancing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810000"/>
            <a:ext cx="402956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00583"/>
            <a:ext cx="3974365" cy="99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25" y="1752600"/>
            <a:ext cx="495505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96" y="1676400"/>
            <a:ext cx="504048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57765" y="3200400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4791" y="13716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139079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411140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4338" y="413572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594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6962" y="2219544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= label ‘1’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95885" y="2219544"/>
            <a:ext cx="104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= label ‘0’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62000" y="2588876"/>
            <a:ext cx="152400" cy="1373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62000" y="3200400"/>
            <a:ext cx="228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Overall 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2" y="1270293"/>
            <a:ext cx="3962400" cy="39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517" y="1650580"/>
            <a:ext cx="504048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25" y="1752600"/>
            <a:ext cx="4955051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7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2" descr="B:\_data\_0khwong\0papers\0_conference\2018_conf會議____conf\c188h_180625-28_Fukuoka福岡_IEEE_Zhiliang\02a_first_submit\p188_iciec18_gan_3a\img\GenerateVsDiscrimin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096" y="1676400"/>
            <a:ext cx="504048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7765" y="3200400"/>
            <a:ext cx="6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64791" y="1371600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390790"/>
            <a:ext cx="142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24400" y="411140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edges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44338" y="413572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86600" y="59436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image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6962" y="2219544"/>
            <a:ext cx="1544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Real = label ‘1’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5885" y="2219544"/>
            <a:ext cx="104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Fake = label ‘0’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0" y="3517347"/>
            <a:ext cx="402956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404210"/>
            <a:ext cx="3974365" cy="99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24800" y="1143000"/>
            <a:ext cx="3304200" cy="507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81000" y="1466327"/>
            <a:ext cx="2667000" cy="1276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5800" y="2667001"/>
            <a:ext cx="228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5800" y="3200402"/>
            <a:ext cx="266700" cy="1066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De-Convolution layer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datascience.stackexchange.com/questions/6107/what-are-deconvolutional-layers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3784558" cy="530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1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More </a:t>
            </a:r>
            <a:r>
              <a:rPr lang="en-US" sz="1800" dirty="0"/>
              <a:t>de-convolution demo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https://</a:t>
            </a:r>
            <a:r>
              <a:rPr lang="en-US" sz="1800" dirty="0" smtClean="0"/>
              <a:t>github.com/vdumoulin/conv_arithmetic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3400" y="5668328"/>
            <a:ext cx="533400" cy="4578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90600"/>
            <a:ext cx="4522154" cy="516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065" y="1295400"/>
            <a:ext cx="1756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Convolution:</a:t>
            </a:r>
          </a:p>
          <a:p>
            <a:r>
              <a:rPr lang="en-US" dirty="0" smtClean="0"/>
              <a:t>No padding </a:t>
            </a:r>
          </a:p>
          <a:p>
            <a:r>
              <a:rPr lang="en-US" dirty="0" smtClean="0"/>
              <a:t>No strides</a:t>
            </a:r>
          </a:p>
          <a:p>
            <a:r>
              <a:rPr lang="en-US" dirty="0" smtClean="0"/>
              <a:t>Input=4x4 image</a:t>
            </a:r>
          </a:p>
          <a:p>
            <a:r>
              <a:rPr lang="en-US" dirty="0" smtClean="0"/>
              <a:t>Kernel=3x3</a:t>
            </a:r>
          </a:p>
          <a:p>
            <a:r>
              <a:rPr lang="en-US" dirty="0" smtClean="0"/>
              <a:t>Output =2x2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962583" y="1357780"/>
            <a:ext cx="148109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4687163"/>
            <a:ext cx="246233" cy="5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010" y="3810000"/>
            <a:ext cx="1756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De-convolution:</a:t>
            </a:r>
          </a:p>
          <a:p>
            <a:r>
              <a:rPr lang="en-US" dirty="0" smtClean="0"/>
              <a:t>No padding </a:t>
            </a:r>
          </a:p>
          <a:p>
            <a:r>
              <a:rPr lang="en-US" dirty="0" smtClean="0"/>
              <a:t>No strides</a:t>
            </a:r>
          </a:p>
          <a:p>
            <a:r>
              <a:rPr lang="en-US" dirty="0" smtClean="0"/>
              <a:t>Input=2x2 image</a:t>
            </a:r>
          </a:p>
          <a:p>
            <a:r>
              <a:rPr lang="en-US" dirty="0" smtClean="0"/>
              <a:t>Kernel=3x3</a:t>
            </a:r>
          </a:p>
          <a:p>
            <a:r>
              <a:rPr lang="en-US" dirty="0" smtClean="0"/>
              <a:t>Output =4x4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1987636" y="3948499"/>
            <a:ext cx="148109" cy="14773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85373" y="2087628"/>
            <a:ext cx="200383" cy="8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85756" y="1447800"/>
            <a:ext cx="1119444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38400" y="4350840"/>
            <a:ext cx="1119444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U-Net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From: Image-to-Image </a:t>
            </a:r>
            <a:r>
              <a:rPr lang="en-US" sz="1800" dirty="0"/>
              <a:t>Translation with Conditional Adversarial Networks Phillip Isola Jun-Yan Zhu </a:t>
            </a:r>
            <a:r>
              <a:rPr lang="en-US" sz="1800" dirty="0" err="1"/>
              <a:t>Tinghui</a:t>
            </a:r>
            <a:r>
              <a:rPr lang="en-US" sz="1800" dirty="0"/>
              <a:t> Zhou Alexei A. </a:t>
            </a:r>
            <a:r>
              <a:rPr lang="en-US" sz="1800" dirty="0" err="1"/>
              <a:t>Efros</a:t>
            </a:r>
            <a:r>
              <a:rPr lang="en-US" sz="1800" dirty="0"/>
              <a:t> </a:t>
            </a:r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arxiv.org/pdf/1611.07004.pdf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Figure 3: Two choices for the architecture of the generator. </a:t>
            </a:r>
            <a:r>
              <a:rPr lang="en-US" sz="1600" dirty="0" smtClean="0"/>
              <a:t>The “U-Net</a:t>
            </a:r>
            <a:r>
              <a:rPr lang="en-US" sz="1600" dirty="0"/>
              <a:t>” [49] is an encoder-decoder with skip connections </a:t>
            </a:r>
            <a:r>
              <a:rPr lang="en-US" sz="1600" dirty="0" smtClean="0"/>
              <a:t>between mirrored </a:t>
            </a:r>
            <a:r>
              <a:rPr lang="en-US" sz="1600" dirty="0"/>
              <a:t>layers in the encoder and decoder stacks.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953250" cy="260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333500" y="53340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547393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4471" y="5381597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De-convolution (transpose convolution)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5334000"/>
            <a:ext cx="685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9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Experiment</a:t>
            </a:r>
          </a:p>
          <a:p>
            <a:r>
              <a:rPr lang="en-US" dirty="0" smtClean="0"/>
              <a:t>Discussions / Future work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71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U-net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2205038"/>
            <a:ext cx="3209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3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algn="ctr"/>
            <a:r>
              <a:rPr lang="en-US" sz="1600" dirty="0" smtClean="0"/>
              <a:t>Figure 1</a:t>
            </a:r>
          </a:p>
          <a:p>
            <a:endParaRPr lang="en-US" sz="1600" dirty="0"/>
          </a:p>
          <a:p>
            <a:r>
              <a:rPr lang="en-US" sz="1600" dirty="0" smtClean="0"/>
              <a:t>Figure </a:t>
            </a:r>
            <a:r>
              <a:rPr lang="en-US" sz="1600" dirty="0"/>
              <a:t>1. We build a simple generator network based </a:t>
            </a:r>
            <a:r>
              <a:rPr lang="en-US" sz="1600" dirty="0" smtClean="0"/>
              <a:t>on UNET </a:t>
            </a:r>
            <a:r>
              <a:rPr lang="en-US" sz="1600" dirty="0"/>
              <a:t>[25] to produce the edge map. Since RCF [23] </a:t>
            </a:r>
            <a:r>
              <a:rPr lang="en-US" sz="1600" dirty="0" smtClean="0"/>
              <a:t>and HED </a:t>
            </a:r>
            <a:r>
              <a:rPr lang="en-US" sz="1600" dirty="0"/>
              <a:t>[28] contains multiple output, we only compare the </a:t>
            </a:r>
            <a:r>
              <a:rPr lang="en-US" sz="1600" dirty="0" smtClean="0"/>
              <a:t>final output </a:t>
            </a:r>
            <a:r>
              <a:rPr lang="en-US" sz="1600" dirty="0"/>
              <a:t>of both network, which denote as RCF6 and HED6. </a:t>
            </a:r>
            <a:r>
              <a:rPr lang="en-US" sz="1600" dirty="0" smtClean="0"/>
              <a:t>We show </a:t>
            </a:r>
            <a:r>
              <a:rPr lang="en-US" sz="1600" dirty="0"/>
              <a:t>two image examples here. One can clearly see that our </a:t>
            </a:r>
            <a:r>
              <a:rPr lang="en-US" sz="1600" dirty="0" smtClean="0"/>
              <a:t>result contains </a:t>
            </a:r>
            <a:r>
              <a:rPr lang="en-US" sz="1600" dirty="0"/>
              <a:t>more detail information, and produce thinner </a:t>
            </a:r>
            <a:r>
              <a:rPr lang="en-US" sz="1600" dirty="0" smtClean="0"/>
              <a:t>edge even </a:t>
            </a:r>
            <a:r>
              <a:rPr lang="en-US" sz="1600" dirty="0"/>
              <a:t>without apply the non-maximum suppression method.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267575" cy="331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533400"/>
            <a:ext cx="2286000" cy="342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468536"/>
            <a:ext cx="2133600" cy="3429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2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D:\12temp\180221-update_p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227638" cy="49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5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Result</a:t>
            </a:r>
            <a:r>
              <a:rPr lang="en-US" sz="3600" dirty="0"/>
              <a:t>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5694740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899" y="1066800"/>
            <a:ext cx="3806301" cy="6400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To compare with other edge detection methods, we </a:t>
            </a:r>
            <a:r>
              <a:rPr lang="en-US" dirty="0" smtClean="0"/>
              <a:t>used the </a:t>
            </a:r>
            <a:r>
              <a:rPr lang="en-US" dirty="0"/>
              <a:t>same evaluation metric to illustrate our edge </a:t>
            </a:r>
            <a:r>
              <a:rPr lang="en-US" dirty="0" smtClean="0"/>
              <a:t>detection results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Normally</a:t>
            </a:r>
            <a:r>
              <a:rPr lang="en-US" dirty="0"/>
              <a:t>, a threshold is necessary to produce the </a:t>
            </a:r>
            <a:r>
              <a:rPr lang="en-US" dirty="0" smtClean="0"/>
              <a:t>final edge </a:t>
            </a:r>
            <a:r>
              <a:rPr lang="en-US" dirty="0"/>
              <a:t>map when an edge probability map is given. </a:t>
            </a:r>
            <a:endParaRPr lang="en-US" dirty="0" smtClean="0"/>
          </a:p>
          <a:p>
            <a:r>
              <a:rPr lang="en-US" dirty="0" smtClean="0"/>
              <a:t>There are various </a:t>
            </a:r>
            <a:r>
              <a:rPr lang="en-US" dirty="0"/>
              <a:t>methods to determine the threshold, out of which </a:t>
            </a:r>
            <a:r>
              <a:rPr lang="en-US" dirty="0" smtClean="0"/>
              <a:t>two well-known </a:t>
            </a:r>
            <a:r>
              <a:rPr lang="en-US" dirty="0"/>
              <a:t>evaluation metrics can be used. The first one </a:t>
            </a:r>
            <a:r>
              <a:rPr lang="en-US" dirty="0" smtClean="0"/>
              <a:t>is called </a:t>
            </a:r>
            <a:r>
              <a:rPr lang="en-US" dirty="0"/>
              <a:t>the optimal dataset scale (ODS), which applies a </a:t>
            </a:r>
            <a:r>
              <a:rPr lang="en-US" dirty="0" smtClean="0"/>
              <a:t>fixed threshold </a:t>
            </a:r>
            <a:r>
              <a:rPr lang="en-US" dirty="0"/>
              <a:t>for all edge probability maps. The second one </a:t>
            </a:r>
            <a:r>
              <a:rPr lang="en-US" dirty="0" smtClean="0"/>
              <a:t>is known </a:t>
            </a:r>
            <a:r>
              <a:rPr lang="en-US" dirty="0"/>
              <a:t>as the optimal image scale (OIS), which tries to </a:t>
            </a:r>
            <a:r>
              <a:rPr lang="en-US" dirty="0" smtClean="0"/>
              <a:t>apply different </a:t>
            </a:r>
            <a:r>
              <a:rPr lang="en-US" dirty="0"/>
              <a:t>thresholds to the images and then selects the </a:t>
            </a:r>
            <a:r>
              <a:rPr lang="en-US" dirty="0" smtClean="0"/>
              <a:t>optimal one </a:t>
            </a:r>
            <a:r>
              <a:rPr lang="en-US" dirty="0"/>
              <a:t>from the trial values. For both ODS and OIS, we used </a:t>
            </a:r>
            <a:r>
              <a:rPr lang="en-US" dirty="0" err="1" smtClean="0"/>
              <a:t>Fmeasure</a:t>
            </a:r>
            <a:r>
              <a:rPr lang="en-US" dirty="0" smtClean="0"/>
              <a:t> to </a:t>
            </a:r>
            <a:r>
              <a:rPr lang="en-US" dirty="0"/>
              <a:t>compare the algorithm performances. The formula</a:t>
            </a:r>
          </a:p>
          <a:p>
            <a:r>
              <a:rPr lang="en-US" dirty="0"/>
              <a:t>can be expressed as ( 2PrecisionRecall</a:t>
            </a:r>
          </a:p>
          <a:p>
            <a:r>
              <a:rPr lang="en-US" dirty="0" err="1"/>
              <a:t>Precision+Recall</a:t>
            </a:r>
            <a:r>
              <a:rPr lang="en-US" dirty="0"/>
              <a:t> 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050" name="Picture 2" descr="D:\12temp\180221-updated_res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69034"/>
            <a:ext cx="5006181" cy="502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5694740"/>
            <a:ext cx="4953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3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devised an innovative edge detection algorithm based on generative adversarial network. </a:t>
            </a:r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approach achieved ODS and OIS scores on natural images that are comparable to the state-of-the-art methods. Our model is computation efficient.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took 0.016 seconds to compute the edges from an image having a resolution of </a:t>
            </a:r>
            <a:r>
              <a:rPr lang="en-US" dirty="0" smtClean="0"/>
              <a:t>224X224X3 </a:t>
            </a:r>
            <a:r>
              <a:rPr lang="en-US" dirty="0"/>
              <a:t>with GPU. For a </a:t>
            </a:r>
            <a:r>
              <a:rPr lang="en-US" dirty="0" smtClean="0"/>
              <a:t>512X512X </a:t>
            </a:r>
            <a:r>
              <a:rPr lang="en-US" dirty="0"/>
              <a:t>image, it took 0.038 seconds. Our algorithm is devised based on the UNET and the conditional generative adversarial neural network (</a:t>
            </a:r>
            <a:r>
              <a:rPr lang="en-US" dirty="0" err="1"/>
              <a:t>cGAN</a:t>
            </a:r>
            <a:r>
              <a:rPr lang="en-US" dirty="0"/>
              <a:t>) architecture.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different </a:t>
            </a:r>
            <a:r>
              <a:rPr lang="en-US" dirty="0"/>
              <a:t>from the convolutional networks in a way that </a:t>
            </a:r>
            <a:r>
              <a:rPr lang="en-US" dirty="0" err="1"/>
              <a:t>cGAN</a:t>
            </a:r>
            <a:r>
              <a:rPr lang="en-US" dirty="0"/>
              <a:t> can produce an image which is close to the real one.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the edges resulting from the </a:t>
            </a:r>
            <a:r>
              <a:rPr lang="en-US" dirty="0" err="1"/>
              <a:t>cGAN</a:t>
            </a:r>
            <a:r>
              <a:rPr lang="en-US" dirty="0"/>
              <a:t> generator is much thinner compared to that from the existing convolutional networks.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without using any pre-trained network parameters, the proposed method is still able to produce high quality edge </a:t>
            </a:r>
            <a:r>
              <a:rPr lang="en-US" dirty="0" smtClean="0"/>
              <a:t>images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edge detection?</a:t>
            </a:r>
          </a:p>
          <a:p>
            <a:r>
              <a:rPr lang="en-US" dirty="0" smtClean="0"/>
              <a:t>Why edge detection?</a:t>
            </a:r>
          </a:p>
          <a:p>
            <a:r>
              <a:rPr lang="en-US" dirty="0" smtClean="0"/>
              <a:t>What are the problems?</a:t>
            </a:r>
          </a:p>
          <a:p>
            <a:pPr lvl="1"/>
            <a:r>
              <a:rPr lang="en-US" dirty="0" smtClean="0"/>
              <a:t>Single pixel width requirement, non-maximum suppression</a:t>
            </a:r>
          </a:p>
          <a:p>
            <a:r>
              <a:rPr lang="en-US" dirty="0" smtClean="0"/>
              <a:t>How to solve the problem: Machine learning approach</a:t>
            </a:r>
          </a:p>
          <a:p>
            <a:r>
              <a:rPr lang="en-US" dirty="0" smtClean="0"/>
              <a:t>Our results.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3074" name="Picture 2" descr="B:\_data\_0khwong\0papers\0_conference\2018_conf會議____conf\c188h_180625-28_Fukuoka福岡_IEEE_Zhiliang\02a_first_submit\p188_iciec18_gan_3a\img\GAN0350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904999"/>
            <a:ext cx="216944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B:\_data\_0khwong\0papers\0_conference\2018_conf會議____conf\c188h_180625-28_Fukuoka福岡_IEEE_Zhiliang\02a_first_submit\p188_iciec18_gan_3a\img\3504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54" y="253926"/>
            <a:ext cx="2290763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of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 methods</a:t>
            </a:r>
          </a:p>
          <a:p>
            <a:pPr lvl="1"/>
            <a:r>
              <a:rPr lang="en-US" dirty="0" smtClean="0"/>
              <a:t>Sobel, etc.</a:t>
            </a:r>
          </a:p>
          <a:p>
            <a:pPr lvl="1"/>
            <a:r>
              <a:rPr lang="en-US" dirty="0" smtClean="0"/>
              <a:t>Canny</a:t>
            </a:r>
          </a:p>
          <a:p>
            <a:r>
              <a:rPr lang="en-US" dirty="0" smtClean="0"/>
              <a:t>Machine learning methods</a:t>
            </a:r>
          </a:p>
          <a:p>
            <a:pPr lvl="1"/>
            <a:r>
              <a:rPr lang="en-US" dirty="0" smtClean="0"/>
              <a:t>CNN methods</a:t>
            </a:r>
          </a:p>
          <a:p>
            <a:pPr lvl="1"/>
            <a:r>
              <a:rPr lang="en-US" dirty="0" smtClean="0"/>
              <a:t>RCF (state of the art)</a:t>
            </a:r>
          </a:p>
          <a:p>
            <a:pPr lvl="1"/>
            <a:r>
              <a:rPr lang="en-US" dirty="0"/>
              <a:t>Generative adversarial networks (GANs) </a:t>
            </a:r>
            <a:endParaRPr lang="en-US" dirty="0" smtClean="0"/>
          </a:p>
          <a:p>
            <a:pPr lvl="1"/>
            <a:r>
              <a:rPr lang="en-US" dirty="0" smtClean="0"/>
              <a:t>Conditional GAN (</a:t>
            </a:r>
            <a:r>
              <a:rPr lang="en-US" dirty="0" err="1" smtClean="0"/>
              <a:t>cGANs</a:t>
            </a:r>
            <a:r>
              <a:rPr lang="en-US" dirty="0"/>
              <a:t>) </a:t>
            </a:r>
          </a:p>
          <a:p>
            <a:pPr lvl="1"/>
            <a:r>
              <a:rPr lang="en-US" dirty="0" err="1" smtClean="0"/>
              <a:t>cGAN</a:t>
            </a:r>
            <a:r>
              <a:rPr lang="en-US" dirty="0" smtClean="0"/>
              <a:t> with U-NET (=our approach, first  team to apply </a:t>
            </a:r>
            <a:r>
              <a:rPr lang="en-US" dirty="0" err="1" smtClean="0"/>
              <a:t>cGAN</a:t>
            </a:r>
            <a:r>
              <a:rPr lang="en-US" dirty="0" smtClean="0"/>
              <a:t> for edge detection)</a:t>
            </a:r>
          </a:p>
          <a:p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5867400"/>
            <a:ext cx="614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https://lmb.informatik.uni-freiburg.de/people/ronneber/u-net/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of </a:t>
            </a:r>
            <a:r>
              <a:rPr lang="en-US" dirty="0"/>
              <a:t>Generative adversarial networks </a:t>
            </a:r>
            <a:r>
              <a:rPr lang="en-US" dirty="0" smtClean="0"/>
              <a:t>(GAN)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Discriminator (D)</a:t>
            </a:r>
          </a:p>
          <a:p>
            <a:r>
              <a:rPr lang="en-US" dirty="0" smtClean="0"/>
              <a:t>Generator(G)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133600"/>
            <a:ext cx="6732788" cy="1165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5720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Generate data with the same distribution of training  samples </a:t>
            </a:r>
          </a:p>
          <a:p>
            <a:r>
              <a:rPr lang="en-US" dirty="0"/>
              <a:t>A</a:t>
            </a:r>
            <a:r>
              <a:rPr lang="en-US" dirty="0" smtClean="0"/>
              <a:t>pplication :Enrich data sets, e.g. use some data in MINST dataset to train G, so G can generate more training samples.</a:t>
            </a:r>
          </a:p>
          <a:p>
            <a:r>
              <a:rPr lang="en-US" dirty="0" smtClean="0"/>
              <a:t>Good for face datasets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4025375" cy="29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0" y="1905000"/>
            <a:ext cx="372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MINST dataset: http</a:t>
            </a:r>
            <a:r>
              <a:rPr lang="en-US" dirty="0"/>
              <a:t>://yann.lecun.com/exdb/mnist/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dirty="0" smtClean="0"/>
              <a:t>The idea, from : </a:t>
            </a:r>
            <a:r>
              <a:rPr lang="en-US" sz="1800" dirty="0" err="1" smtClean="0"/>
              <a:t>Goodfellow</a:t>
            </a:r>
            <a:r>
              <a:rPr lang="en-US" sz="1800" dirty="0"/>
              <a:t>, Ian, et al. "Generative adversarial nets." </a:t>
            </a:r>
            <a:r>
              <a:rPr lang="en-US" sz="1800" i="1" dirty="0"/>
              <a:t>Advances in neural </a:t>
            </a:r>
            <a:r>
              <a:rPr lang="en-US" sz="1800" i="1" dirty="0" smtClean="0"/>
              <a:t>information processing </a:t>
            </a:r>
            <a:r>
              <a:rPr lang="en-US" sz="1800" i="1" dirty="0"/>
              <a:t>systems</a:t>
            </a:r>
            <a:r>
              <a:rPr lang="en-US" sz="1800" dirty="0"/>
              <a:t>. </a:t>
            </a:r>
            <a:r>
              <a:rPr lang="en-US" sz="1800" dirty="0" smtClean="0"/>
              <a:t>2014.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arxiv.org/abs/1406.2661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proposed adversarial nets framework, the generative model is pitted against an adversary: </a:t>
            </a:r>
            <a:endParaRPr lang="en-US" i="1" dirty="0" smtClean="0"/>
          </a:p>
          <a:p>
            <a:r>
              <a:rPr lang="en-US" i="1" dirty="0" smtClean="0"/>
              <a:t>a discriminative </a:t>
            </a:r>
            <a:r>
              <a:rPr lang="en-US" i="1" dirty="0"/>
              <a:t>model </a:t>
            </a:r>
            <a:r>
              <a:rPr lang="en-US" i="1" dirty="0" smtClean="0"/>
              <a:t>(D) that </a:t>
            </a:r>
            <a:r>
              <a:rPr lang="en-US" i="1" dirty="0"/>
              <a:t>learns to determine whether a sample is from the model distribution or </a:t>
            </a:r>
            <a:r>
              <a:rPr lang="en-US" i="1" dirty="0" smtClean="0"/>
              <a:t>the data </a:t>
            </a:r>
            <a:r>
              <a:rPr lang="en-US" i="1" dirty="0"/>
              <a:t>distribution. The generative model </a:t>
            </a:r>
            <a:r>
              <a:rPr lang="en-US" i="1" dirty="0" smtClean="0"/>
              <a:t>(G) can </a:t>
            </a:r>
            <a:r>
              <a:rPr lang="en-US" i="1" dirty="0"/>
              <a:t>be thought of as analogous to a team of </a:t>
            </a:r>
            <a:r>
              <a:rPr lang="en-US" i="1" dirty="0" smtClean="0"/>
              <a:t>counterfeiters, trying </a:t>
            </a:r>
            <a:r>
              <a:rPr lang="en-US" i="1" dirty="0"/>
              <a:t>to produce fake currency and use it without detection, while the discriminative model </a:t>
            </a:r>
            <a:r>
              <a:rPr lang="en-US" i="1" dirty="0" smtClean="0"/>
              <a:t>is analogous </a:t>
            </a:r>
            <a:r>
              <a:rPr lang="en-US" i="1" dirty="0"/>
              <a:t>to the police, trying to detect the counterfeit currency. Competition in this game </a:t>
            </a:r>
            <a:r>
              <a:rPr lang="en-US" i="1" dirty="0" smtClean="0"/>
              <a:t>drives both </a:t>
            </a:r>
            <a:r>
              <a:rPr lang="en-US" i="1" dirty="0"/>
              <a:t>teams to improve their methods until the counterfeits are </a:t>
            </a:r>
            <a:r>
              <a:rPr lang="en-US" i="1" dirty="0" smtClean="0"/>
              <a:t>indistinguishable </a:t>
            </a:r>
            <a:r>
              <a:rPr lang="en-US" i="1" dirty="0"/>
              <a:t>from the </a:t>
            </a:r>
            <a:r>
              <a:rPr lang="en-US" i="1" dirty="0" smtClean="0"/>
              <a:t>genuine articles</a:t>
            </a:r>
            <a:r>
              <a:rPr lang="en-US" i="1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a generator 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65569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 noise </a:t>
            </a:r>
            <a:r>
              <a:rPr lang="en-US" i="1" dirty="0" smtClean="0"/>
              <a:t>z (with </a:t>
            </a:r>
            <a:r>
              <a:rPr lang="en-US" dirty="0"/>
              <a:t>distribution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i="1" dirty="0" smtClean="0"/>
              <a:t>) to </a:t>
            </a:r>
            <a:r>
              <a:rPr lang="en-US" dirty="0" smtClean="0"/>
              <a:t>a generator G which can produce output data </a:t>
            </a:r>
          </a:p>
          <a:p>
            <a:r>
              <a:rPr lang="en-US" dirty="0" smtClean="0"/>
              <a:t>Application example: You train G using many samples of handwritten character images (from MINST dataset), after training </a:t>
            </a:r>
            <a:r>
              <a:rPr lang="en-US" dirty="0"/>
              <a:t>you input a </a:t>
            </a:r>
            <a:r>
              <a:rPr lang="en-US" dirty="0" smtClean="0"/>
              <a:t>noise z (</a:t>
            </a:r>
            <a:r>
              <a:rPr lang="en-US" i="1" dirty="0"/>
              <a:t>with </a:t>
            </a:r>
            <a:r>
              <a:rPr lang="en-US" dirty="0"/>
              <a:t>distribution </a:t>
            </a:r>
            <a:r>
              <a:rPr lang="en-US" i="1" dirty="0" err="1"/>
              <a:t>p</a:t>
            </a:r>
            <a:r>
              <a:rPr lang="en-US" i="1" baseline="-25000" dirty="0" err="1"/>
              <a:t>g</a:t>
            </a:r>
            <a:r>
              <a:rPr lang="en-US" i="1" baseline="-25000" dirty="0"/>
              <a:t> </a:t>
            </a:r>
            <a:r>
              <a:rPr lang="en-US" dirty="0" smtClean="0"/>
              <a:t>), then G </a:t>
            </a:r>
            <a:r>
              <a:rPr lang="en-US" dirty="0"/>
              <a:t>will give you an </a:t>
            </a:r>
            <a:r>
              <a:rPr lang="en-US" dirty="0" smtClean="0"/>
              <a:t>image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sz="3100" dirty="0"/>
              <a:t>handwritten </a:t>
            </a:r>
            <a:r>
              <a:rPr lang="en-US" sz="3100" dirty="0" smtClean="0"/>
              <a:t>character.</a:t>
            </a:r>
            <a:endParaRPr lang="en-US" sz="3100" dirty="0"/>
          </a:p>
          <a:p>
            <a:r>
              <a:rPr lang="en-US" sz="3100" dirty="0" smtClean="0"/>
              <a:t>Usage: create more </a:t>
            </a:r>
            <a:r>
              <a:rPr lang="en-US" sz="3100" dirty="0"/>
              <a:t>training data for machine </a:t>
            </a:r>
            <a:r>
              <a:rPr lang="en-US" sz="3100" dirty="0" smtClean="0"/>
              <a:t>leaning systems</a:t>
            </a:r>
            <a:endParaRPr lang="en-US" sz="3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32347" y="4758922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745972"/>
            <a:ext cx="403859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  can generate data according to </a:t>
            </a:r>
            <a:r>
              <a:rPr lang="en-US" sz="2000" i="1" dirty="0" smtClean="0"/>
              <a:t>Z</a:t>
            </a:r>
            <a:endParaRPr lang="en-US" sz="2000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98866" y="2505704"/>
            <a:ext cx="0" cy="239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27358" y="3146082"/>
            <a:ext cx="0" cy="27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4567" y="1982484"/>
            <a:ext cx="282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Z (</a:t>
            </a:r>
            <a:r>
              <a:rPr lang="en-US" dirty="0"/>
              <a:t>distribution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g</a:t>
            </a:r>
            <a:r>
              <a:rPr lang="en-US" i="1" dirty="0" smtClean="0"/>
              <a:t>): a vector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712" y="3426024"/>
            <a:ext cx="19939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240793" y="5562600"/>
            <a:ext cx="372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MINST dataset: http</a:t>
            </a:r>
            <a:r>
              <a:rPr lang="en-US" dirty="0"/>
              <a:t>://yann.lecun.com/exdb/mnist/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763195"/>
            <a:ext cx="24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is a picture of a hand written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3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0"/>
            <a:ext cx="3352800" cy="11430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GAN training procedure </a:t>
            </a:r>
            <a:r>
              <a:rPr lang="en-US" sz="1600" dirty="0" smtClean="0"/>
              <a:t>https</a:t>
            </a:r>
            <a:r>
              <a:rPr lang="en-US" sz="1600" dirty="0"/>
              <a:t>://arxiv.org/abs/1406.2661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05" y="1407532"/>
            <a:ext cx="4343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800" dirty="0" smtClean="0"/>
              <a:t>First </a:t>
            </a:r>
            <a:r>
              <a:rPr lang="en-US" sz="1800" dirty="0" smtClean="0">
                <a:solidFill>
                  <a:srgbClr val="FF0000"/>
                </a:solidFill>
              </a:rPr>
              <a:t>train D (discriminator)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 smtClean="0"/>
              <a:t>Send a new batch of training data to D, with label 1=‘real images’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 smtClean="0"/>
              <a:t>Can loop (1) many times , e.g. from 1 to 10 times.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 smtClean="0"/>
              <a:t>Keep D and </a:t>
            </a:r>
            <a:r>
              <a:rPr lang="en-US" sz="1800" dirty="0" smtClean="0">
                <a:solidFill>
                  <a:srgbClr val="FF0000"/>
                </a:solidFill>
              </a:rPr>
              <a:t>train G (generator)</a:t>
            </a:r>
            <a:r>
              <a:rPr lang="en-US" sz="1800" dirty="0" smtClean="0"/>
              <a:t> 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sz="1800" dirty="0"/>
              <a:t>sending noise to G so that the output should be labeled as ‘0 =‘fake image’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1800" dirty="0" smtClean="0"/>
              <a:t>Can </a:t>
            </a:r>
            <a:r>
              <a:rPr lang="en-US" sz="1800" dirty="0"/>
              <a:t>loop </a:t>
            </a:r>
            <a:r>
              <a:rPr lang="en-US" sz="1800" dirty="0" smtClean="0"/>
              <a:t>(2) </a:t>
            </a:r>
            <a:r>
              <a:rPr lang="en-US" sz="1800" dirty="0"/>
              <a:t>many times , e.g. from 1 to 10 times.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 smtClean="0"/>
              <a:t>Go to 1, until  D output is 0.5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2433" y="6437920"/>
            <a:ext cx="2895600" cy="365125"/>
          </a:xfrm>
        </p:spPr>
        <p:txBody>
          <a:bodyPr/>
          <a:lstStyle/>
          <a:p>
            <a:r>
              <a:rPr lang="en-US" smtClean="0"/>
              <a:t>IEEE iciev2018 Adversarial Network for edge detection (v1e)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65840" y="1229814"/>
            <a:ext cx="42672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Train parameters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baseline="-25000" dirty="0" smtClean="0">
                <a:sym typeface="Symbol"/>
              </a:rPr>
              <a:t>d </a:t>
            </a:r>
            <a:r>
              <a:rPr lang="en-US" sz="2000" dirty="0" smtClean="0">
                <a:sym typeface="Symbol"/>
              </a:rPr>
              <a:t>of</a:t>
            </a:r>
            <a:r>
              <a:rPr lang="en-US" sz="2000" baseline="-25000" dirty="0" smtClean="0">
                <a:sym typeface="Symbol"/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discriminator </a:t>
            </a:r>
            <a:r>
              <a:rPr lang="en-US" sz="2000" dirty="0" smtClean="0"/>
              <a:t>D: CNN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7374722" y="592597"/>
            <a:ext cx="377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1223" y="592597"/>
            <a:ext cx="377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16186" y="7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61219" y="7830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73386" y="7880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73186" y="592597"/>
            <a:ext cx="377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2985" y="1011697"/>
            <a:ext cx="529937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29990" y="949352"/>
            <a:ext cx="77932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18759" y="805956"/>
            <a:ext cx="994044" cy="4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86187" y="152400"/>
            <a:ext cx="384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images with distribution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data</a:t>
            </a:r>
            <a:endParaRPr lang="en-US" i="1" baseline="-25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17930" y="1962947"/>
            <a:ext cx="0" cy="126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49662" y="2100190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scalar: Label=‘1’ when training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765118" y="3943118"/>
            <a:ext cx="405119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 parameters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baseline="-25000" dirty="0" smtClean="0">
                <a:sym typeface="Symbol"/>
              </a:rPr>
              <a:t>g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FF0000"/>
                </a:solidFill>
              </a:rPr>
              <a:t>generator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G: CNN</a:t>
            </a:r>
            <a:endParaRPr lang="en-US" sz="2000" i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229991" y="3869615"/>
            <a:ext cx="0" cy="85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96515" y="3585431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Noise (z) with distribution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z</a:t>
            </a:r>
            <a:r>
              <a:rPr lang="en-US" dirty="0" smtClean="0"/>
              <a:t>(a vector)</a:t>
            </a:r>
            <a:endParaRPr lang="en-US" i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5219902" y="5748829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scalar: Label</a:t>
            </a:r>
            <a:r>
              <a:rPr lang="en-US" dirty="0" smtClean="0"/>
              <a:t>=‘0’ when training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4268" y="5160051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Both D (parameters 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</a:t>
            </a:r>
            <a:r>
              <a:rPr lang="en-US" baseline="-25000" dirty="0" smtClean="0">
                <a:solidFill>
                  <a:srgbClr val="00B050"/>
                </a:solidFill>
                <a:sym typeface="Symbol"/>
              </a:rPr>
              <a:t>d </a:t>
            </a:r>
            <a:r>
              <a:rPr lang="en-US" dirty="0" smtClean="0">
                <a:solidFill>
                  <a:srgbClr val="00B050"/>
                </a:solidFill>
              </a:rPr>
              <a:t>) and G</a:t>
            </a:r>
            <a:r>
              <a:rPr lang="en-US" dirty="0">
                <a:solidFill>
                  <a:srgbClr val="00B050"/>
                </a:solidFill>
              </a:rPr>
              <a:t> (parameters </a:t>
            </a:r>
            <a:r>
              <a:rPr lang="en-US" dirty="0">
                <a:solidFill>
                  <a:srgbClr val="00B050"/>
                </a:solidFill>
                <a:sym typeface="Symbol"/>
              </a:rPr>
              <a:t></a:t>
            </a:r>
            <a:r>
              <a:rPr lang="en-US" baseline="-25000" dirty="0">
                <a:solidFill>
                  <a:srgbClr val="00B050"/>
                </a:solidFill>
                <a:sym typeface="Symbol"/>
              </a:rPr>
              <a:t>g 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 smtClean="0">
                <a:solidFill>
                  <a:srgbClr val="00B050"/>
                </a:solidFill>
              </a:rPr>
              <a:t> are CNN </a:t>
            </a:r>
            <a:r>
              <a:rPr lang="en-US" dirty="0">
                <a:solidFill>
                  <a:srgbClr val="00B050"/>
                </a:solidFill>
              </a:rPr>
              <a:t>Convolution neural </a:t>
            </a:r>
            <a:r>
              <a:rPr lang="en-US" dirty="0" smtClean="0">
                <a:solidFill>
                  <a:srgbClr val="00B050"/>
                </a:solidFill>
              </a:rPr>
              <a:t>networks.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0895" y="5301991"/>
            <a:ext cx="214259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Keep D: CNN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381000" y="805934"/>
            <a:ext cx="305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training Algorithm 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6284296" y="91708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96515" y="6054311"/>
            <a:ext cx="328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</a:t>
            </a:r>
            <a:r>
              <a:rPr lang="en-US" i="1" dirty="0" smtClean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 to minimize </a:t>
            </a:r>
            <a:r>
              <a:rPr lang="en-US" i="1" dirty="0" smtClean="0">
                <a:solidFill>
                  <a:srgbClr val="FF0000"/>
                </a:solidFill>
              </a:rPr>
              <a:t>log(1-D(G(z))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5840" y="2362200"/>
            <a:ext cx="4211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Train D to maximize </a:t>
            </a:r>
            <a:r>
              <a:rPr lang="en-US" dirty="0">
                <a:solidFill>
                  <a:srgbClr val="FF0000"/>
                </a:solidFill>
              </a:rPr>
              <a:t>the probability of </a:t>
            </a:r>
            <a:r>
              <a:rPr lang="en-US" dirty="0" smtClean="0">
                <a:solidFill>
                  <a:srgbClr val="FF0000"/>
                </a:solidFill>
              </a:rPr>
              <a:t>assigning the correct </a:t>
            </a:r>
            <a:r>
              <a:rPr lang="en-US" dirty="0">
                <a:solidFill>
                  <a:srgbClr val="FF0000"/>
                </a:solidFill>
              </a:rPr>
              <a:t>label to </a:t>
            </a:r>
            <a:r>
              <a:rPr lang="en-US" dirty="0" smtClean="0">
                <a:solidFill>
                  <a:srgbClr val="FF0000"/>
                </a:solidFill>
              </a:rPr>
              <a:t>training examples, (and samples from G, in step2)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041223" y="5683056"/>
            <a:ext cx="11388" cy="16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44" y="6423643"/>
            <a:ext cx="606275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/>
          <p:cNvCxnSpPr/>
          <p:nvPr/>
        </p:nvCxnSpPr>
        <p:spPr>
          <a:xfrm flipV="1">
            <a:off x="3810000" y="1937700"/>
            <a:ext cx="855840" cy="461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3559359" y="4651004"/>
            <a:ext cx="1205759" cy="1825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80295" y="4734377"/>
            <a:ext cx="233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generated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55780" y="4800591"/>
            <a:ext cx="37753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184974" y="4690719"/>
            <a:ext cx="1889" cy="600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83205" y="3429000"/>
            <a:ext cx="4333107" cy="0"/>
          </a:xfrm>
          <a:prstGeom prst="line">
            <a:avLst/>
          </a:prstGeom>
          <a:ln w="41275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8664" y="136766"/>
            <a:ext cx="7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Step1</a:t>
            </a:r>
            <a:endParaRPr lang="en-US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4275341" y="3493763"/>
            <a:ext cx="780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Step2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8417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2137</Words>
  <Application>Microsoft Office PowerPoint</Application>
  <PresentationFormat>On-screen Show (4:3)</PresentationFormat>
  <Paragraphs>285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Generative adversarial networks (GANs) for edge detection</vt:lpstr>
      <vt:lpstr>Overview</vt:lpstr>
      <vt:lpstr>Introduction</vt:lpstr>
      <vt:lpstr>Background of edge detection</vt:lpstr>
      <vt:lpstr>Theory of Generative adversarial networks (GAN)</vt:lpstr>
      <vt:lpstr>Application of GAN</vt:lpstr>
      <vt:lpstr>The idea, from : Goodfellow, Ian, et al. "Generative adversarial nets." Advances in neural information processing systems. 2014. https://arxiv.org/abs/1406.2661  </vt:lpstr>
      <vt:lpstr>The concept of a generator G</vt:lpstr>
      <vt:lpstr>GAN training procedure https://arxiv.org/abs/1406.2661 </vt:lpstr>
      <vt:lpstr>                   The idea </vt:lpstr>
      <vt:lpstr>Theory of conditional GAN (cGAN)</vt:lpstr>
      <vt:lpstr>Theory of conditional GAN (cGAN)</vt:lpstr>
      <vt:lpstr>Our approach: Theory of conditional Generative adversarial networks(cGAN)</vt:lpstr>
      <vt:lpstr>Our implementation procedures</vt:lpstr>
      <vt:lpstr>Positive/negative sample balancing problem</vt:lpstr>
      <vt:lpstr>Overall objective function</vt:lpstr>
      <vt:lpstr>De-Convolution layer https://datascience.stackexchange.com/questions/6107/what-are-deconvolutional-layers </vt:lpstr>
      <vt:lpstr>More de-convolution demo https://github.com/vdumoulin/conv_arithmetic</vt:lpstr>
      <vt:lpstr>U-Net From: Image-to-Image Translation with Conditional Adversarial Networks Phillip Isola Jun-Yan Zhu Tinghui Zhou Alexei A. Efros https://arxiv.org/pdf/1611.07004.pdf </vt:lpstr>
      <vt:lpstr>Modified U-net</vt:lpstr>
      <vt:lpstr>Result</vt:lpstr>
      <vt:lpstr>Result</vt:lpstr>
      <vt:lpstr>Results</vt:lpstr>
      <vt:lpstr>Discussions/ Future work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Network for edge detection</dc:title>
  <dc:creator>khwong</dc:creator>
  <cp:lastModifiedBy>khwong</cp:lastModifiedBy>
  <cp:revision>86</cp:revision>
  <cp:lastPrinted>2018-02-28T07:47:28Z</cp:lastPrinted>
  <dcterms:created xsi:type="dcterms:W3CDTF">2006-08-16T00:00:00Z</dcterms:created>
  <dcterms:modified xsi:type="dcterms:W3CDTF">2018-02-28T07:48:13Z</dcterms:modified>
</cp:coreProperties>
</file>