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56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16C27-7DEA-4535-AA8A-66A4741E41E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B9FCF-539A-4A62-864A-A64D62F8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A93B-758D-42A4-903C-D130C3027685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C9CF-C177-4625-895F-589115B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6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A93B-758D-42A4-903C-D130C3027685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C9CF-C177-4625-895F-589115B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A93B-758D-42A4-903C-D130C3027685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C9CF-C177-4625-895F-589115B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A93B-758D-42A4-903C-D130C3027685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C9CF-C177-4625-895F-589115B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A93B-758D-42A4-903C-D130C3027685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C9CF-C177-4625-895F-589115B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A93B-758D-42A4-903C-D130C3027685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C9CF-C177-4625-895F-589115B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A93B-758D-42A4-903C-D130C3027685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C9CF-C177-4625-895F-589115B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1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A93B-758D-42A4-903C-D130C3027685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C9CF-C177-4625-895F-589115B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3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A93B-758D-42A4-903C-D130C3027685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C9CF-C177-4625-895F-589115B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A93B-758D-42A4-903C-D130C3027685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C9CF-C177-4625-895F-589115B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A93B-758D-42A4-903C-D130C3027685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C9CF-C177-4625-895F-589115B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A93B-758D-42A4-903C-D130C3027685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C9CF-C177-4625-895F-589115BD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9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allocation algorithm for Symbolic 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Sixiao Zhu, Ningyi Xu, MSRA</a:t>
            </a:r>
          </a:p>
          <a:p>
            <a:r>
              <a:rPr lang="en-US" dirty="0" smtClean="0"/>
              <a:t>4/24/2016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0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the previous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Execution order: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Storage unit mapping: </a:t>
                </a:r>
                <a:r>
                  <a:rPr lang="en-US" dirty="0"/>
                  <a:t> </a:t>
                </a:r>
                <a:r>
                  <a:rPr lang="en-US" dirty="0" smtClean="0"/>
                  <a:t>(A, buf2), (B, buf1), (C, buf0), (D, buf1), (E, buf2)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45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5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Symbolic </a:t>
            </a:r>
            <a:r>
              <a:rPr lang="en-US" dirty="0" smtClean="0"/>
              <a:t>Compiler, we want to provide high level automation.</a:t>
            </a:r>
          </a:p>
          <a:p>
            <a:r>
              <a:rPr lang="en-US" dirty="0" smtClean="0"/>
              <a:t>Specifically</a:t>
            </a:r>
            <a:r>
              <a:rPr lang="en-US" smtClean="0"/>
              <a:t>, given </a:t>
            </a:r>
            <a:r>
              <a:rPr lang="en-US" dirty="0" smtClean="0"/>
              <a:t>topo structure of some neuron network.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Map the computing </a:t>
            </a:r>
            <a:r>
              <a:rPr lang="en-US" dirty="0" smtClean="0"/>
              <a:t>nodes (like </a:t>
            </a:r>
            <a:r>
              <a:rPr lang="en-US" dirty="0" smtClean="0"/>
              <a:t>convolution layer in CNN</a:t>
            </a:r>
            <a:r>
              <a:rPr lang="en-US" dirty="0" smtClean="0"/>
              <a:t>) </a:t>
            </a:r>
            <a:r>
              <a:rPr lang="en-US" dirty="0" smtClean="0"/>
              <a:t>to FPGA kernel.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Map the storage nodes </a:t>
            </a:r>
            <a:r>
              <a:rPr lang="en-US" dirty="0" smtClean="0"/>
              <a:t>(like feature map in CNN) to </a:t>
            </a:r>
            <a:r>
              <a:rPr lang="en-US" dirty="0" smtClean="0"/>
              <a:t>DDR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execution </a:t>
            </a:r>
            <a:r>
              <a:rPr lang="en-US" dirty="0" smtClean="0"/>
              <a:t>order of computing nodes.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54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Computing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generate one FPGA kernel instance for each kind of layer, like convolution layer, fully connect layer, pooling layer, etc.</a:t>
            </a:r>
          </a:p>
          <a:p>
            <a:r>
              <a:rPr lang="en-US" dirty="0" smtClean="0"/>
              <a:t>Multiple instances of the same kind of layer is mapped to the </a:t>
            </a:r>
            <a:r>
              <a:rPr lang="en-US" dirty="0" smtClean="0"/>
              <a:t>corresponding FPGA kernel instance, only that this kernel instance is runtime reconfigurable.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3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Storage Nodes: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map numerous storage nodes to limited numbers of DDR buffers, one example is 152 layers deep residual net.</a:t>
            </a:r>
          </a:p>
          <a:p>
            <a:r>
              <a:rPr lang="en-US" dirty="0" smtClean="0"/>
              <a:t>Complex dependency may exist, the allocation must respect the semantics.</a:t>
            </a:r>
            <a:endParaRPr lang="en-US" dirty="0" smtClean="0"/>
          </a:p>
          <a:p>
            <a:r>
              <a:rPr lang="en-US" dirty="0" smtClean="0"/>
              <a:t>A specific DDR buffer’s occupation / release depends on execution order. Better generate execution order together with the mapping.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6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Storage Nodes: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BFS like approach to explor</a:t>
            </a:r>
            <a:r>
              <a:rPr lang="en-US" dirty="0" smtClean="0"/>
              <a:t>e the DAG, use the BFS reach order </a:t>
            </a:r>
            <a:r>
              <a:rPr lang="en-US" dirty="0" smtClean="0"/>
              <a:t>as execution order. </a:t>
            </a:r>
            <a:r>
              <a:rPr lang="en-US" dirty="0"/>
              <a:t>O</a:t>
            </a:r>
            <a:r>
              <a:rPr lang="en-US" dirty="0" smtClean="0"/>
              <a:t>n this execution order</a:t>
            </a:r>
            <a:r>
              <a:rPr lang="en-US" dirty="0" smtClean="0"/>
              <a:t>, we analyze the </a:t>
            </a:r>
            <a:r>
              <a:rPr lang="en-US" dirty="0" smtClean="0"/>
              <a:t>dataflow dependency.</a:t>
            </a:r>
          </a:p>
          <a:p>
            <a:r>
              <a:rPr lang="en-US" dirty="0" smtClean="0"/>
              <a:t>Treat this mapping problem as </a:t>
            </a:r>
            <a:r>
              <a:rPr lang="en-US" dirty="0" smtClean="0">
                <a:solidFill>
                  <a:schemeClr val="accent1"/>
                </a:solidFill>
              </a:rPr>
              <a:t>Register Allocation </a:t>
            </a:r>
            <a:r>
              <a:rPr lang="en-US" dirty="0" smtClean="0"/>
              <a:t>problem in compiler backend. A well-known solution for this is </a:t>
            </a:r>
            <a:r>
              <a:rPr lang="en-US" altLang="zh-CN" dirty="0" smtClean="0"/>
              <a:t>graph coloring (minimizing color number on condition that adjacent node having different color).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smtClean="0"/>
              <a:t>the obtained dependency, </a:t>
            </a:r>
            <a:r>
              <a:rPr lang="en-US" dirty="0"/>
              <a:t>e</a:t>
            </a:r>
            <a:r>
              <a:rPr lang="en-US" dirty="0" smtClean="0"/>
              <a:t>stablish graph coloring problem constrains, and use </a:t>
            </a:r>
            <a:r>
              <a:rPr lang="en-US" dirty="0" smtClean="0"/>
              <a:t>DSATUR heuristic solver to color the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6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</a:t>
            </a:r>
            <a:r>
              <a:rPr lang="en-US" dirty="0" smtClean="0"/>
              <a:t>: Convention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:r>
                  <a:rPr lang="en-US" dirty="0"/>
                  <a:t>s</a:t>
                </a:r>
                <a:r>
                  <a:rPr lang="en-US" dirty="0" smtClean="0"/>
                  <a:t>et for all storage unit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Four sets: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𝑢𝑛𝑘𝑛𝑜𝑤𝑛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</m:t>
                    </m:r>
                  </m:oMath>
                </a14:m>
                <a:r>
                  <a:rPr lang="en-US" dirty="0" smtClean="0"/>
                  <a:t> (activated),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𝑟𝑒𝑐</m:t>
                    </m:r>
                  </m:oMath>
                </a14:m>
                <a:r>
                  <a:rPr lang="en-US" dirty="0" smtClean="0"/>
                  <a:t> (recycled).</a:t>
                </a:r>
              </a:p>
              <a:p>
                <a:r>
                  <a:rPr lang="en-US" dirty="0" smtClean="0"/>
                  <a:t>Each storage unit moves along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𝑢𝑛𝑘𝑛𝑜𝑤𝑛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h𝑜𝑡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𝑟𝑒𝑐</m:t>
                    </m:r>
                  </m:oMath>
                </a14:m>
                <a:r>
                  <a:rPr lang="en-US" dirty="0" smtClean="0"/>
                  <a:t>. At certain phase, each storage unit belongs to exactly one set.</a:t>
                </a:r>
              </a:p>
              <a:p>
                <a:r>
                  <a:rPr lang="en-US" dirty="0" smtClean="0"/>
                  <a:t>Obviously, each storage unit corresponds to one computing that outputs it. So in the graph, we hide the computing units.</a:t>
                </a:r>
              </a:p>
              <a:p>
                <a:r>
                  <a:rPr lang="en-US" b="0" dirty="0" smtClean="0"/>
                  <a:t>We use a </a:t>
                </a:r>
                <a:r>
                  <a:rPr lang="en-US" b="0" dirty="0" err="1" smtClean="0"/>
                  <a:t>fifo</a:t>
                </a:r>
                <a:r>
                  <a:rPr lang="en-US" b="0" dirty="0" smtClean="0"/>
                  <a:t> queue </a:t>
                </a:r>
                <a:r>
                  <a:rPr lang="en-US" dirty="0" smtClean="0"/>
                  <a:t>to denote the execution order (Similar to 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EnqueueTask</a:t>
                </a:r>
                <a:r>
                  <a:rPr lang="en-US" dirty="0" smtClean="0">
                    <a:latin typeface="Consolas" panose="020B0609020204030204" pitchFamily="49" charset="0"/>
                  </a:rPr>
                  <a:t>()</a:t>
                </a:r>
                <a:r>
                  <a:rPr lang="en-US" dirty="0" smtClean="0"/>
                  <a:t>in </a:t>
                </a:r>
                <a:r>
                  <a:rPr lang="en-US" dirty="0"/>
                  <a:t>OpenCL</a:t>
                </a:r>
                <a:r>
                  <a:rPr lang="en-US" dirty="0" smtClean="0"/>
                  <a:t>).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for it.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8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</a:t>
            </a:r>
            <a:r>
              <a:rPr lang="en-US" dirty="0" smtClean="0"/>
              <a:t>: Description Part1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At the beginning all nodes are in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𝑢𝑛𝑘𝑛𝑜𝑤𝑛</m:t>
                    </m:r>
                  </m:oMath>
                </a14:m>
                <a:r>
                  <a:rPr lang="en-US" dirty="0"/>
                  <a:t>, except the node for network’s row input data.</a:t>
                </a:r>
              </a:p>
              <a:p>
                <a:r>
                  <a:rPr lang="en-US" dirty="0" smtClean="0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</m:t>
                    </m:r>
                  </m:oMath>
                </a14:m>
                <a:r>
                  <a:rPr lang="en-US" dirty="0" smtClean="0"/>
                  <a:t> set. For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𝑢𝑛𝑘𝑛𝑜𝑤𝑛</m:t>
                    </m:r>
                  </m:oMath>
                </a14:m>
                <a:r>
                  <a:rPr lang="en-US" dirty="0" smtClean="0"/>
                  <a:t> set, if all its dependencies are available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h𝑜𝑡</m:t>
                    </m:r>
                  </m:oMath>
                </a14:m>
                <a:r>
                  <a:rPr lang="en-US" dirty="0" smtClean="0"/>
                  <a:t> set, this node is available for computing (activated) and move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</m:t>
                    </m:r>
                  </m:oMath>
                </a14:m>
                <a:r>
                  <a:rPr lang="en-US" dirty="0" smtClean="0"/>
                  <a:t> set (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Random choose currently, future research could be done to select the best one</a:t>
                </a:r>
                <a:r>
                  <a:rPr lang="en-US" dirty="0" smtClean="0"/>
                  <a:t>). Push the computing unit it corresponds to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 Establish graph color constrain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and all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h𝑜𝑡</m:t>
                    </m:r>
                  </m:oMath>
                </a14:m>
                <a:r>
                  <a:rPr lang="en-US" dirty="0" smtClean="0"/>
                  <a:t> set, move it to hot set.</a:t>
                </a:r>
              </a:p>
              <a:p>
                <a:r>
                  <a:rPr lang="en-US" b="0" dirty="0" smtClean="0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h𝑜𝑡</m:t>
                    </m:r>
                  </m:oMath>
                </a14:m>
                <a:r>
                  <a:rPr lang="en-US" dirty="0" smtClean="0"/>
                  <a:t> set. A node is move from hot set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</m:t>
                    </m:r>
                  </m:oMath>
                </a14:m>
                <a:r>
                  <a:rPr lang="en-US" dirty="0" smtClean="0"/>
                  <a:t> if all nodes that depends on it is already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h𝑜𝑡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</m:t>
                    </m:r>
                  </m:oMath>
                </a14:m>
                <a:r>
                  <a:rPr lang="en-US" dirty="0" smtClean="0"/>
                  <a:t> set (no use anymore).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580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94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</a:t>
            </a:r>
            <a:r>
              <a:rPr lang="en-US" dirty="0" smtClean="0"/>
              <a:t>: Description Part2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After all the nodes are moved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</m:t>
                    </m:r>
                  </m:oMath>
                </a14:m>
                <a:r>
                  <a:rPr lang="en-US" dirty="0" smtClean="0"/>
                  <a:t>, solve the graph coloring problem with a solver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𝐷𝑆𝐴𝑇𝑈𝑅</m:t>
                    </m:r>
                  </m:oMath>
                </a14:m>
                <a:r>
                  <a:rPr lang="en-US" dirty="0" smtClean="0"/>
                  <a:t> currently). After this, each storage unit is assigned to a actual DDR block.</a:t>
                </a:r>
              </a:p>
              <a:p>
                <a:r>
                  <a:rPr lang="en-US" dirty="0" smtClean="0"/>
                  <a:t>Change all logic storage units that each computing unit concerns to the assigned DDR block.</a:t>
                </a:r>
              </a:p>
              <a:p>
                <a:r>
                  <a:rPr lang="en-US" dirty="0" smtClean="0"/>
                  <a:t>Execute all the computing units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, in a </a:t>
                </a:r>
                <a:r>
                  <a:rPr lang="en-US" dirty="0" err="1" smtClean="0"/>
                  <a:t>fifo</a:t>
                </a:r>
                <a:r>
                  <a:rPr lang="en-US" dirty="0" smtClean="0"/>
                  <a:t> order.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97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6696675" y="273846"/>
            <a:ext cx="171450" cy="1726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6416879" y="791768"/>
            <a:ext cx="171450" cy="1726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B</a:t>
            </a:r>
          </a:p>
        </p:txBody>
      </p:sp>
      <p:sp>
        <p:nvSpPr>
          <p:cNvPr id="32" name="Oval 31"/>
          <p:cNvSpPr/>
          <p:nvPr/>
        </p:nvSpPr>
        <p:spPr>
          <a:xfrm>
            <a:off x="6502604" y="1330526"/>
            <a:ext cx="171450" cy="17264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C</a:t>
            </a:r>
          </a:p>
        </p:txBody>
      </p:sp>
      <p:sp>
        <p:nvSpPr>
          <p:cNvPr id="33" name="Oval 32"/>
          <p:cNvSpPr/>
          <p:nvPr/>
        </p:nvSpPr>
        <p:spPr>
          <a:xfrm>
            <a:off x="6950279" y="1732362"/>
            <a:ext cx="171450" cy="1726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D</a:t>
            </a:r>
          </a:p>
        </p:txBody>
      </p:sp>
      <p:sp>
        <p:nvSpPr>
          <p:cNvPr id="34" name="Oval 33"/>
          <p:cNvSpPr/>
          <p:nvPr/>
        </p:nvSpPr>
        <p:spPr>
          <a:xfrm>
            <a:off x="7450341" y="1201780"/>
            <a:ext cx="171450" cy="1726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E</a:t>
            </a:r>
          </a:p>
        </p:txBody>
      </p:sp>
      <p:cxnSp>
        <p:nvCxnSpPr>
          <p:cNvPr id="35" name="Straight Arrow Connector 34"/>
          <p:cNvCxnSpPr>
            <a:stCxn id="30" idx="3"/>
            <a:endCxn id="31" idx="0"/>
          </p:cNvCxnSpPr>
          <p:nvPr/>
        </p:nvCxnSpPr>
        <p:spPr>
          <a:xfrm flipH="1">
            <a:off x="6502604" y="421204"/>
            <a:ext cx="219180" cy="37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4"/>
            <a:endCxn id="32" idx="0"/>
          </p:cNvCxnSpPr>
          <p:nvPr/>
        </p:nvCxnSpPr>
        <p:spPr>
          <a:xfrm>
            <a:off x="6502604" y="964409"/>
            <a:ext cx="85725" cy="36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6648946" y="1477884"/>
            <a:ext cx="326441" cy="27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7"/>
            <a:endCxn id="34" idx="3"/>
          </p:cNvCxnSpPr>
          <p:nvPr/>
        </p:nvCxnSpPr>
        <p:spPr>
          <a:xfrm flipV="1">
            <a:off x="7096620" y="1349139"/>
            <a:ext cx="378829" cy="4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4"/>
            <a:endCxn id="33" idx="0"/>
          </p:cNvCxnSpPr>
          <p:nvPr/>
        </p:nvCxnSpPr>
        <p:spPr>
          <a:xfrm>
            <a:off x="6782401" y="446487"/>
            <a:ext cx="253603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6"/>
            <a:endCxn id="34" idx="2"/>
          </p:cNvCxnSpPr>
          <p:nvPr/>
        </p:nvCxnSpPr>
        <p:spPr>
          <a:xfrm flipV="1">
            <a:off x="6674053" y="1288102"/>
            <a:ext cx="776288" cy="12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421386" y="2302480"/>
            <a:ext cx="171450" cy="1726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4141589" y="2820402"/>
            <a:ext cx="171450" cy="1726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227314" y="3359160"/>
            <a:ext cx="171450" cy="1726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4674989" y="3760996"/>
            <a:ext cx="171450" cy="17264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D</a:t>
            </a:r>
          </a:p>
        </p:txBody>
      </p:sp>
      <p:sp>
        <p:nvSpPr>
          <p:cNvPr id="52" name="Oval 51"/>
          <p:cNvSpPr/>
          <p:nvPr/>
        </p:nvSpPr>
        <p:spPr>
          <a:xfrm>
            <a:off x="5175052" y="3230414"/>
            <a:ext cx="171450" cy="1726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E</a:t>
            </a:r>
          </a:p>
        </p:txBody>
      </p:sp>
      <p:cxnSp>
        <p:nvCxnSpPr>
          <p:cNvPr id="53" name="Straight Arrow Connector 52"/>
          <p:cNvCxnSpPr>
            <a:stCxn id="48" idx="3"/>
            <a:endCxn id="49" idx="0"/>
          </p:cNvCxnSpPr>
          <p:nvPr/>
        </p:nvCxnSpPr>
        <p:spPr>
          <a:xfrm flipH="1">
            <a:off x="4227314" y="2449838"/>
            <a:ext cx="219180" cy="37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4"/>
            <a:endCxn id="50" idx="0"/>
          </p:cNvCxnSpPr>
          <p:nvPr/>
        </p:nvCxnSpPr>
        <p:spPr>
          <a:xfrm>
            <a:off x="4227314" y="2993043"/>
            <a:ext cx="85725" cy="36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5"/>
            <a:endCxn id="51" idx="1"/>
          </p:cNvCxnSpPr>
          <p:nvPr/>
        </p:nvCxnSpPr>
        <p:spPr>
          <a:xfrm>
            <a:off x="4373656" y="3506518"/>
            <a:ext cx="326441" cy="27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7"/>
            <a:endCxn id="52" idx="3"/>
          </p:cNvCxnSpPr>
          <p:nvPr/>
        </p:nvCxnSpPr>
        <p:spPr>
          <a:xfrm flipV="1">
            <a:off x="4821331" y="3377773"/>
            <a:ext cx="378829" cy="4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4"/>
            <a:endCxn id="51" idx="0"/>
          </p:cNvCxnSpPr>
          <p:nvPr/>
        </p:nvCxnSpPr>
        <p:spPr>
          <a:xfrm>
            <a:off x="4507111" y="2475121"/>
            <a:ext cx="253603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6"/>
            <a:endCxn id="52" idx="2"/>
          </p:cNvCxnSpPr>
          <p:nvPr/>
        </p:nvCxnSpPr>
        <p:spPr>
          <a:xfrm flipV="1">
            <a:off x="4398764" y="3316736"/>
            <a:ext cx="776288" cy="12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335661" y="157849"/>
            <a:ext cx="171450" cy="1726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A</a:t>
            </a:r>
          </a:p>
        </p:txBody>
      </p:sp>
      <p:sp>
        <p:nvSpPr>
          <p:cNvPr id="61" name="Oval 60"/>
          <p:cNvSpPr/>
          <p:nvPr/>
        </p:nvSpPr>
        <p:spPr>
          <a:xfrm>
            <a:off x="4055864" y="675770"/>
            <a:ext cx="171450" cy="17264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B</a:t>
            </a:r>
          </a:p>
        </p:txBody>
      </p:sp>
      <p:sp>
        <p:nvSpPr>
          <p:cNvPr id="62" name="Oval 61"/>
          <p:cNvSpPr/>
          <p:nvPr/>
        </p:nvSpPr>
        <p:spPr>
          <a:xfrm>
            <a:off x="4141589" y="1214528"/>
            <a:ext cx="171450" cy="1726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C</a:t>
            </a:r>
          </a:p>
        </p:txBody>
      </p:sp>
      <p:sp>
        <p:nvSpPr>
          <p:cNvPr id="63" name="Oval 62"/>
          <p:cNvSpPr/>
          <p:nvPr/>
        </p:nvSpPr>
        <p:spPr>
          <a:xfrm>
            <a:off x="4589264" y="1616364"/>
            <a:ext cx="171450" cy="1726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D</a:t>
            </a:r>
          </a:p>
        </p:txBody>
      </p:sp>
      <p:sp>
        <p:nvSpPr>
          <p:cNvPr id="64" name="Oval 63"/>
          <p:cNvSpPr/>
          <p:nvPr/>
        </p:nvSpPr>
        <p:spPr>
          <a:xfrm>
            <a:off x="5089327" y="1085783"/>
            <a:ext cx="171450" cy="1726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E</a:t>
            </a:r>
          </a:p>
        </p:txBody>
      </p:sp>
      <p:cxnSp>
        <p:nvCxnSpPr>
          <p:cNvPr id="65" name="Straight Arrow Connector 64"/>
          <p:cNvCxnSpPr>
            <a:stCxn id="60" idx="3"/>
            <a:endCxn id="61" idx="0"/>
          </p:cNvCxnSpPr>
          <p:nvPr/>
        </p:nvCxnSpPr>
        <p:spPr>
          <a:xfrm flipH="1">
            <a:off x="4141589" y="305207"/>
            <a:ext cx="219180" cy="37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4"/>
            <a:endCxn id="62" idx="0"/>
          </p:cNvCxnSpPr>
          <p:nvPr/>
        </p:nvCxnSpPr>
        <p:spPr>
          <a:xfrm>
            <a:off x="4141589" y="848411"/>
            <a:ext cx="85725" cy="36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5"/>
            <a:endCxn id="63" idx="1"/>
          </p:cNvCxnSpPr>
          <p:nvPr/>
        </p:nvCxnSpPr>
        <p:spPr>
          <a:xfrm>
            <a:off x="4287931" y="1361887"/>
            <a:ext cx="326441" cy="27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7"/>
            <a:endCxn id="64" idx="3"/>
          </p:cNvCxnSpPr>
          <p:nvPr/>
        </p:nvCxnSpPr>
        <p:spPr>
          <a:xfrm flipV="1">
            <a:off x="4735606" y="1233142"/>
            <a:ext cx="378829" cy="4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4"/>
            <a:endCxn id="63" idx="0"/>
          </p:cNvCxnSpPr>
          <p:nvPr/>
        </p:nvCxnSpPr>
        <p:spPr>
          <a:xfrm>
            <a:off x="4421386" y="330489"/>
            <a:ext cx="253603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6"/>
            <a:endCxn id="64" idx="2"/>
          </p:cNvCxnSpPr>
          <p:nvPr/>
        </p:nvCxnSpPr>
        <p:spPr>
          <a:xfrm flipV="1">
            <a:off x="4313039" y="1172104"/>
            <a:ext cx="776288" cy="12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280639" y="570804"/>
                <a:ext cx="770334" cy="22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𝐷𝑖𝑓𝑓𝐶𝑜𝑙𝑜𝑟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44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63" y="1217715"/>
                <a:ext cx="1643380" cy="435632"/>
              </a:xfrm>
              <a:prstGeom prst="rect">
                <a:avLst/>
              </a:prstGeom>
              <a:blipFill rotWithShape="0">
                <a:blip r:embed="rId2"/>
                <a:stretch>
                  <a:fillRect l="-2602" r="-36059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846439" y="1877548"/>
                <a:ext cx="991300" cy="352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44" i="1">
                          <a:latin typeface="Cambria Math" panose="02040503050406030204" pitchFamily="18" charset="0"/>
                        </a:rPr>
                        <m:t>𝐷𝑖𝑓𝑓𝐶𝑜𝑙𝑜𝑟</m:t>
                      </m:r>
                      <m:r>
                        <a:rPr lang="en-US" sz="844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44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844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844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844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44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𝐷𝑖𝑓𝑓𝐶𝑜𝑙𝑜𝑟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44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870" y="4005436"/>
                <a:ext cx="2114774" cy="778931"/>
              </a:xfrm>
              <a:prstGeom prst="rect">
                <a:avLst/>
              </a:prstGeom>
              <a:blipFill rotWithShape="0">
                <a:blip r:embed="rId3"/>
                <a:stretch>
                  <a:fillRect l="-2017" r="-5476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/>
          <p:cNvSpPr/>
          <p:nvPr/>
        </p:nvSpPr>
        <p:spPr>
          <a:xfrm>
            <a:off x="6761399" y="2363518"/>
            <a:ext cx="171450" cy="1726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A</a:t>
            </a:r>
          </a:p>
        </p:txBody>
      </p:sp>
      <p:sp>
        <p:nvSpPr>
          <p:cNvPr id="78" name="Oval 77"/>
          <p:cNvSpPr/>
          <p:nvPr/>
        </p:nvSpPr>
        <p:spPr>
          <a:xfrm>
            <a:off x="6481602" y="2881440"/>
            <a:ext cx="171450" cy="1726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B</a:t>
            </a:r>
          </a:p>
        </p:txBody>
      </p:sp>
      <p:sp>
        <p:nvSpPr>
          <p:cNvPr id="79" name="Oval 78"/>
          <p:cNvSpPr/>
          <p:nvPr/>
        </p:nvSpPr>
        <p:spPr>
          <a:xfrm>
            <a:off x="6567327" y="3420198"/>
            <a:ext cx="171450" cy="1726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C</a:t>
            </a:r>
          </a:p>
        </p:txBody>
      </p:sp>
      <p:sp>
        <p:nvSpPr>
          <p:cNvPr id="80" name="Oval 79"/>
          <p:cNvSpPr/>
          <p:nvPr/>
        </p:nvSpPr>
        <p:spPr>
          <a:xfrm>
            <a:off x="7015002" y="3822034"/>
            <a:ext cx="171450" cy="1726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D</a:t>
            </a:r>
          </a:p>
        </p:txBody>
      </p:sp>
      <p:sp>
        <p:nvSpPr>
          <p:cNvPr id="81" name="Oval 80"/>
          <p:cNvSpPr/>
          <p:nvPr/>
        </p:nvSpPr>
        <p:spPr>
          <a:xfrm>
            <a:off x="7515064" y="3291452"/>
            <a:ext cx="171450" cy="17264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E</a:t>
            </a:r>
          </a:p>
        </p:txBody>
      </p:sp>
      <p:cxnSp>
        <p:nvCxnSpPr>
          <p:cNvPr id="82" name="Straight Arrow Connector 81"/>
          <p:cNvCxnSpPr>
            <a:stCxn id="77" idx="3"/>
            <a:endCxn id="78" idx="0"/>
          </p:cNvCxnSpPr>
          <p:nvPr/>
        </p:nvCxnSpPr>
        <p:spPr>
          <a:xfrm flipH="1">
            <a:off x="6567327" y="2510876"/>
            <a:ext cx="219180" cy="37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4"/>
            <a:endCxn id="79" idx="0"/>
          </p:cNvCxnSpPr>
          <p:nvPr/>
        </p:nvCxnSpPr>
        <p:spPr>
          <a:xfrm>
            <a:off x="6567327" y="3054081"/>
            <a:ext cx="85725" cy="36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5"/>
            <a:endCxn id="80" idx="1"/>
          </p:cNvCxnSpPr>
          <p:nvPr/>
        </p:nvCxnSpPr>
        <p:spPr>
          <a:xfrm>
            <a:off x="6713669" y="3567556"/>
            <a:ext cx="326441" cy="27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7"/>
            <a:endCxn id="81" idx="3"/>
          </p:cNvCxnSpPr>
          <p:nvPr/>
        </p:nvCxnSpPr>
        <p:spPr>
          <a:xfrm flipV="1">
            <a:off x="7161343" y="3438811"/>
            <a:ext cx="378829" cy="4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7" idx="4"/>
            <a:endCxn id="80" idx="0"/>
          </p:cNvCxnSpPr>
          <p:nvPr/>
        </p:nvCxnSpPr>
        <p:spPr>
          <a:xfrm>
            <a:off x="6847124" y="2536159"/>
            <a:ext cx="253603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6"/>
            <a:endCxn id="81" idx="2"/>
          </p:cNvCxnSpPr>
          <p:nvPr/>
        </p:nvCxnSpPr>
        <p:spPr>
          <a:xfrm flipV="1">
            <a:off x="6738776" y="3377774"/>
            <a:ext cx="776288" cy="12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609489" y="4315849"/>
                <a:ext cx="991300" cy="352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44" i="1">
                          <a:latin typeface="Cambria Math" panose="02040503050406030204" pitchFamily="18" charset="0"/>
                        </a:rPr>
                        <m:t>𝐷𝑖𝑓𝑓𝐶𝑜𝑙𝑜𝑟</m:t>
                      </m:r>
                      <m:r>
                        <a:rPr lang="en-US" sz="844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44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844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844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844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44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𝐷𝑖𝑓𝑓𝐶𝑜𝑙𝑜𝑟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44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043" y="9207144"/>
                <a:ext cx="2114774" cy="778931"/>
              </a:xfrm>
              <a:prstGeom prst="rect">
                <a:avLst/>
              </a:prstGeom>
              <a:blipFill rotWithShape="0">
                <a:blip r:embed="rId4"/>
                <a:stretch>
                  <a:fillRect l="-2017" r="-6052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/>
          <p:cNvSpPr/>
          <p:nvPr/>
        </p:nvSpPr>
        <p:spPr>
          <a:xfrm>
            <a:off x="5666289" y="3932700"/>
            <a:ext cx="171450" cy="1726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A</a:t>
            </a:r>
          </a:p>
        </p:txBody>
      </p:sp>
      <p:sp>
        <p:nvSpPr>
          <p:cNvPr id="104" name="Oval 103"/>
          <p:cNvSpPr/>
          <p:nvPr/>
        </p:nvSpPr>
        <p:spPr>
          <a:xfrm>
            <a:off x="5386493" y="4450622"/>
            <a:ext cx="171450" cy="1726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B</a:t>
            </a:r>
          </a:p>
        </p:txBody>
      </p:sp>
      <p:sp>
        <p:nvSpPr>
          <p:cNvPr id="105" name="Oval 104"/>
          <p:cNvSpPr/>
          <p:nvPr/>
        </p:nvSpPr>
        <p:spPr>
          <a:xfrm>
            <a:off x="5472218" y="4989380"/>
            <a:ext cx="171450" cy="1726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C</a:t>
            </a:r>
          </a:p>
        </p:txBody>
      </p:sp>
      <p:sp>
        <p:nvSpPr>
          <p:cNvPr id="106" name="Oval 105"/>
          <p:cNvSpPr/>
          <p:nvPr/>
        </p:nvSpPr>
        <p:spPr>
          <a:xfrm>
            <a:off x="5919893" y="5391215"/>
            <a:ext cx="171450" cy="1726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D</a:t>
            </a:r>
          </a:p>
        </p:txBody>
      </p:sp>
      <p:sp>
        <p:nvSpPr>
          <p:cNvPr id="107" name="Oval 106"/>
          <p:cNvSpPr/>
          <p:nvPr/>
        </p:nvSpPr>
        <p:spPr>
          <a:xfrm>
            <a:off x="6419955" y="4860634"/>
            <a:ext cx="171450" cy="1726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/>
              <a:t>E</a:t>
            </a:r>
          </a:p>
        </p:txBody>
      </p:sp>
      <p:cxnSp>
        <p:nvCxnSpPr>
          <p:cNvPr id="108" name="Straight Arrow Connector 107"/>
          <p:cNvCxnSpPr>
            <a:stCxn id="103" idx="3"/>
            <a:endCxn id="104" idx="0"/>
          </p:cNvCxnSpPr>
          <p:nvPr/>
        </p:nvCxnSpPr>
        <p:spPr>
          <a:xfrm flipH="1">
            <a:off x="5472218" y="4080058"/>
            <a:ext cx="219180" cy="37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4" idx="4"/>
            <a:endCxn id="105" idx="0"/>
          </p:cNvCxnSpPr>
          <p:nvPr/>
        </p:nvCxnSpPr>
        <p:spPr>
          <a:xfrm>
            <a:off x="5472218" y="4623263"/>
            <a:ext cx="85725" cy="36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5" idx="5"/>
            <a:endCxn id="106" idx="1"/>
          </p:cNvCxnSpPr>
          <p:nvPr/>
        </p:nvCxnSpPr>
        <p:spPr>
          <a:xfrm>
            <a:off x="5618560" y="5136738"/>
            <a:ext cx="326441" cy="27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6" idx="7"/>
            <a:endCxn id="107" idx="3"/>
          </p:cNvCxnSpPr>
          <p:nvPr/>
        </p:nvCxnSpPr>
        <p:spPr>
          <a:xfrm flipV="1">
            <a:off x="6066234" y="5007993"/>
            <a:ext cx="378829" cy="4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3" idx="4"/>
            <a:endCxn id="106" idx="0"/>
          </p:cNvCxnSpPr>
          <p:nvPr/>
        </p:nvCxnSpPr>
        <p:spPr>
          <a:xfrm>
            <a:off x="5752014" y="4105341"/>
            <a:ext cx="253603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5" idx="6"/>
            <a:endCxn id="107" idx="2"/>
          </p:cNvCxnSpPr>
          <p:nvPr/>
        </p:nvCxnSpPr>
        <p:spPr>
          <a:xfrm flipV="1">
            <a:off x="5643667" y="4946955"/>
            <a:ext cx="776288" cy="12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4504203" y="5802165"/>
            <a:ext cx="171450" cy="172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1" name="Oval 120"/>
          <p:cNvSpPr/>
          <p:nvPr/>
        </p:nvSpPr>
        <p:spPr>
          <a:xfrm>
            <a:off x="4742815" y="6183312"/>
            <a:ext cx="171450" cy="172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2" name="Oval 121"/>
          <p:cNvSpPr/>
          <p:nvPr/>
        </p:nvSpPr>
        <p:spPr>
          <a:xfrm>
            <a:off x="3864699" y="6302192"/>
            <a:ext cx="171450" cy="172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3" name="Oval 122"/>
          <p:cNvSpPr/>
          <p:nvPr/>
        </p:nvSpPr>
        <p:spPr>
          <a:xfrm>
            <a:off x="4332753" y="6589697"/>
            <a:ext cx="171450" cy="172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Oval 123"/>
          <p:cNvSpPr/>
          <p:nvPr/>
        </p:nvSpPr>
        <p:spPr>
          <a:xfrm>
            <a:off x="4036149" y="5855321"/>
            <a:ext cx="171450" cy="172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31" name="Straight Connector 130"/>
          <p:cNvCxnSpPr>
            <a:stCxn id="124" idx="6"/>
            <a:endCxn id="119" idx="2"/>
          </p:cNvCxnSpPr>
          <p:nvPr/>
        </p:nvCxnSpPr>
        <p:spPr>
          <a:xfrm flipV="1">
            <a:off x="4207600" y="5888486"/>
            <a:ext cx="296604" cy="5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9" idx="5"/>
            <a:endCxn id="121" idx="0"/>
          </p:cNvCxnSpPr>
          <p:nvPr/>
        </p:nvCxnSpPr>
        <p:spPr>
          <a:xfrm>
            <a:off x="4650545" y="5949523"/>
            <a:ext cx="177995" cy="23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4" idx="5"/>
            <a:endCxn id="121" idx="1"/>
          </p:cNvCxnSpPr>
          <p:nvPr/>
        </p:nvCxnSpPr>
        <p:spPr>
          <a:xfrm>
            <a:off x="4182491" y="6002679"/>
            <a:ext cx="585432" cy="205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5392236" y="2815091"/>
                <a:ext cx="991300" cy="352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44" i="1">
                          <a:latin typeface="Cambria Math" panose="02040503050406030204" pitchFamily="18" charset="0"/>
                        </a:rPr>
                        <m:t>𝐷𝑖𝑓𝑓𝐶𝑜𝑙𝑜𝑟</m:t>
                      </m:r>
                      <m:r>
                        <a:rPr lang="en-US" sz="844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44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844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844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844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44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𝐷𝑖𝑓𝑓𝐶𝑜𝑙𝑜𝑟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844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44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36" y="6005528"/>
                <a:ext cx="2114774" cy="778931"/>
              </a:xfrm>
              <a:prstGeom prst="rect">
                <a:avLst/>
              </a:prstGeom>
              <a:blipFill rotWithShape="0">
                <a:blip r:embed="rId5"/>
                <a:stretch>
                  <a:fillRect l="-2017" r="-6052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140"/>
          <p:cNvCxnSpPr>
            <a:stCxn id="124" idx="4"/>
            <a:endCxn id="123" idx="0"/>
          </p:cNvCxnSpPr>
          <p:nvPr/>
        </p:nvCxnSpPr>
        <p:spPr>
          <a:xfrm>
            <a:off x="4121875" y="6027962"/>
            <a:ext cx="296604" cy="56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21" idx="3"/>
            <a:endCxn id="123" idx="7"/>
          </p:cNvCxnSpPr>
          <p:nvPr/>
        </p:nvCxnSpPr>
        <p:spPr>
          <a:xfrm flipH="1">
            <a:off x="4479096" y="6330671"/>
            <a:ext cx="288828" cy="284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1" idx="2"/>
            <a:endCxn id="122" idx="6"/>
          </p:cNvCxnSpPr>
          <p:nvPr/>
        </p:nvCxnSpPr>
        <p:spPr>
          <a:xfrm flipH="1">
            <a:off x="4036149" y="6269633"/>
            <a:ext cx="706666" cy="11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23" idx="1"/>
            <a:endCxn id="122" idx="5"/>
          </p:cNvCxnSpPr>
          <p:nvPr/>
        </p:nvCxnSpPr>
        <p:spPr>
          <a:xfrm flipH="1" flipV="1">
            <a:off x="4011042" y="6449550"/>
            <a:ext cx="346820" cy="16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184452" y="28298"/>
            <a:ext cx="232067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368063" y="591607"/>
            <a:ext cx="232067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0101" y="3403055"/>
            <a:ext cx="232067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306547" y="3803408"/>
            <a:ext cx="232067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698523" y="4838203"/>
            <a:ext cx="232067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4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5175051" y="6294563"/>
            <a:ext cx="1220286" cy="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182574" y="5991439"/>
            <a:ext cx="1286687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Graph Color solver</a:t>
            </a:r>
            <a:endParaRPr lang="en-US" sz="844" dirty="0"/>
          </a:p>
        </p:txBody>
      </p:sp>
      <p:sp>
        <p:nvSpPr>
          <p:cNvPr id="167" name="Oval 166"/>
          <p:cNvSpPr/>
          <p:nvPr/>
        </p:nvSpPr>
        <p:spPr>
          <a:xfrm>
            <a:off x="7383904" y="5776883"/>
            <a:ext cx="171450" cy="172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8" name="Oval 167"/>
          <p:cNvSpPr/>
          <p:nvPr/>
        </p:nvSpPr>
        <p:spPr>
          <a:xfrm>
            <a:off x="7622516" y="6158030"/>
            <a:ext cx="171450" cy="172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9" name="Oval 168"/>
          <p:cNvSpPr/>
          <p:nvPr/>
        </p:nvSpPr>
        <p:spPr>
          <a:xfrm>
            <a:off x="6744400" y="6276910"/>
            <a:ext cx="171450" cy="172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0" name="Oval 169"/>
          <p:cNvSpPr/>
          <p:nvPr/>
        </p:nvSpPr>
        <p:spPr>
          <a:xfrm>
            <a:off x="7212454" y="6564415"/>
            <a:ext cx="171450" cy="172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1" name="Oval 170"/>
          <p:cNvSpPr/>
          <p:nvPr/>
        </p:nvSpPr>
        <p:spPr>
          <a:xfrm>
            <a:off x="6915850" y="5830039"/>
            <a:ext cx="171450" cy="172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44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72" name="Straight Connector 171"/>
          <p:cNvCxnSpPr>
            <a:stCxn id="171" idx="6"/>
            <a:endCxn id="167" idx="2"/>
          </p:cNvCxnSpPr>
          <p:nvPr/>
        </p:nvCxnSpPr>
        <p:spPr>
          <a:xfrm flipV="1">
            <a:off x="7087301" y="5863204"/>
            <a:ext cx="296604" cy="5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67" idx="5"/>
            <a:endCxn id="168" idx="0"/>
          </p:cNvCxnSpPr>
          <p:nvPr/>
        </p:nvCxnSpPr>
        <p:spPr>
          <a:xfrm>
            <a:off x="7530246" y="5924241"/>
            <a:ext cx="177995" cy="23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71" idx="5"/>
            <a:endCxn id="168" idx="1"/>
          </p:cNvCxnSpPr>
          <p:nvPr/>
        </p:nvCxnSpPr>
        <p:spPr>
          <a:xfrm>
            <a:off x="7062192" y="5977397"/>
            <a:ext cx="585432" cy="205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71" idx="4"/>
            <a:endCxn id="170" idx="0"/>
          </p:cNvCxnSpPr>
          <p:nvPr/>
        </p:nvCxnSpPr>
        <p:spPr>
          <a:xfrm>
            <a:off x="7001576" y="6002680"/>
            <a:ext cx="296604" cy="56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68" idx="3"/>
            <a:endCxn id="170" idx="7"/>
          </p:cNvCxnSpPr>
          <p:nvPr/>
        </p:nvCxnSpPr>
        <p:spPr>
          <a:xfrm flipH="1">
            <a:off x="7358796" y="6305389"/>
            <a:ext cx="288828" cy="284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68" idx="2"/>
            <a:endCxn id="169" idx="6"/>
          </p:cNvCxnSpPr>
          <p:nvPr/>
        </p:nvCxnSpPr>
        <p:spPr>
          <a:xfrm flipH="1">
            <a:off x="6915850" y="6244351"/>
            <a:ext cx="706666" cy="11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0" idx="1"/>
            <a:endCxn id="169" idx="5"/>
          </p:cNvCxnSpPr>
          <p:nvPr/>
        </p:nvCxnSpPr>
        <p:spPr>
          <a:xfrm flipH="1" flipV="1">
            <a:off x="6890743" y="6424268"/>
            <a:ext cx="346820" cy="16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7886236" y="6142250"/>
            <a:ext cx="339236" cy="35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buf0</a:t>
            </a:r>
            <a:endParaRPr lang="en-US" sz="844" dirty="0"/>
          </a:p>
        </p:txBody>
      </p:sp>
      <p:sp>
        <p:nvSpPr>
          <p:cNvPr id="180" name="TextBox 179"/>
          <p:cNvSpPr txBox="1"/>
          <p:nvPr/>
        </p:nvSpPr>
        <p:spPr>
          <a:xfrm>
            <a:off x="7454731" y="6604902"/>
            <a:ext cx="339236" cy="35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buf1</a:t>
            </a:r>
            <a:endParaRPr lang="en-US" sz="844" dirty="0"/>
          </a:p>
        </p:txBody>
      </p:sp>
      <p:sp>
        <p:nvSpPr>
          <p:cNvPr id="181" name="TextBox 180"/>
          <p:cNvSpPr txBox="1"/>
          <p:nvPr/>
        </p:nvSpPr>
        <p:spPr>
          <a:xfrm>
            <a:off x="6516991" y="6482109"/>
            <a:ext cx="339236" cy="35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buf2</a:t>
            </a:r>
            <a:endParaRPr lang="en-US" sz="844" dirty="0"/>
          </a:p>
        </p:txBody>
      </p:sp>
      <p:sp>
        <p:nvSpPr>
          <p:cNvPr id="182" name="TextBox 181"/>
          <p:cNvSpPr txBox="1"/>
          <p:nvPr/>
        </p:nvSpPr>
        <p:spPr>
          <a:xfrm>
            <a:off x="6632031" y="5722617"/>
            <a:ext cx="339236" cy="35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buf2</a:t>
            </a:r>
            <a:endParaRPr lang="en-US" sz="844" dirty="0"/>
          </a:p>
        </p:txBody>
      </p:sp>
      <p:sp>
        <p:nvSpPr>
          <p:cNvPr id="183" name="TextBox 182"/>
          <p:cNvSpPr txBox="1"/>
          <p:nvPr/>
        </p:nvSpPr>
        <p:spPr>
          <a:xfrm>
            <a:off x="7489426" y="5625672"/>
            <a:ext cx="339236" cy="35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buf1</a:t>
            </a:r>
            <a:endParaRPr lang="en-US" sz="844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801070" y="5625672"/>
            <a:ext cx="454521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089327" y="848411"/>
            <a:ext cx="11410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5260777" y="1554673"/>
            <a:ext cx="1159178" cy="1184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5472218" y="3230415"/>
            <a:ext cx="9113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6091342" y="3743423"/>
            <a:ext cx="582712" cy="7071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1331501" y="3760996"/>
            <a:ext cx="365760" cy="368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1329588" y="4398843"/>
            <a:ext cx="365760" cy="3683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1329588" y="3123149"/>
            <a:ext cx="36576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1329588" y="5036690"/>
            <a:ext cx="365760" cy="3683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28"/>
              <p:cNvSpPr txBox="1"/>
              <p:nvPr/>
            </p:nvSpPr>
            <p:spPr>
              <a:xfrm>
                <a:off x="2044186" y="3123149"/>
                <a:ext cx="1271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6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186" y="3123149"/>
                <a:ext cx="127184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29"/>
              <p:cNvSpPr txBox="1"/>
              <p:nvPr/>
            </p:nvSpPr>
            <p:spPr>
              <a:xfrm>
                <a:off x="2044186" y="3760996"/>
                <a:ext cx="1271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8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186" y="3760996"/>
                <a:ext cx="127184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30"/>
              <p:cNvSpPr txBox="1"/>
              <p:nvPr/>
            </p:nvSpPr>
            <p:spPr>
              <a:xfrm>
                <a:off x="2044186" y="4402700"/>
                <a:ext cx="1271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9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186" y="4402700"/>
                <a:ext cx="12718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31"/>
              <p:cNvSpPr txBox="1"/>
              <p:nvPr/>
            </p:nvSpPr>
            <p:spPr>
              <a:xfrm>
                <a:off x="2044185" y="5035658"/>
                <a:ext cx="1271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185" y="5035658"/>
                <a:ext cx="127184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6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734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Consolas</vt:lpstr>
      <vt:lpstr>Office Theme</vt:lpstr>
      <vt:lpstr>Buffer allocation algorithm for Symbolic Compiler</vt:lpstr>
      <vt:lpstr>Situation</vt:lpstr>
      <vt:lpstr>Mapping Computing Nodes</vt:lpstr>
      <vt:lpstr>Mapping Storage Nodes: Problem</vt:lpstr>
      <vt:lpstr>Mapping Storage Nodes: Solution</vt:lpstr>
      <vt:lpstr>Algo: Convention</vt:lpstr>
      <vt:lpstr>Algo: Description Part1</vt:lpstr>
      <vt:lpstr>Algo: Description Part2</vt:lpstr>
      <vt:lpstr>PowerPoint Presentation</vt:lpstr>
      <vt:lpstr>Results of the previous example</vt:lpstr>
      <vt:lpstr>Thanks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Sixiao Zhu (MSR Student-Person Consulting)</dc:creator>
  <cp:lastModifiedBy>Sixiao Zhu (MSR Student-Person Consulting)</cp:lastModifiedBy>
  <cp:revision>9</cp:revision>
  <dcterms:created xsi:type="dcterms:W3CDTF">2016-05-19T13:03:33Z</dcterms:created>
  <dcterms:modified xsi:type="dcterms:W3CDTF">2016-05-19T14:24:34Z</dcterms:modified>
</cp:coreProperties>
</file>