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7" r:id="rId2"/>
    <p:sldId id="285" r:id="rId3"/>
    <p:sldId id="286" r:id="rId4"/>
    <p:sldId id="288" r:id="rId5"/>
  </p:sldIdLst>
  <p:sldSz cx="11887200" cy="14630400"/>
  <p:notesSz cx="6858000" cy="9144000"/>
  <p:defaultTextStyle>
    <a:defPPr>
      <a:defRPr lang="en-US"/>
    </a:defPPr>
    <a:lvl1pPr marL="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B254C-A603-4751-8BB5-4D69B8C35181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75" y="1143000"/>
            <a:ext cx="250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F892D-B74D-4055-9637-934418207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4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3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3932-A521-432D-B4B0-43B64CAD03BC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91DD-705C-4A39-98D6-326C32B8A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3398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8869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4340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9811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6" name="Rectangle 5"/>
          <p:cNvSpPr/>
          <p:nvPr/>
        </p:nvSpPr>
        <p:spPr>
          <a:xfrm>
            <a:off x="7105282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0753" y="5138656"/>
            <a:ext cx="26547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8" name="Rectangle 7"/>
          <p:cNvSpPr/>
          <p:nvPr/>
        </p:nvSpPr>
        <p:spPr>
          <a:xfrm>
            <a:off x="6043397" y="5138656"/>
            <a:ext cx="159282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3862" y="5138656"/>
            <a:ext cx="2595716" cy="1591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3862" y="513865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3862" y="5403832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53862" y="5669008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53862" y="5934184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53862" y="6199360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3862" y="6464536"/>
            <a:ext cx="929148" cy="265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84562" y="7690128"/>
            <a:ext cx="2596896" cy="1887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84561" y="7690128"/>
            <a:ext cx="932688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918036" y="5050461"/>
            <a:ext cx="1843548" cy="63359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28501" y="5050461"/>
            <a:ext cx="1157748" cy="17990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43397" y="4828940"/>
            <a:ext cx="15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03139" y="5138656"/>
            <a:ext cx="0" cy="15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172031" y="7583351"/>
            <a:ext cx="1157748" cy="69671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80965" y="8436989"/>
                <a:ext cx="5117691" cy="105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65" y="8436989"/>
                <a:ext cx="5117691" cy="10572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9" idx="2"/>
            <a:endCxn id="22" idx="0"/>
          </p:cNvCxnSpPr>
          <p:nvPr/>
        </p:nvCxnSpPr>
        <p:spPr>
          <a:xfrm flipH="1">
            <a:off x="8750905" y="6849470"/>
            <a:ext cx="356470" cy="7338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2" idx="0"/>
          </p:cNvCxnSpPr>
          <p:nvPr/>
        </p:nvCxnSpPr>
        <p:spPr>
          <a:xfrm>
            <a:off x="6839811" y="5684052"/>
            <a:ext cx="1911095" cy="18992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37669" y="5122532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669" y="5122532"/>
                <a:ext cx="265471" cy="435632"/>
              </a:xfrm>
              <a:prstGeom prst="rect">
                <a:avLst/>
              </a:prstGeom>
              <a:blipFill rotWithShape="0">
                <a:blip r:embed="rId3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61733" y="5219166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33" y="5219166"/>
                <a:ext cx="265471" cy="435632"/>
              </a:xfrm>
              <a:prstGeom prst="rect">
                <a:avLst/>
              </a:prstGeom>
              <a:blipFill rotWithShape="0">
                <a:blip r:embed="rId4"/>
                <a:stretch>
                  <a:fillRect r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43398" y="463703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398" y="4637030"/>
                <a:ext cx="265471" cy="435632"/>
              </a:xfrm>
              <a:prstGeom prst="rect">
                <a:avLst/>
              </a:prstGeom>
              <a:blipFill rotWithShape="0">
                <a:blip r:embed="rId5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877521" y="4644258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21" y="4644258"/>
                <a:ext cx="265471" cy="435632"/>
              </a:xfrm>
              <a:prstGeom prst="rect">
                <a:avLst/>
              </a:prstGeom>
              <a:blipFill rotWithShape="0">
                <a:blip r:embed="rId6"/>
                <a:stretch>
                  <a:fillRect r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559383" y="7733620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383" y="7733620"/>
                <a:ext cx="265471" cy="435632"/>
              </a:xfrm>
              <a:prstGeom prst="rect">
                <a:avLst/>
              </a:prstGeom>
              <a:blipFill rotWithShape="0">
                <a:blip r:embed="rId7"/>
                <a:stretch>
                  <a:fillRect r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774871" y="7178637"/>
                <a:ext cx="265471" cy="43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871" y="7178637"/>
                <a:ext cx="265471" cy="435632"/>
              </a:xfrm>
              <a:prstGeom prst="rect">
                <a:avLst/>
              </a:prstGeom>
              <a:blipFill rotWithShape="0">
                <a:blip r:embed="rId8"/>
                <a:stretch>
                  <a:fillRect r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GEMM on FPGA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Tiling for data locality</a:t>
            </a:r>
          </a:p>
          <a:p>
            <a:r>
              <a:rPr lang="en-US" dirty="0" smtClean="0"/>
              <a:t>Important for computing intensive applications like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7" y="7957939"/>
            <a:ext cx="1338186" cy="4041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7402" y="4446577"/>
            <a:ext cx="1165772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@0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7410" y="4766579"/>
            <a:ext cx="1165771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 smtClean="0">
                <a:solidFill>
                  <a:schemeClr val="tx1"/>
                </a:solidFill>
                <a:latin typeface="Ubuntu Mono" panose="020B0509030602030204" pitchFamily="49" charset="0"/>
              </a:rPr>
              <a:t> @1</a:t>
            </a:r>
            <a:endParaRPr lang="en-US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7412" y="5410469"/>
            <a:ext cx="1165769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fmap @63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7405" y="5088524"/>
            <a:ext cx="1165770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30427" y="4446577"/>
            <a:ext cx="2460555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0428" y="476657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30428" y="5088524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0428" y="5410469"/>
            <a:ext cx="2460557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filter [@0..@63]#31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81606" y="4446577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1607" y="476657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1607" y="5088524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1607" y="5410469"/>
            <a:ext cx="2365058" cy="321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solidFill>
                  <a:schemeClr val="tx1"/>
                </a:solidFill>
                <a:latin typeface="Ubuntu Mono" panose="020B0509030602030204" pitchFamily="49" charset="0"/>
              </a:rPr>
              <a:t>fmap</a:t>
            </a:r>
            <a:r>
              <a:rPr lang="en-US" dirty="0">
                <a:solidFill>
                  <a:schemeClr val="tx1"/>
                </a:solidFill>
                <a:latin typeface="Ubuntu Mono" panose="020B0509030602030204" pitchFamily="49" charset="0"/>
              </a:rPr>
              <a:t> @31</a:t>
            </a:r>
          </a:p>
        </p:txBody>
      </p: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 flipV="1">
            <a:off x="3113181" y="4607550"/>
            <a:ext cx="817246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1" idx="1"/>
          </p:cNvCxnSpPr>
          <p:nvPr/>
        </p:nvCxnSpPr>
        <p:spPr>
          <a:xfrm flipV="1">
            <a:off x="3113181" y="4607550"/>
            <a:ext cx="817246" cy="96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>
            <a:off x="6390982" y="4607550"/>
            <a:ext cx="690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6390985" y="492755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8" idx="1"/>
          </p:cNvCxnSpPr>
          <p:nvPr/>
        </p:nvCxnSpPr>
        <p:spPr>
          <a:xfrm>
            <a:off x="6390985" y="5571442"/>
            <a:ext cx="69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3113181" y="5571442"/>
            <a:ext cx="81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2" idx="1"/>
          </p:cNvCxnSpPr>
          <p:nvPr/>
        </p:nvCxnSpPr>
        <p:spPr>
          <a:xfrm flipV="1">
            <a:off x="3113181" y="492755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1"/>
          </p:cNvCxnSpPr>
          <p:nvPr/>
        </p:nvCxnSpPr>
        <p:spPr>
          <a:xfrm>
            <a:off x="3113181" y="4927552"/>
            <a:ext cx="81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4" idx="1"/>
          </p:cNvCxnSpPr>
          <p:nvPr/>
        </p:nvCxnSpPr>
        <p:spPr>
          <a:xfrm>
            <a:off x="3113181" y="4927552"/>
            <a:ext cx="817252" cy="64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12" idx="1"/>
          </p:cNvCxnSpPr>
          <p:nvPr/>
        </p:nvCxnSpPr>
        <p:spPr>
          <a:xfrm>
            <a:off x="3113174" y="4607550"/>
            <a:ext cx="817254" cy="3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>
            <a:off x="3113175" y="4605607"/>
            <a:ext cx="817253" cy="96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841113" y="4352502"/>
            <a:ext cx="2686687" cy="491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31" name="Curved Connector 30"/>
          <p:cNvCxnSpPr>
            <a:endCxn id="47" idx="0"/>
          </p:cNvCxnSpPr>
          <p:nvPr/>
        </p:nvCxnSpPr>
        <p:spPr>
          <a:xfrm rot="16200000" flipH="1">
            <a:off x="3766545" y="6304303"/>
            <a:ext cx="3039446" cy="11591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>
            <a:off x="3113174" y="4607550"/>
            <a:ext cx="817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03" y="6981153"/>
            <a:ext cx="1691401" cy="596965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4" name="Rounded Rectangle 33"/>
          <p:cNvSpPr/>
          <p:nvPr/>
        </p:nvSpPr>
        <p:spPr>
          <a:xfrm>
            <a:off x="1951691" y="7263902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5" name="Rounded Rectangle 34"/>
          <p:cNvSpPr/>
          <p:nvPr/>
        </p:nvSpPr>
        <p:spPr>
          <a:xfrm>
            <a:off x="4626308" y="8215235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6" name="Rounded Rectangle 35"/>
          <p:cNvSpPr/>
          <p:nvPr/>
        </p:nvSpPr>
        <p:spPr>
          <a:xfrm>
            <a:off x="1951691" y="11553206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7" name="Rounded Rectangle 36"/>
          <p:cNvSpPr/>
          <p:nvPr/>
        </p:nvSpPr>
        <p:spPr>
          <a:xfrm>
            <a:off x="4626308" y="9452467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8" name="Rounded Rectangle 37"/>
          <p:cNvSpPr/>
          <p:nvPr/>
        </p:nvSpPr>
        <p:spPr>
          <a:xfrm>
            <a:off x="4630327" y="11184741"/>
            <a:ext cx="795577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39" name="Rounded Rectangle 38"/>
          <p:cNvSpPr/>
          <p:nvPr/>
        </p:nvSpPr>
        <p:spPr>
          <a:xfrm>
            <a:off x="1951691" y="9174141"/>
            <a:ext cx="973254" cy="7918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0" name="Straight Arrow Connector 39"/>
          <p:cNvCxnSpPr>
            <a:stCxn id="39" idx="3"/>
            <a:endCxn id="37" idx="1"/>
          </p:cNvCxnSpPr>
          <p:nvPr/>
        </p:nvCxnSpPr>
        <p:spPr>
          <a:xfrm>
            <a:off x="2924941" y="9570062"/>
            <a:ext cx="1701367" cy="27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38" idx="1"/>
          </p:cNvCxnSpPr>
          <p:nvPr/>
        </p:nvCxnSpPr>
        <p:spPr>
          <a:xfrm flipV="1">
            <a:off x="2924942" y="11580662"/>
            <a:ext cx="1705386" cy="36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3"/>
            <a:endCxn id="35" idx="1"/>
          </p:cNvCxnSpPr>
          <p:nvPr/>
        </p:nvCxnSpPr>
        <p:spPr>
          <a:xfrm>
            <a:off x="2924941" y="7659819"/>
            <a:ext cx="1701367" cy="95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44" idx="1"/>
          </p:cNvCxnSpPr>
          <p:nvPr/>
        </p:nvCxnSpPr>
        <p:spPr>
          <a:xfrm>
            <a:off x="5421885" y="8611152"/>
            <a:ext cx="2607059" cy="78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8028944" y="9229892"/>
            <a:ext cx="304176" cy="337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cxnSp>
        <p:nvCxnSpPr>
          <p:cNvPr id="45" name="Straight Arrow Connector 44"/>
          <p:cNvCxnSpPr>
            <a:stCxn id="37" idx="3"/>
            <a:endCxn id="44" idx="1"/>
          </p:cNvCxnSpPr>
          <p:nvPr/>
        </p:nvCxnSpPr>
        <p:spPr>
          <a:xfrm flipV="1">
            <a:off x="5421885" y="9398650"/>
            <a:ext cx="2607059" cy="44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  <a:endCxn id="44" idx="1"/>
          </p:cNvCxnSpPr>
          <p:nvPr/>
        </p:nvCxnSpPr>
        <p:spPr>
          <a:xfrm flipV="1">
            <a:off x="5425904" y="9398650"/>
            <a:ext cx="2603040" cy="218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477801" y="7881982"/>
            <a:ext cx="1732853" cy="424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154" tIns="44577" rIns="89154" bIns="445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70"/>
          </a:p>
        </p:txBody>
      </p:sp>
      <p:sp>
        <p:nvSpPr>
          <p:cNvPr id="48" name="TextBox 47"/>
          <p:cNvSpPr txBox="1"/>
          <p:nvPr/>
        </p:nvSpPr>
        <p:spPr>
          <a:xfrm>
            <a:off x="3779819" y="7881986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79821" y="9344712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779820" y="11373160"/>
            <a:ext cx="6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60072" y="9229892"/>
            <a:ext cx="71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up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37114" y="8652215"/>
            <a:ext cx="2580366" cy="175432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latin typeface="Ubuntu Mono" panose="020B0509030602030204" pitchFamily="49" charset="0"/>
              </a:rPr>
              <a:t>next layer </a:t>
            </a:r>
            <a:r>
              <a:rPr lang="en-US" dirty="0" err="1">
                <a:latin typeface="Ubuntu Mono" panose="020B0509030602030204" pitchFamily="49" charset="0"/>
              </a:rPr>
              <a:t>fmap</a:t>
            </a:r>
            <a:r>
              <a:rPr lang="en-US" dirty="0">
                <a:latin typeface="Ubuntu Mono" panose="020B0509030602030204" pitchFamily="49" charset="0"/>
              </a:rPr>
              <a:t> #1: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  <a:p>
            <a:r>
              <a:rPr lang="en-US" dirty="0">
                <a:latin typeface="Ubuntu Mono" panose="020B0509030602030204" pitchFamily="49" charset="0"/>
              </a:rPr>
              <a:t>P  0  1  2  P</a:t>
            </a:r>
          </a:p>
          <a:p>
            <a:r>
              <a:rPr lang="en-US" dirty="0">
                <a:latin typeface="Ubuntu Mono" panose="020B0509030602030204" pitchFamily="49" charset="0"/>
              </a:rPr>
              <a:t>P  3  4  5  P</a:t>
            </a:r>
          </a:p>
          <a:p>
            <a:r>
              <a:rPr lang="en-US" dirty="0">
                <a:latin typeface="Ubuntu Mono" panose="020B0509030602030204" pitchFamily="49" charset="0"/>
              </a:rPr>
              <a:t>P  6  7  8  P</a:t>
            </a:r>
          </a:p>
          <a:p>
            <a:r>
              <a:rPr lang="en-US" dirty="0">
                <a:latin typeface="Ubuntu Mono" panose="020B0509030602030204" pitchFamily="49" charset="0"/>
              </a:rPr>
              <a:t>P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r>
              <a:rPr lang="en-US" dirty="0">
                <a:latin typeface="Ubuntu Mono" panose="020B0509030602030204" pitchFamily="49" charset="0"/>
              </a:rPr>
              <a:t>  </a:t>
            </a:r>
            <a:r>
              <a:rPr lang="en-US" dirty="0" err="1">
                <a:latin typeface="Ubuntu Mono" panose="020B0509030602030204" pitchFamily="49" charset="0"/>
              </a:rPr>
              <a:t>P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layer: Data locality can be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74" y="6197295"/>
            <a:ext cx="2653177" cy="37218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7" name="Rounded Rectangle 36"/>
          <p:cNvSpPr/>
          <p:nvPr/>
        </p:nvSpPr>
        <p:spPr>
          <a:xfrm>
            <a:off x="5113911" y="6423928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38" name="Rounded Rectangle 37"/>
          <p:cNvSpPr/>
          <p:nvPr/>
        </p:nvSpPr>
        <p:spPr>
          <a:xfrm flipH="1">
            <a:off x="5463133" y="3309471"/>
            <a:ext cx="1105518" cy="5536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/>
              <p:cNvSpPr/>
              <p:nvPr/>
            </p:nvSpPr>
            <p:spPr>
              <a:xfrm>
                <a:off x="6415001" y="10668048"/>
                <a:ext cx="2362351" cy="673591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Kernel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01" y="10668048"/>
                <a:ext cx="2362351" cy="673591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 flipH="1">
            <a:off x="3827762" y="6125350"/>
            <a:ext cx="2843004" cy="169824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40" idx="2"/>
            <a:endCxn id="39" idx="0"/>
          </p:cNvCxnSpPr>
          <p:nvPr/>
        </p:nvCxnSpPr>
        <p:spPr>
          <a:xfrm rot="16200000" flipH="1">
            <a:off x="5000494" y="8072364"/>
            <a:ext cx="2844453" cy="234691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44929" y="3933586"/>
            <a:ext cx="5280770" cy="1845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58774" y="3952659"/>
            <a:ext cx="206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DDR sequential read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378031" y="5748187"/>
            <a:ext cx="217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Fetch </a:t>
            </a:r>
            <a:r>
              <a:rPr lang="en-US" sz="1800" dirty="0" smtClean="0">
                <a:solidFill>
                  <a:schemeClr val="accent2"/>
                </a:solidFill>
              </a:rPr>
              <a:t>direction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76552" y="2857330"/>
            <a:ext cx="247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DDR burst (64X8 bits)</a:t>
            </a:r>
            <a:endParaRPr lang="en-US" sz="2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177" y="6197295"/>
            <a:ext cx="2896321" cy="11777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cxnSp>
        <p:nvCxnSpPr>
          <p:cNvPr id="47" name="Curved Connector 46"/>
          <p:cNvCxnSpPr>
            <a:stCxn id="37" idx="0"/>
            <a:endCxn id="38" idx="2"/>
          </p:cNvCxnSpPr>
          <p:nvPr/>
        </p:nvCxnSpPr>
        <p:spPr>
          <a:xfrm rot="5400000" flipH="1" flipV="1">
            <a:off x="4371810" y="4779846"/>
            <a:ext cx="2560795" cy="727370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 flipH="1">
            <a:off x="7484497" y="6125350"/>
            <a:ext cx="3060377" cy="133250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>
            <a:stCxn id="51" idx="1"/>
            <a:endCxn id="50" idx="2"/>
          </p:cNvCxnSpPr>
          <p:nvPr/>
        </p:nvCxnSpPr>
        <p:spPr>
          <a:xfrm rot="10800000">
            <a:off x="4980096" y="4919769"/>
            <a:ext cx="3680893" cy="1433705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flipH="1">
            <a:off x="4250419" y="4393562"/>
            <a:ext cx="1459352" cy="52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1" name="Rounded Rectangle 50"/>
          <p:cNvSpPr/>
          <p:nvPr/>
        </p:nvSpPr>
        <p:spPr>
          <a:xfrm>
            <a:off x="8660988" y="6232937"/>
            <a:ext cx="349222" cy="241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cxnSp>
        <p:nvCxnSpPr>
          <p:cNvPr id="52" name="Curved Connector 51"/>
          <p:cNvCxnSpPr>
            <a:stCxn id="48" idx="2"/>
            <a:endCxn id="39" idx="0"/>
          </p:cNvCxnSpPr>
          <p:nvPr/>
        </p:nvCxnSpPr>
        <p:spPr>
          <a:xfrm rot="5400000">
            <a:off x="6700335" y="8353698"/>
            <a:ext cx="3210192" cy="1418508"/>
          </a:xfrm>
          <a:prstGeom prst="curvedConnector3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715447" y="5848944"/>
            <a:ext cx="7067550" cy="43711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660988" y="9162832"/>
                <a:ext cx="1831508" cy="778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988" y="9162832"/>
                <a:ext cx="1831508" cy="778931"/>
              </a:xfrm>
              <a:prstGeom prst="rect">
                <a:avLst/>
              </a:prstGeom>
              <a:blipFill rotWithShape="0">
                <a:blip r:embed="rId5"/>
                <a:stretch>
                  <a:fillRect l="-3000" t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/>
              <p:cNvSpPr/>
              <p:nvPr/>
            </p:nvSpPr>
            <p:spPr>
              <a:xfrm>
                <a:off x="6414999" y="11789579"/>
                <a:ext cx="2359980" cy="68220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99" y="11789579"/>
                <a:ext cx="2359980" cy="682201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39" idx="2"/>
            <a:endCxn id="55" idx="0"/>
          </p:cNvCxnSpPr>
          <p:nvPr/>
        </p:nvCxnSpPr>
        <p:spPr>
          <a:xfrm flipH="1">
            <a:off x="7594989" y="11341637"/>
            <a:ext cx="1186" cy="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2"/>
            <a:endCxn id="58" idx="0"/>
          </p:cNvCxnSpPr>
          <p:nvPr/>
        </p:nvCxnSpPr>
        <p:spPr>
          <a:xfrm rot="5400000">
            <a:off x="6546998" y="12226007"/>
            <a:ext cx="802218" cy="1293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 flipH="1">
            <a:off x="4291121" y="13273998"/>
            <a:ext cx="4020209" cy="6386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3364" tIns="81682" rIns="163364" bIns="816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16"/>
          </a:p>
        </p:txBody>
      </p:sp>
      <p:sp>
        <p:nvSpPr>
          <p:cNvPr id="59" name="TextBox 58"/>
          <p:cNvSpPr txBox="1"/>
          <p:nvPr/>
        </p:nvSpPr>
        <p:spPr>
          <a:xfrm>
            <a:off x="1287881" y="3417434"/>
            <a:ext cx="290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feature maps: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1284893" y="4448523"/>
            <a:ext cx="23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input filters: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90561" y="13380964"/>
            <a:ext cx="295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DDR for output feature maps: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1121" y="4452889"/>
            <a:ext cx="505894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0@[0-63]#0 0@[0-63]#1 </a:t>
            </a:r>
            <a:r>
              <a:rPr lang="en-US" sz="2000" dirty="0">
                <a:latin typeface="Ubuntu Mono" panose="020B0509030602030204" pitchFamily="49" charset="0"/>
              </a:rPr>
              <a:t>... </a:t>
            </a:r>
            <a:r>
              <a:rPr lang="en-US" sz="2000" dirty="0" smtClean="0">
                <a:latin typeface="Ubuntu Mono" panose="020B0509030602030204" pitchFamily="49" charset="0"/>
              </a:rPr>
              <a:t>63@[0-63]#63 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40738" y="13382950"/>
            <a:ext cx="5821595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 Mono" panose="020B0509030602030204" pitchFamily="49" charset="0"/>
              </a:rPr>
              <a:t>0#[0-63] 1#[0-63] ... 5#[0-63] </a:t>
            </a:r>
            <a:r>
              <a:rPr lang="en-US" sz="2000" dirty="0" smtClean="0">
                <a:latin typeface="Ubuntu Mono" panose="020B0509030602030204" pitchFamily="49" charset="0"/>
              </a:rPr>
              <a:t>... 63#[0-63]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231232" y="6232937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53644" y="6228668"/>
            <a:ext cx="1365" cy="159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231232" y="6231709"/>
            <a:ext cx="291419" cy="1587616"/>
          </a:xfrm>
          <a:prstGeom prst="line">
            <a:avLst/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44929" y="3380712"/>
            <a:ext cx="5280770" cy="40011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Ubuntu Mono" panose="020B0509030602030204" pitchFamily="49" charset="0"/>
              </a:rPr>
              <a:t>0@[0-63] 1@[0-63] 2@[0-63] ... 24@[0-63]</a:t>
            </a:r>
            <a:endParaRPr lang="en-US" sz="2000" dirty="0">
              <a:latin typeface="Ubuntu Mono" panose="020B0509030602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43978" y="9961968"/>
            <a:ext cx="2278743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A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67690" y="7453884"/>
            <a:ext cx="214811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Virtual matrix 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1856944"/>
          </a:xfrm>
        </p:spPr>
        <p:txBody>
          <a:bodyPr/>
          <a:lstStyle/>
          <a:p>
            <a:r>
              <a:rPr lang="en-US" dirty="0" smtClean="0"/>
              <a:t>Rearrange the </a:t>
            </a:r>
            <a:r>
              <a:rPr lang="en-US" dirty="0" err="1" smtClean="0"/>
              <a:t>fmap</a:t>
            </a:r>
            <a:r>
              <a:rPr lang="en-US" dirty="0"/>
              <a:t> </a:t>
            </a:r>
            <a:r>
              <a:rPr lang="en-US" dirty="0" smtClean="0"/>
              <a:t>layout that best fit the GEMM’s fetch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structure for previous graph</a:t>
            </a:r>
            <a:endParaRPr lang="en-US" dirty="0"/>
          </a:p>
        </p:txBody>
      </p:sp>
      <p:sp>
        <p:nvSpPr>
          <p:cNvPr id="4" name="圆角矩形 54"/>
          <p:cNvSpPr/>
          <p:nvPr/>
        </p:nvSpPr>
        <p:spPr>
          <a:xfrm>
            <a:off x="1906748" y="4942271"/>
            <a:ext cx="9269494" cy="5299883"/>
          </a:xfrm>
          <a:prstGeom prst="roundRect">
            <a:avLst>
              <a:gd name="adj" fmla="val 6071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55"/>
              <p:cNvSpPr txBox="1"/>
              <p:nvPr/>
            </p:nvSpPr>
            <p:spPr>
              <a:xfrm>
                <a:off x="2301990" y="5095493"/>
                <a:ext cx="589341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zh-CN" altLang="en-US" sz="2859" dirty="0"/>
                  <a:t> </a:t>
                </a:r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5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90" y="5095493"/>
                <a:ext cx="5893413" cy="532325"/>
              </a:xfrm>
              <a:prstGeom prst="rect">
                <a:avLst/>
              </a:prstGeom>
              <a:blipFill rotWithShape="0">
                <a:blip r:embed="rId2"/>
                <a:stretch>
                  <a:fillRect t="-1264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457820" y="743411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" name="Rectangle 6"/>
          <p:cNvSpPr/>
          <p:nvPr/>
        </p:nvSpPr>
        <p:spPr>
          <a:xfrm>
            <a:off x="10457820" y="838268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57820" y="806649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9" name="Rectangle 8"/>
          <p:cNvSpPr/>
          <p:nvPr/>
        </p:nvSpPr>
        <p:spPr>
          <a:xfrm>
            <a:off x="10457820" y="775030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10" name="Curved Connector 9"/>
          <p:cNvCxnSpPr>
            <a:stCxn id="51" idx="2"/>
            <a:endCxn id="56" idx="1"/>
          </p:cNvCxnSpPr>
          <p:nvPr/>
        </p:nvCxnSpPr>
        <p:spPr>
          <a:xfrm rot="16200000" flipH="1">
            <a:off x="8932726" y="6493754"/>
            <a:ext cx="1232344" cy="156932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0229017" y="5948754"/>
            <a:ext cx="770912" cy="29413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2" name="Rounded Rectangle 11"/>
          <p:cNvSpPr/>
          <p:nvPr/>
        </p:nvSpPr>
        <p:spPr>
          <a:xfrm>
            <a:off x="10343843" y="6671512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3" name="Rectangle 12"/>
          <p:cNvSpPr/>
          <p:nvPr/>
        </p:nvSpPr>
        <p:spPr>
          <a:xfrm>
            <a:off x="2695053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4" name="Rectangle 13"/>
          <p:cNvSpPr/>
          <p:nvPr/>
        </p:nvSpPr>
        <p:spPr>
          <a:xfrm>
            <a:off x="2695053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5" name="Rectangle 14"/>
          <p:cNvSpPr/>
          <p:nvPr/>
        </p:nvSpPr>
        <p:spPr>
          <a:xfrm>
            <a:off x="2695053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6" name="Rectangle 15"/>
          <p:cNvSpPr/>
          <p:nvPr/>
        </p:nvSpPr>
        <p:spPr>
          <a:xfrm>
            <a:off x="2695053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7" name="Rectangle 16"/>
          <p:cNvSpPr/>
          <p:nvPr/>
        </p:nvSpPr>
        <p:spPr>
          <a:xfrm>
            <a:off x="3081507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8" name="Rectangle 17"/>
          <p:cNvSpPr/>
          <p:nvPr/>
        </p:nvSpPr>
        <p:spPr>
          <a:xfrm>
            <a:off x="3081507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19" name="Rectangle 18"/>
          <p:cNvSpPr/>
          <p:nvPr/>
        </p:nvSpPr>
        <p:spPr>
          <a:xfrm>
            <a:off x="3081507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0" name="Rectangle 19"/>
          <p:cNvSpPr/>
          <p:nvPr/>
        </p:nvSpPr>
        <p:spPr>
          <a:xfrm>
            <a:off x="3081507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1" name="Rectangle 20"/>
          <p:cNvSpPr/>
          <p:nvPr/>
        </p:nvSpPr>
        <p:spPr>
          <a:xfrm>
            <a:off x="3467961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2" name="Rectangle 21"/>
          <p:cNvSpPr/>
          <p:nvPr/>
        </p:nvSpPr>
        <p:spPr>
          <a:xfrm>
            <a:off x="3467961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3" name="Rectangle 22"/>
          <p:cNvSpPr/>
          <p:nvPr/>
        </p:nvSpPr>
        <p:spPr>
          <a:xfrm>
            <a:off x="3467961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4" name="Rectangle 23"/>
          <p:cNvSpPr/>
          <p:nvPr/>
        </p:nvSpPr>
        <p:spPr>
          <a:xfrm>
            <a:off x="3467961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5" name="Rectangle 24"/>
          <p:cNvSpPr/>
          <p:nvPr/>
        </p:nvSpPr>
        <p:spPr>
          <a:xfrm>
            <a:off x="3854415" y="607675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6" name="Rectangle 25"/>
          <p:cNvSpPr/>
          <p:nvPr/>
        </p:nvSpPr>
        <p:spPr>
          <a:xfrm>
            <a:off x="3854415" y="7025323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7" name="Rectangle 26"/>
          <p:cNvSpPr/>
          <p:nvPr/>
        </p:nvSpPr>
        <p:spPr>
          <a:xfrm>
            <a:off x="3854415" y="67091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8" name="Rectangle 27"/>
          <p:cNvSpPr/>
          <p:nvPr/>
        </p:nvSpPr>
        <p:spPr>
          <a:xfrm>
            <a:off x="3854415" y="63929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29" name="Rounded Rectangle 28"/>
          <p:cNvSpPr/>
          <p:nvPr/>
        </p:nvSpPr>
        <p:spPr>
          <a:xfrm>
            <a:off x="2537429" y="630663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30" name="TextBox 29"/>
          <p:cNvSpPr txBox="1"/>
          <p:nvPr/>
        </p:nvSpPr>
        <p:spPr>
          <a:xfrm>
            <a:off x="2509360" y="7469450"/>
            <a:ext cx="1522883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 smtClean="0"/>
              <a:t>Buffer1</a:t>
            </a:r>
            <a:endParaRPr lang="en-US" sz="2859" dirty="0"/>
          </a:p>
        </p:txBody>
      </p:sp>
      <p:cxnSp>
        <p:nvCxnSpPr>
          <p:cNvPr id="31" name="Curved Connector 30"/>
          <p:cNvCxnSpPr>
            <a:stCxn id="29" idx="3"/>
            <a:endCxn id="45" idx="1"/>
          </p:cNvCxnSpPr>
          <p:nvPr/>
        </p:nvCxnSpPr>
        <p:spPr>
          <a:xfrm>
            <a:off x="4258903" y="6551040"/>
            <a:ext cx="989792" cy="111824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417764" y="645028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5417764" y="7082669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4" name="Oval 33"/>
          <p:cNvSpPr/>
          <p:nvPr/>
        </p:nvSpPr>
        <p:spPr>
          <a:xfrm>
            <a:off x="5417762" y="7715048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l 34"/>
          <p:cNvSpPr/>
          <p:nvPr/>
        </p:nvSpPr>
        <p:spPr>
          <a:xfrm>
            <a:off x="5417760" y="834742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Oval 35"/>
          <p:cNvSpPr/>
          <p:nvPr/>
        </p:nvSpPr>
        <p:spPr>
          <a:xfrm>
            <a:off x="6137971" y="6783226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16" dirty="0">
                <a:solidFill>
                  <a:schemeClr val="tx1"/>
                </a:solidFill>
              </a:rPr>
              <a:t>+</a:t>
            </a:r>
            <a:endParaRPr lang="en-US" sz="3216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137971" y="7996107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8" name="Oval 37"/>
          <p:cNvSpPr/>
          <p:nvPr/>
        </p:nvSpPr>
        <p:spPr>
          <a:xfrm>
            <a:off x="6758706" y="7408792"/>
            <a:ext cx="474284" cy="4742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9" name="Straight Arrow Connector 38"/>
          <p:cNvCxnSpPr>
            <a:stCxn id="32" idx="6"/>
            <a:endCxn id="36" idx="2"/>
          </p:cNvCxnSpPr>
          <p:nvPr/>
        </p:nvCxnSpPr>
        <p:spPr>
          <a:xfrm>
            <a:off x="5892048" y="6687434"/>
            <a:ext cx="245924" cy="332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6" idx="2"/>
          </p:cNvCxnSpPr>
          <p:nvPr/>
        </p:nvCxnSpPr>
        <p:spPr>
          <a:xfrm flipV="1">
            <a:off x="5892048" y="7020369"/>
            <a:ext cx="245924" cy="299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7" idx="2"/>
          </p:cNvCxnSpPr>
          <p:nvPr/>
        </p:nvCxnSpPr>
        <p:spPr>
          <a:xfrm>
            <a:off x="5892047" y="7952191"/>
            <a:ext cx="245925" cy="28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6"/>
            <a:endCxn id="37" idx="2"/>
          </p:cNvCxnSpPr>
          <p:nvPr/>
        </p:nvCxnSpPr>
        <p:spPr>
          <a:xfrm flipV="1">
            <a:off x="5892046" y="8233251"/>
            <a:ext cx="245927" cy="351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6"/>
            <a:endCxn id="38" idx="2"/>
          </p:cNvCxnSpPr>
          <p:nvPr/>
        </p:nvCxnSpPr>
        <p:spPr>
          <a:xfrm>
            <a:off x="6612257" y="7020371"/>
            <a:ext cx="146451" cy="625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6"/>
            <a:endCxn id="38" idx="2"/>
          </p:cNvCxnSpPr>
          <p:nvPr/>
        </p:nvCxnSpPr>
        <p:spPr>
          <a:xfrm flipV="1">
            <a:off x="6612257" y="7645936"/>
            <a:ext cx="146451" cy="58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5248698" y="6183100"/>
            <a:ext cx="2105729" cy="29723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46" name="TextBox 45"/>
          <p:cNvSpPr txBox="1"/>
          <p:nvPr/>
        </p:nvSpPr>
        <p:spPr>
          <a:xfrm>
            <a:off x="5269079" y="9180871"/>
            <a:ext cx="2611555" cy="4771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Dot product unit</a:t>
            </a:r>
          </a:p>
        </p:txBody>
      </p:sp>
      <p:sp>
        <p:nvSpPr>
          <p:cNvPr id="47" name="圆角矩形 44"/>
          <p:cNvSpPr/>
          <p:nvPr/>
        </p:nvSpPr>
        <p:spPr>
          <a:xfrm>
            <a:off x="2463925" y="5886847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4"/>
          <p:cNvSpPr/>
          <p:nvPr/>
        </p:nvSpPr>
        <p:spPr>
          <a:xfrm>
            <a:off x="2470780" y="8040469"/>
            <a:ext cx="1902378" cy="164457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5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22586" y="9671122"/>
            <a:ext cx="1595318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59" dirty="0"/>
              <a:t>Buffer</a:t>
            </a:r>
            <a:r>
              <a:rPr lang="en-US" altLang="zh-CN" sz="2859" dirty="0"/>
              <a:t>2</a:t>
            </a:r>
            <a:endParaRPr lang="en-US" sz="2859" dirty="0"/>
          </a:p>
        </p:txBody>
      </p:sp>
      <p:cxnSp>
        <p:nvCxnSpPr>
          <p:cNvPr id="50" name="Curved Connector 49"/>
          <p:cNvCxnSpPr>
            <a:stCxn id="38" idx="6"/>
            <a:endCxn id="51" idx="1"/>
          </p:cNvCxnSpPr>
          <p:nvPr/>
        </p:nvCxnSpPr>
        <p:spPr>
          <a:xfrm flipV="1">
            <a:off x="7232990" y="6151780"/>
            <a:ext cx="465897" cy="1494154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698887" y="5641316"/>
            <a:ext cx="2130702" cy="102092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1" dirty="0" smtClean="0">
                <a:solidFill>
                  <a:schemeClr val="tx1"/>
                </a:solidFill>
              </a:rPr>
              <a:t>Accumulating </a:t>
            </a:r>
            <a:r>
              <a:rPr lang="en-US" sz="2501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457820" y="617181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16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457820" y="712038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4" name="Rectangle 53"/>
          <p:cNvSpPr/>
          <p:nvPr/>
        </p:nvSpPr>
        <p:spPr>
          <a:xfrm>
            <a:off x="10457820" y="6804197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5" name="Rectangle 54"/>
          <p:cNvSpPr/>
          <p:nvPr/>
        </p:nvSpPr>
        <p:spPr>
          <a:xfrm>
            <a:off x="10457820" y="6488008"/>
            <a:ext cx="276885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56" name="Rounded Rectangle 55"/>
          <p:cNvSpPr/>
          <p:nvPr/>
        </p:nvSpPr>
        <p:spPr>
          <a:xfrm>
            <a:off x="10333559" y="7605036"/>
            <a:ext cx="511993" cy="57910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57" name="Curved Connector 56"/>
          <p:cNvCxnSpPr>
            <a:stCxn id="12" idx="1"/>
            <a:endCxn id="51" idx="3"/>
          </p:cNvCxnSpPr>
          <p:nvPr/>
        </p:nvCxnSpPr>
        <p:spPr>
          <a:xfrm rot="10800000">
            <a:off x="9829589" y="6151781"/>
            <a:ext cx="514254" cy="8092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圆角矩形 54"/>
          <p:cNvSpPr/>
          <p:nvPr/>
        </p:nvSpPr>
        <p:spPr>
          <a:xfrm>
            <a:off x="-302939" y="4979654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p:sp>
        <p:nvSpPr>
          <p:cNvPr id="59" name="Right Arrow 58"/>
          <p:cNvSpPr/>
          <p:nvPr/>
        </p:nvSpPr>
        <p:spPr>
          <a:xfrm>
            <a:off x="1146807" y="7510824"/>
            <a:ext cx="749658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1176242" y="7274147"/>
            <a:ext cx="942326" cy="46550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6" dirty="0">
                <a:solidFill>
                  <a:schemeClr val="tx1"/>
                </a:solidFill>
              </a:rPr>
              <a:t>FIFO</a:t>
            </a:r>
          </a:p>
        </p:txBody>
      </p:sp>
      <p:sp>
        <p:nvSpPr>
          <p:cNvPr id="61" name="圆角矩形 54"/>
          <p:cNvSpPr/>
          <p:nvPr/>
        </p:nvSpPr>
        <p:spPr>
          <a:xfrm>
            <a:off x="12118568" y="4942271"/>
            <a:ext cx="1439462" cy="5299883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1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-375603" y="5435405"/>
                <a:ext cx="138679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603" y="5435405"/>
                <a:ext cx="1386790" cy="972317"/>
              </a:xfrm>
              <a:prstGeom prst="rect">
                <a:avLst/>
              </a:prstGeom>
              <a:blipFill rotWithShape="0">
                <a:blip r:embed="rId3"/>
                <a:stretch>
                  <a:fillRect l="-9211" b="-17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1810640" y="5415857"/>
                <a:ext cx="1570558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59">
                        <a:latin typeface="Cambria Math" panose="02040503050406030204" pitchFamily="18" charset="0"/>
                      </a:rPr>
                      <m:t>𝐷𝑎𝑡</m:t>
                    </m:r>
                    <m:sSub>
                      <m:sSubPr>
                        <m:ctrlPr>
                          <a:rPr lang="en-US" altLang="zh-CN" sz="285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59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859" dirty="0"/>
                  <a:t> </a:t>
                </a:r>
                <a:endParaRPr lang="en-US" altLang="zh-CN" sz="2859" dirty="0"/>
              </a:p>
              <a:p>
                <a:r>
                  <a:rPr lang="en-US" altLang="zh-CN" sz="2859" dirty="0"/>
                  <a:t>kernel</a:t>
                </a:r>
                <a:endParaRPr lang="zh-CN" altLang="en-US" sz="2859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640" y="5415857"/>
                <a:ext cx="1570558" cy="972317"/>
              </a:xfrm>
              <a:prstGeom prst="rect">
                <a:avLst/>
              </a:prstGeom>
              <a:blipFill rotWithShape="0">
                <a:blip r:embed="rId4"/>
                <a:stretch>
                  <a:fillRect l="-8140" b="-1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圆角矩形 54"/>
          <p:cNvSpPr/>
          <p:nvPr/>
        </p:nvSpPr>
        <p:spPr>
          <a:xfrm>
            <a:off x="-256170" y="10941336"/>
            <a:ext cx="14083572" cy="1007964"/>
          </a:xfrm>
          <a:prstGeom prst="roundRect">
            <a:avLst>
              <a:gd name="adj" fmla="val 6071"/>
            </a:avLst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59" dirty="0">
                <a:solidFill>
                  <a:schemeClr val="tx1"/>
                </a:solidFill>
              </a:rPr>
              <a:t>DDR3 on Catapult FPGA</a:t>
            </a:r>
            <a:endParaRPr lang="zh-CN" altLang="en-US" sz="2859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58" idx="2"/>
          </p:cNvCxnSpPr>
          <p:nvPr/>
        </p:nvCxnSpPr>
        <p:spPr>
          <a:xfrm flipV="1">
            <a:off x="410867" y="10279537"/>
            <a:ext cx="5926" cy="643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 flipH="1">
            <a:off x="12838298" y="10242154"/>
            <a:ext cx="2" cy="661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95053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68" name="Rectangle 67"/>
          <p:cNvSpPr/>
          <p:nvPr/>
        </p:nvSpPr>
        <p:spPr>
          <a:xfrm>
            <a:off x="2695053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69" name="Rectangle 68"/>
          <p:cNvSpPr/>
          <p:nvPr/>
        </p:nvSpPr>
        <p:spPr>
          <a:xfrm>
            <a:off x="2695053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0" name="Rectangle 69"/>
          <p:cNvSpPr/>
          <p:nvPr/>
        </p:nvSpPr>
        <p:spPr>
          <a:xfrm>
            <a:off x="2695053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1" name="Rectangle 70"/>
          <p:cNvSpPr/>
          <p:nvPr/>
        </p:nvSpPr>
        <p:spPr>
          <a:xfrm>
            <a:off x="3081507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2" name="Rectangle 71"/>
          <p:cNvSpPr/>
          <p:nvPr/>
        </p:nvSpPr>
        <p:spPr>
          <a:xfrm>
            <a:off x="3081507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3" name="Rectangle 72"/>
          <p:cNvSpPr/>
          <p:nvPr/>
        </p:nvSpPr>
        <p:spPr>
          <a:xfrm>
            <a:off x="3081507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4" name="Rectangle 73"/>
          <p:cNvSpPr/>
          <p:nvPr/>
        </p:nvSpPr>
        <p:spPr>
          <a:xfrm>
            <a:off x="3081507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5" name="Rectangle 74"/>
          <p:cNvSpPr/>
          <p:nvPr/>
        </p:nvSpPr>
        <p:spPr>
          <a:xfrm>
            <a:off x="3467961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6" name="Rectangle 75"/>
          <p:cNvSpPr/>
          <p:nvPr/>
        </p:nvSpPr>
        <p:spPr>
          <a:xfrm>
            <a:off x="3467961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7" name="Rectangle 76"/>
          <p:cNvSpPr/>
          <p:nvPr/>
        </p:nvSpPr>
        <p:spPr>
          <a:xfrm>
            <a:off x="3467961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8" name="Rectangle 77"/>
          <p:cNvSpPr/>
          <p:nvPr/>
        </p:nvSpPr>
        <p:spPr>
          <a:xfrm>
            <a:off x="3467961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79" name="Rectangle 78"/>
          <p:cNvSpPr/>
          <p:nvPr/>
        </p:nvSpPr>
        <p:spPr>
          <a:xfrm>
            <a:off x="3854415" y="8233555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0" name="Rectangle 79"/>
          <p:cNvSpPr/>
          <p:nvPr/>
        </p:nvSpPr>
        <p:spPr>
          <a:xfrm>
            <a:off x="3854415" y="918212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1" name="Rectangle 80"/>
          <p:cNvSpPr/>
          <p:nvPr/>
        </p:nvSpPr>
        <p:spPr>
          <a:xfrm>
            <a:off x="3854415" y="886593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2" name="Rectangle 81"/>
          <p:cNvSpPr/>
          <p:nvPr/>
        </p:nvSpPr>
        <p:spPr>
          <a:xfrm>
            <a:off x="3854415" y="8549744"/>
            <a:ext cx="263491" cy="316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sp>
        <p:nvSpPr>
          <p:cNvPr id="83" name="Rounded Rectangle 82"/>
          <p:cNvSpPr/>
          <p:nvPr/>
        </p:nvSpPr>
        <p:spPr>
          <a:xfrm>
            <a:off x="2537429" y="8463432"/>
            <a:ext cx="1721475" cy="4888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16"/>
          </a:p>
        </p:txBody>
      </p:sp>
      <p:cxnSp>
        <p:nvCxnSpPr>
          <p:cNvPr id="84" name="Curved Connector 83"/>
          <p:cNvCxnSpPr>
            <a:stCxn id="59" idx="3"/>
            <a:endCxn id="83" idx="1"/>
          </p:cNvCxnSpPr>
          <p:nvPr/>
        </p:nvCxnSpPr>
        <p:spPr>
          <a:xfrm>
            <a:off x="1896465" y="7743576"/>
            <a:ext cx="640964" cy="96426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414468" y="9068940"/>
            <a:ext cx="2215990" cy="8620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501" dirty="0"/>
              <a:t>Accumulating Tile</a:t>
            </a:r>
          </a:p>
        </p:txBody>
      </p:sp>
    </p:spTree>
    <p:extLst>
      <p:ext uri="{BB962C8B-B14F-4D97-AF65-F5344CB8AC3E}">
        <p14:creationId xmlns:p14="http://schemas.microsoft.com/office/powerpoint/2010/main" val="213594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2753</TotalTime>
  <Words>265</Words>
  <Application>Microsoft Office PowerPoint</Application>
  <PresentationFormat>Custom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Cambria Math</vt:lpstr>
      <vt:lpstr>Times New Roman</vt:lpstr>
      <vt:lpstr>Ubuntu Mono</vt:lpstr>
      <vt:lpstr>Office Theme</vt:lpstr>
      <vt:lpstr>GEMM on FPGA</vt:lpstr>
      <vt:lpstr>Convolution layer: Data locality can be a problem</vt:lpstr>
      <vt:lpstr>Rearrange the fmap layout that best fit the GEMM’s fetch order.</vt:lpstr>
      <vt:lpstr>Hardware structure for previous graph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Compiler: Efficient memory layout for convolution operation</dc:title>
  <dc:creator>Sixiao Zhu (MSR Student-Person Consulting)</dc:creator>
  <cp:lastModifiedBy>Sixiao Zhu (MSR Student-Person Consulting)</cp:lastModifiedBy>
  <cp:revision>80</cp:revision>
  <dcterms:created xsi:type="dcterms:W3CDTF">2016-03-29T09:12:37Z</dcterms:created>
  <dcterms:modified xsi:type="dcterms:W3CDTF">2016-05-31T14:11:44Z</dcterms:modified>
</cp:coreProperties>
</file>