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3" r:id="rId3"/>
    <p:sldId id="264" r:id="rId4"/>
    <p:sldId id="274" r:id="rId5"/>
    <p:sldId id="257" r:id="rId6"/>
    <p:sldId id="265" r:id="rId7"/>
    <p:sldId id="273" r:id="rId8"/>
    <p:sldId id="263" r:id="rId9"/>
    <p:sldId id="261" r:id="rId10"/>
    <p:sldId id="278" r:id="rId11"/>
    <p:sldId id="269" r:id="rId12"/>
    <p:sldId id="270" r:id="rId13"/>
    <p:sldId id="277" r:id="rId14"/>
    <p:sldId id="267" r:id="rId15"/>
    <p:sldId id="259" r:id="rId16"/>
    <p:sldId id="279" r:id="rId17"/>
    <p:sldId id="280"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B254C-A603-4751-8BB5-4D69B8C35181}" type="datetimeFigureOut">
              <a:rPr lang="en-US" smtClean="0"/>
              <a:t>4/7/2016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F892D-B74D-4055-9637-93441820714F}" type="slidenum">
              <a:rPr lang="en-US" smtClean="0"/>
              <a:t>‹#›</a:t>
            </a:fld>
            <a:endParaRPr lang="en-US"/>
          </a:p>
        </p:txBody>
      </p:sp>
    </p:spTree>
    <p:extLst>
      <p:ext uri="{BB962C8B-B14F-4D97-AF65-F5344CB8AC3E}">
        <p14:creationId xmlns:p14="http://schemas.microsoft.com/office/powerpoint/2010/main" val="206122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0F892D-B74D-4055-9637-93441820714F}" type="slidenum">
              <a:rPr lang="en-US" smtClean="0"/>
              <a:t>10</a:t>
            </a:fld>
            <a:endParaRPr lang="en-US"/>
          </a:p>
        </p:txBody>
      </p:sp>
    </p:spTree>
    <p:extLst>
      <p:ext uri="{BB962C8B-B14F-4D97-AF65-F5344CB8AC3E}">
        <p14:creationId xmlns:p14="http://schemas.microsoft.com/office/powerpoint/2010/main" val="243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0F892D-B74D-4055-9637-93441820714F}" type="slidenum">
              <a:rPr lang="en-US" smtClean="0"/>
              <a:t>16</a:t>
            </a:fld>
            <a:endParaRPr lang="en-US"/>
          </a:p>
        </p:txBody>
      </p:sp>
    </p:spTree>
    <p:extLst>
      <p:ext uri="{BB962C8B-B14F-4D97-AF65-F5344CB8AC3E}">
        <p14:creationId xmlns:p14="http://schemas.microsoft.com/office/powerpoint/2010/main" val="3340524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0F892D-B74D-4055-9637-93441820714F}" type="slidenum">
              <a:rPr lang="en-US" smtClean="0"/>
              <a:t>17</a:t>
            </a:fld>
            <a:endParaRPr lang="en-US"/>
          </a:p>
        </p:txBody>
      </p:sp>
    </p:spTree>
    <p:extLst>
      <p:ext uri="{BB962C8B-B14F-4D97-AF65-F5344CB8AC3E}">
        <p14:creationId xmlns:p14="http://schemas.microsoft.com/office/powerpoint/2010/main" val="417341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073932-A521-432D-B4B0-43B64CAD03BC}"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9828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73932-A521-432D-B4B0-43B64CAD03BC}"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357915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73932-A521-432D-B4B0-43B64CAD03BC}"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332596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73932-A521-432D-B4B0-43B64CAD03BC}"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331560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73932-A521-432D-B4B0-43B64CAD03BC}"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100227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073932-A521-432D-B4B0-43B64CAD03BC}"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292628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073932-A521-432D-B4B0-43B64CAD03BC}" type="datetimeFigureOut">
              <a:rPr lang="en-US" smtClean="0"/>
              <a:t>4/7/2016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270654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073932-A521-432D-B4B0-43B64CAD03BC}" type="datetimeFigureOut">
              <a:rPr lang="en-US" smtClean="0"/>
              <a:t>4/7/2016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311610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73932-A521-432D-B4B0-43B64CAD03BC}" type="datetimeFigureOut">
              <a:rPr lang="en-US" smtClean="0"/>
              <a:t>4/7/2016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278874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3932-A521-432D-B4B0-43B64CAD03BC}"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34713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3932-A521-432D-B4B0-43B64CAD03BC}"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2121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73932-A521-432D-B4B0-43B64CAD03BC}" type="datetimeFigureOut">
              <a:rPr lang="en-US" smtClean="0"/>
              <a:t>4/7/2016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791DD-705C-4A39-98D6-326C32B8AF51}" type="slidenum">
              <a:rPr lang="en-US" smtClean="0"/>
              <a:t>‹#›</a:t>
            </a:fld>
            <a:endParaRPr lang="en-US"/>
          </a:p>
        </p:txBody>
      </p:sp>
    </p:spTree>
    <p:extLst>
      <p:ext uri="{BB962C8B-B14F-4D97-AF65-F5344CB8AC3E}">
        <p14:creationId xmlns:p14="http://schemas.microsoft.com/office/powerpoint/2010/main" val="2801090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Symbolic Compiler: State-of-Art CNN implementation on FPGA</a:t>
            </a:r>
            <a:endParaRPr lang="en-US" dirty="0"/>
          </a:p>
        </p:txBody>
      </p:sp>
      <p:sp>
        <p:nvSpPr>
          <p:cNvPr id="3" name="Subtitle 2"/>
          <p:cNvSpPr>
            <a:spLocks noGrp="1"/>
          </p:cNvSpPr>
          <p:nvPr>
            <p:ph type="subTitle" idx="1"/>
          </p:nvPr>
        </p:nvSpPr>
        <p:spPr/>
        <p:txBody>
          <a:bodyPr/>
          <a:lstStyle/>
          <a:p>
            <a:r>
              <a:rPr lang="en-US" dirty="0" smtClean="0"/>
              <a:t>Sixiao Zhu, Ningyi Xu, MSRA</a:t>
            </a:r>
          </a:p>
          <a:p>
            <a:r>
              <a:rPr lang="en-US" dirty="0" smtClean="0"/>
              <a:t>4/6/2016</a:t>
            </a:r>
            <a:endParaRPr lang="en-US" dirty="0"/>
          </a:p>
        </p:txBody>
      </p:sp>
    </p:spTree>
    <p:extLst>
      <p:ext uri="{BB962C8B-B14F-4D97-AF65-F5344CB8AC3E}">
        <p14:creationId xmlns:p14="http://schemas.microsoft.com/office/powerpoint/2010/main" val="3051514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40691" y="1131892"/>
            <a:ext cx="2515889" cy="2713678"/>
          </a:xfrm>
          <a:prstGeom prst="rect">
            <a:avLst/>
          </a:prstGeom>
        </p:spPr>
      </p:pic>
      <p:sp>
        <p:nvSpPr>
          <p:cNvPr id="7" name="Rounded Rectangle 6"/>
          <p:cNvSpPr/>
          <p:nvPr/>
        </p:nvSpPr>
        <p:spPr>
          <a:xfrm>
            <a:off x="5747345" y="1072122"/>
            <a:ext cx="1302533" cy="22855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537274" y="1071890"/>
            <a:ext cx="24576" cy="26562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0" name="Picture 9"/>
          <p:cNvPicPr>
            <a:picLocks noChangeAspect="1"/>
          </p:cNvPicPr>
          <p:nvPr/>
        </p:nvPicPr>
        <p:blipFill>
          <a:blip r:embed="rId4"/>
          <a:stretch>
            <a:fillRect/>
          </a:stretch>
        </p:blipFill>
        <p:spPr>
          <a:xfrm>
            <a:off x="1441133" y="1071890"/>
            <a:ext cx="3287039" cy="5265420"/>
          </a:xfrm>
          <a:prstGeom prst="rect">
            <a:avLst/>
          </a:prstGeom>
        </p:spPr>
      </p:pic>
      <p:sp>
        <p:nvSpPr>
          <p:cNvPr id="11" name="Rounded Rectangle 10"/>
          <p:cNvSpPr/>
          <p:nvPr/>
        </p:nvSpPr>
        <p:spPr>
          <a:xfrm>
            <a:off x="1441133" y="1071890"/>
            <a:ext cx="181927" cy="10210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1379220" y="6361606"/>
                <a:ext cx="1623060" cy="253916"/>
              </a:xfrm>
              <a:prstGeom prst="rect">
                <a:avLst/>
              </a:prstGeom>
              <a:noFill/>
            </p:spPr>
            <p:txBody>
              <a:bodyPr wrap="square" rtlCol="0">
                <a:spAutoFit/>
              </a:bodyPr>
              <a:lstStyle/>
              <a:p>
                <a:r>
                  <a:rPr lang="en-US" sz="1050" dirty="0" smtClean="0"/>
                  <a:t>Input </a:t>
                </a:r>
                <a:r>
                  <a:rPr lang="en-US" sz="1050" dirty="0" err="1" smtClean="0"/>
                  <a:t>Fmap</a:t>
                </a:r>
                <a:r>
                  <a:rPr lang="en-US" sz="1050" dirty="0" smtClean="0"/>
                  <a:t> </a:t>
                </a:r>
                <a14:m>
                  <m:oMath xmlns:m="http://schemas.openxmlformats.org/officeDocument/2006/math">
                    <m:r>
                      <a:rPr lang="en-US" sz="1050" b="0" i="1" smtClean="0">
                        <a:latin typeface="Cambria Math" panose="02040503050406030204" pitchFamily="18" charset="0"/>
                      </a:rPr>
                      <m:t>0~(</m:t>
                    </m:r>
                    <m:r>
                      <a:rPr lang="en-US" sz="1050" b="0" i="1" smtClean="0">
                        <a:latin typeface="Cambria Math" panose="02040503050406030204" pitchFamily="18" charset="0"/>
                      </a:rPr>
                      <m:t>𝐿</m:t>
                    </m:r>
                    <m:r>
                      <a:rPr lang="en-US" sz="1050" b="0" i="1" smtClean="0">
                        <a:latin typeface="Cambria Math" panose="02040503050406030204" pitchFamily="18" charset="0"/>
                      </a:rPr>
                      <m:t>−1)</m:t>
                    </m:r>
                  </m:oMath>
                </a14:m>
                <a:endParaRPr lang="en-US" sz="1050" dirty="0"/>
              </a:p>
            </p:txBody>
          </p:sp>
        </mc:Choice>
        <mc:Fallback xmlns="">
          <p:sp>
            <p:nvSpPr>
              <p:cNvPr id="14" name="TextBox 13"/>
              <p:cNvSpPr txBox="1">
                <a:spLocks noRot="1" noChangeAspect="1" noMove="1" noResize="1" noEditPoints="1" noAdjustHandles="1" noChangeArrowheads="1" noChangeShapeType="1" noTextEdit="1"/>
              </p:cNvSpPr>
              <p:nvPr/>
            </p:nvSpPr>
            <p:spPr>
              <a:xfrm>
                <a:off x="1379220" y="6361606"/>
                <a:ext cx="1623060" cy="253916"/>
              </a:xfrm>
              <a:prstGeom prst="rect">
                <a:avLst/>
              </a:prstGeom>
              <a:blipFill rotWithShape="0">
                <a:blip r:embed="rId5"/>
                <a:stretch>
                  <a:fillRect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002280" y="6337310"/>
                <a:ext cx="1562100" cy="253916"/>
              </a:xfrm>
              <a:prstGeom prst="rect">
                <a:avLst/>
              </a:prstGeom>
              <a:noFill/>
            </p:spPr>
            <p:txBody>
              <a:bodyPr wrap="square" rtlCol="0">
                <a:spAutoFit/>
              </a:bodyPr>
              <a:lstStyle/>
              <a:p>
                <a:r>
                  <a:rPr lang="en-US" sz="1050" dirty="0" smtClean="0"/>
                  <a:t>Input </a:t>
                </a:r>
                <a:r>
                  <a:rPr lang="en-US" sz="1050" dirty="0" err="1" smtClean="0"/>
                  <a:t>Fmap</a:t>
                </a:r>
                <a:r>
                  <a:rPr lang="en-US" sz="1050" dirty="0" smtClean="0"/>
                  <a:t> </a:t>
                </a:r>
                <a14:m>
                  <m:oMath xmlns:m="http://schemas.openxmlformats.org/officeDocument/2006/math">
                    <m:r>
                      <a:rPr lang="en-US" sz="1050" b="0" i="1" smtClean="0">
                        <a:latin typeface="Cambria Math" panose="02040503050406030204" pitchFamily="18" charset="0"/>
                      </a:rPr>
                      <m:t>𝐿</m:t>
                    </m:r>
                    <m:r>
                      <a:rPr lang="en-US" sz="1050" b="0" i="1" smtClean="0">
                        <a:latin typeface="Cambria Math" panose="02040503050406030204" pitchFamily="18" charset="0"/>
                      </a:rPr>
                      <m:t>~(2</m:t>
                    </m:r>
                    <m:r>
                      <a:rPr lang="en-US" sz="1050" b="0" i="1" smtClean="0">
                        <a:latin typeface="Cambria Math" panose="02040503050406030204" pitchFamily="18" charset="0"/>
                      </a:rPr>
                      <m:t>𝐿</m:t>
                    </m:r>
                    <m:r>
                      <a:rPr lang="en-US" sz="1050" b="0" i="1" smtClean="0">
                        <a:latin typeface="Cambria Math" panose="02040503050406030204" pitchFamily="18" charset="0"/>
                      </a:rPr>
                      <m:t>−1</m:t>
                    </m:r>
                    <m:r>
                      <a:rPr lang="en-US" sz="1050" b="0" i="0" smtClean="0">
                        <a:latin typeface="Cambria Math" panose="02040503050406030204" pitchFamily="18" charset="0"/>
                      </a:rPr>
                      <m:t>)</m:t>
                    </m:r>
                  </m:oMath>
                </a14:m>
                <a:endParaRPr lang="en-US" sz="1050" dirty="0"/>
              </a:p>
            </p:txBody>
          </p:sp>
        </mc:Choice>
        <mc:Fallback xmlns="">
          <p:sp>
            <p:nvSpPr>
              <p:cNvPr id="15" name="TextBox 14"/>
              <p:cNvSpPr txBox="1">
                <a:spLocks noRot="1" noChangeAspect="1" noMove="1" noResize="1" noEditPoints="1" noAdjustHandles="1" noChangeArrowheads="1" noChangeShapeType="1" noTextEdit="1"/>
              </p:cNvSpPr>
              <p:nvPr/>
            </p:nvSpPr>
            <p:spPr>
              <a:xfrm>
                <a:off x="3002280" y="6337310"/>
                <a:ext cx="1562100" cy="253916"/>
              </a:xfrm>
              <a:prstGeom prst="rect">
                <a:avLst/>
              </a:prstGeom>
              <a:blipFill rotWithShape="0">
                <a:blip r:embed="rId6"/>
                <a:stretch>
                  <a:fillRect b="-17073"/>
                </a:stretch>
              </a:blipFill>
            </p:spPr>
            <p:txBody>
              <a:bodyPr/>
              <a:lstStyle/>
              <a:p>
                <a:r>
                  <a:rPr lang="en-US">
                    <a:noFill/>
                  </a:rPr>
                  <a:t> </a:t>
                </a:r>
              </a:p>
            </p:txBody>
          </p:sp>
        </mc:Fallback>
      </mc:AlternateContent>
      <p:cxnSp>
        <p:nvCxnSpPr>
          <p:cNvPr id="19" name="Straight Arrow Connector 18"/>
          <p:cNvCxnSpPr/>
          <p:nvPr/>
        </p:nvCxnSpPr>
        <p:spPr>
          <a:xfrm>
            <a:off x="1379220" y="2092494"/>
            <a:ext cx="3619500" cy="47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79220" y="1035379"/>
            <a:ext cx="3619500" cy="173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328614" y="1300677"/>
                <a:ext cx="898206" cy="261610"/>
              </a:xfrm>
              <a:prstGeom prst="rect">
                <a:avLst/>
              </a:prstGeom>
              <a:noFill/>
            </p:spPr>
            <p:txBody>
              <a:bodyPr wrap="square" rtlCol="0">
                <a:spAutoFit/>
              </a:bodyPr>
              <a:lstStyle/>
              <a:p>
                <a:r>
                  <a:rPr lang="en-US" sz="1050" dirty="0" smtClean="0"/>
                  <a:t>Tile A </a:t>
                </a:r>
                <a14:m>
                  <m:oMath xmlns:m="http://schemas.openxmlformats.org/officeDocument/2006/math">
                    <m:r>
                      <a:rPr lang="en-US" sz="1050" b="0" i="1" smtClean="0">
                        <a:latin typeface="Cambria Math" panose="02040503050406030204" pitchFamily="18" charset="0"/>
                      </a:rPr>
                      <m:t>𝑅𝑡</m:t>
                    </m:r>
                    <m:r>
                      <a:rPr lang="en-US" sz="1050" b="0" i="1" smtClean="0">
                        <a:latin typeface="Cambria Math" panose="02040503050406030204" pitchFamily="18" charset="0"/>
                      </a:rPr>
                      <m:t>×</m:t>
                    </m:r>
                    <m:r>
                      <a:rPr lang="en-US" sz="1050" b="0" i="1" smtClean="0">
                        <a:latin typeface="Cambria Math" panose="02040503050406030204" pitchFamily="18" charset="0"/>
                      </a:rPr>
                      <m:t>𝐿</m:t>
                    </m:r>
                  </m:oMath>
                </a14:m>
                <a:endParaRPr lang="en-US" sz="1050" dirty="0"/>
              </a:p>
            </p:txBody>
          </p:sp>
        </mc:Choice>
        <mc:Fallback xmlns="">
          <p:sp>
            <p:nvSpPr>
              <p:cNvPr id="24" name="TextBox 23"/>
              <p:cNvSpPr txBox="1">
                <a:spLocks noRot="1" noChangeAspect="1" noMove="1" noResize="1" noEditPoints="1" noAdjustHandles="1" noChangeArrowheads="1" noChangeShapeType="1" noTextEdit="1"/>
              </p:cNvSpPr>
              <p:nvPr/>
            </p:nvSpPr>
            <p:spPr>
              <a:xfrm>
                <a:off x="328614" y="1300677"/>
                <a:ext cx="898206" cy="261610"/>
              </a:xfrm>
              <a:prstGeom prst="rect">
                <a:avLst/>
              </a:prstGeom>
              <a:blipFill rotWithShape="0">
                <a:blip r:embed="rId7"/>
                <a:stretch>
                  <a:fillRect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840691" y="709592"/>
                <a:ext cx="898206" cy="253916"/>
              </a:xfrm>
              <a:prstGeom prst="rect">
                <a:avLst/>
              </a:prstGeom>
              <a:noFill/>
            </p:spPr>
            <p:txBody>
              <a:bodyPr wrap="square" rtlCol="0">
                <a:spAutoFit/>
              </a:bodyPr>
              <a:lstStyle/>
              <a:p>
                <a:r>
                  <a:rPr lang="en-US" sz="1050" dirty="0" smtClean="0"/>
                  <a:t>Tile B </a:t>
                </a:r>
                <a14:m>
                  <m:oMath xmlns:m="http://schemas.openxmlformats.org/officeDocument/2006/math">
                    <m:r>
                      <a:rPr lang="en-US" sz="1050" b="0" i="1" smtClean="0">
                        <a:latin typeface="Cambria Math" panose="02040503050406030204" pitchFamily="18" charset="0"/>
                      </a:rPr>
                      <m:t>𝐿</m:t>
                    </m:r>
                    <m:r>
                      <a:rPr lang="en-US" sz="1050" b="0" i="1" smtClean="0">
                        <a:latin typeface="Cambria Math" panose="02040503050406030204" pitchFamily="18" charset="0"/>
                      </a:rPr>
                      <m:t>×</m:t>
                    </m:r>
                    <m:r>
                      <a:rPr lang="en-US" sz="1050" b="0" i="1" smtClean="0">
                        <a:latin typeface="Cambria Math" panose="02040503050406030204" pitchFamily="18" charset="0"/>
                      </a:rPr>
                      <m:t>𝐿</m:t>
                    </m:r>
                  </m:oMath>
                </a14:m>
                <a:endParaRPr lang="en-US" sz="1050" dirty="0"/>
              </a:p>
            </p:txBody>
          </p:sp>
        </mc:Choice>
        <mc:Fallback xmlns="">
          <p:sp>
            <p:nvSpPr>
              <p:cNvPr id="25" name="TextBox 24"/>
              <p:cNvSpPr txBox="1">
                <a:spLocks noRot="1" noChangeAspect="1" noMove="1" noResize="1" noEditPoints="1" noAdjustHandles="1" noChangeArrowheads="1" noChangeShapeType="1" noTextEdit="1"/>
              </p:cNvSpPr>
              <p:nvPr/>
            </p:nvSpPr>
            <p:spPr>
              <a:xfrm>
                <a:off x="5840691" y="709592"/>
                <a:ext cx="898206" cy="253916"/>
              </a:xfrm>
              <a:prstGeom prst="rect">
                <a:avLst/>
              </a:prstGeom>
              <a:blipFill rotWithShape="0">
                <a:blip r:embed="rId8"/>
                <a:stretch>
                  <a:fillRect b="-14286"/>
                </a:stretch>
              </a:blipFill>
            </p:spPr>
            <p:txBody>
              <a:bodyPr/>
              <a:lstStyle/>
              <a:p>
                <a:r>
                  <a:rPr lang="en-US">
                    <a:noFill/>
                  </a:rPr>
                  <a:t> </a:t>
                </a:r>
              </a:p>
            </p:txBody>
          </p:sp>
        </mc:Fallback>
      </mc:AlternateContent>
      <p:cxnSp>
        <p:nvCxnSpPr>
          <p:cNvPr id="26" name="Straight Arrow Connector 25"/>
          <p:cNvCxnSpPr/>
          <p:nvPr/>
        </p:nvCxnSpPr>
        <p:spPr>
          <a:xfrm>
            <a:off x="7061000" y="1071890"/>
            <a:ext cx="24576" cy="26562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0" name="Picture 29"/>
          <p:cNvPicPr>
            <a:picLocks noChangeAspect="1"/>
          </p:cNvPicPr>
          <p:nvPr/>
        </p:nvPicPr>
        <p:blipFill>
          <a:blip r:embed="rId9"/>
          <a:stretch>
            <a:fillRect/>
          </a:stretch>
        </p:blipFill>
        <p:spPr>
          <a:xfrm>
            <a:off x="7927310" y="4078351"/>
            <a:ext cx="2625090" cy="2258959"/>
          </a:xfrm>
          <a:prstGeom prst="rect">
            <a:avLst/>
          </a:prstGeom>
        </p:spPr>
      </p:pic>
      <p:sp>
        <p:nvSpPr>
          <p:cNvPr id="31" name="Rounded Rectangle 30"/>
          <p:cNvSpPr/>
          <p:nvPr/>
        </p:nvSpPr>
        <p:spPr>
          <a:xfrm>
            <a:off x="7940267" y="4060790"/>
            <a:ext cx="2612133" cy="84592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31520" y="1300677"/>
            <a:ext cx="175260" cy="2616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6461760" y="705745"/>
            <a:ext cx="175260" cy="2616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6217690" y="4476708"/>
                <a:ext cx="1583890" cy="253916"/>
              </a:xfrm>
              <a:prstGeom prst="rect">
                <a:avLst/>
              </a:prstGeom>
              <a:noFill/>
            </p:spPr>
            <p:txBody>
              <a:bodyPr wrap="square" rtlCol="0">
                <a:spAutoFit/>
              </a:bodyPr>
              <a:lstStyle/>
              <a:p>
                <a:r>
                  <a:rPr lang="en-US" sz="1050" dirty="0" smtClean="0"/>
                  <a:t>Output </a:t>
                </a:r>
                <a:r>
                  <a:rPr lang="en-US" sz="1050" dirty="0" err="1" smtClean="0"/>
                  <a:t>Fmap</a:t>
                </a:r>
                <a:r>
                  <a:rPr lang="en-US" sz="1050" dirty="0" smtClean="0"/>
                  <a:t> </a:t>
                </a:r>
                <a14:m>
                  <m:oMath xmlns:m="http://schemas.openxmlformats.org/officeDocument/2006/math">
                    <m:r>
                      <a:rPr lang="en-US" sz="1050" b="0" i="1" smtClean="0">
                        <a:latin typeface="Cambria Math" panose="02040503050406030204" pitchFamily="18" charset="0"/>
                      </a:rPr>
                      <m:t>0~(</m:t>
                    </m:r>
                    <m:r>
                      <a:rPr lang="en-US" sz="1050" b="0" i="1" smtClean="0">
                        <a:latin typeface="Cambria Math" panose="02040503050406030204" pitchFamily="18" charset="0"/>
                      </a:rPr>
                      <m:t>𝐿</m:t>
                    </m:r>
                    <m:r>
                      <a:rPr lang="en-US" sz="1050" b="0" i="1" smtClean="0">
                        <a:latin typeface="Cambria Math" panose="02040503050406030204" pitchFamily="18" charset="0"/>
                      </a:rPr>
                      <m:t>−1)</m:t>
                    </m:r>
                  </m:oMath>
                </a14:m>
                <a:endParaRPr lang="en-US" sz="1050" dirty="0"/>
              </a:p>
            </p:txBody>
          </p:sp>
        </mc:Choice>
        <mc:Fallback xmlns="">
          <p:sp>
            <p:nvSpPr>
              <p:cNvPr id="34" name="TextBox 33"/>
              <p:cNvSpPr txBox="1">
                <a:spLocks noRot="1" noChangeAspect="1" noMove="1" noResize="1" noEditPoints="1" noAdjustHandles="1" noChangeArrowheads="1" noChangeShapeType="1" noTextEdit="1"/>
              </p:cNvSpPr>
              <p:nvPr/>
            </p:nvSpPr>
            <p:spPr>
              <a:xfrm>
                <a:off x="6217690" y="4476708"/>
                <a:ext cx="1583890" cy="253916"/>
              </a:xfrm>
              <a:prstGeom prst="rect">
                <a:avLst/>
              </a:prstGeom>
              <a:blipFill rotWithShape="0">
                <a:blip r:embed="rId10"/>
                <a:stretch>
                  <a:fillRect b="-14286"/>
                </a:stretch>
              </a:blipFill>
            </p:spPr>
            <p:txBody>
              <a:bodyPr/>
              <a:lstStyle/>
              <a:p>
                <a:r>
                  <a:rPr lang="en-US">
                    <a:noFill/>
                  </a:rPr>
                  <a:t> </a:t>
                </a:r>
              </a:p>
            </p:txBody>
          </p:sp>
        </mc:Fallback>
      </mc:AlternateContent>
      <p:cxnSp>
        <p:nvCxnSpPr>
          <p:cNvPr id="36" name="Curved Connector 35"/>
          <p:cNvCxnSpPr>
            <a:stCxn id="32" idx="3"/>
            <a:endCxn id="37" idx="1"/>
          </p:cNvCxnSpPr>
          <p:nvPr/>
        </p:nvCxnSpPr>
        <p:spPr>
          <a:xfrm>
            <a:off x="906780" y="1431482"/>
            <a:ext cx="7840002" cy="24328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8746782" y="3733511"/>
                <a:ext cx="1198521" cy="261610"/>
              </a:xfrm>
              <a:prstGeom prst="rect">
                <a:avLst/>
              </a:prstGeom>
              <a:noFill/>
            </p:spPr>
            <p:txBody>
              <a:bodyPr wrap="square" rtlCol="0">
                <a:spAutoFit/>
              </a:bodyPr>
              <a:lstStyle/>
              <a:p>
                <a:r>
                  <a:rPr lang="en-US" sz="1100" dirty="0" smtClean="0"/>
                  <a:t>Output tile</a:t>
                </a:r>
                <a14:m>
                  <m:oMath xmlns:m="http://schemas.openxmlformats.org/officeDocument/2006/math">
                    <m:r>
                      <a:rPr lang="en-US" sz="1100" i="1" smtClean="0">
                        <a:latin typeface="Cambria Math" panose="02040503050406030204" pitchFamily="18" charset="0"/>
                      </a:rPr>
                      <m:t>𝑅𝑡</m:t>
                    </m:r>
                    <m:r>
                      <a:rPr lang="en-US" sz="1100" b="0" i="1" smtClean="0">
                        <a:latin typeface="Cambria Math" panose="02040503050406030204" pitchFamily="18" charset="0"/>
                      </a:rPr>
                      <m:t>×</m:t>
                    </m:r>
                    <m:r>
                      <a:rPr lang="en-US" sz="1100" b="0" i="1" smtClean="0">
                        <a:latin typeface="Cambria Math" panose="02040503050406030204" pitchFamily="18" charset="0"/>
                      </a:rPr>
                      <m:t>𝐿</m:t>
                    </m:r>
                  </m:oMath>
                </a14:m>
                <a:endParaRPr lang="en-US" sz="1100" dirty="0"/>
              </a:p>
            </p:txBody>
          </p:sp>
        </mc:Choice>
        <mc:Fallback xmlns="">
          <p:sp>
            <p:nvSpPr>
              <p:cNvPr id="37" name="TextBox 36"/>
              <p:cNvSpPr txBox="1">
                <a:spLocks noRot="1" noChangeAspect="1" noMove="1" noResize="1" noEditPoints="1" noAdjustHandles="1" noChangeArrowheads="1" noChangeShapeType="1" noTextEdit="1"/>
              </p:cNvSpPr>
              <p:nvPr/>
            </p:nvSpPr>
            <p:spPr>
              <a:xfrm>
                <a:off x="8746782" y="3733511"/>
                <a:ext cx="1198521" cy="261610"/>
              </a:xfrm>
              <a:prstGeom prst="rect">
                <a:avLst/>
              </a:prstGeom>
              <a:blipFill rotWithShape="0">
                <a:blip r:embed="rId11"/>
                <a:stretch>
                  <a:fillRect b="-16279"/>
                </a:stretch>
              </a:blipFill>
            </p:spPr>
            <p:txBody>
              <a:bodyPr/>
              <a:lstStyle/>
              <a:p>
                <a:r>
                  <a:rPr lang="en-US">
                    <a:noFill/>
                  </a:rPr>
                  <a:t> </a:t>
                </a:r>
              </a:p>
            </p:txBody>
          </p:sp>
        </mc:Fallback>
      </mc:AlternateContent>
      <p:cxnSp>
        <p:nvCxnSpPr>
          <p:cNvPr id="42" name="Curved Connector 41"/>
          <p:cNvCxnSpPr>
            <a:stCxn id="33" idx="2"/>
            <a:endCxn id="37" idx="0"/>
          </p:cNvCxnSpPr>
          <p:nvPr/>
        </p:nvCxnSpPr>
        <p:spPr>
          <a:xfrm rot="16200000" flipH="1">
            <a:off x="6564638" y="952106"/>
            <a:ext cx="2766156" cy="27966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385393" y="963508"/>
            <a:ext cx="1699259" cy="5399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3084653" y="934975"/>
            <a:ext cx="1699259" cy="5399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5707419" y="1005035"/>
            <a:ext cx="1412628" cy="291617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7120047" y="1005035"/>
            <a:ext cx="1412628" cy="291617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7863841" y="4048062"/>
            <a:ext cx="2750820" cy="134689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7852826" y="5412521"/>
            <a:ext cx="2750820" cy="94235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5631180" y="1115908"/>
            <a:ext cx="3009900" cy="13834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5641518" y="2503748"/>
            <a:ext cx="3009900" cy="13834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p:cNvSpPr txBox="1"/>
              <p:nvPr/>
            </p:nvSpPr>
            <p:spPr>
              <a:xfrm>
                <a:off x="6153566" y="5756738"/>
                <a:ext cx="1723955" cy="253916"/>
              </a:xfrm>
              <a:prstGeom prst="rect">
                <a:avLst/>
              </a:prstGeom>
              <a:noFill/>
            </p:spPr>
            <p:txBody>
              <a:bodyPr wrap="square" rtlCol="0">
                <a:spAutoFit/>
              </a:bodyPr>
              <a:lstStyle/>
              <a:p>
                <a:r>
                  <a:rPr lang="en-US" sz="1050" dirty="0" smtClean="0"/>
                  <a:t>Output </a:t>
                </a:r>
                <a:r>
                  <a:rPr lang="en-US" sz="1050" dirty="0" err="1" smtClean="0"/>
                  <a:t>Fmap</a:t>
                </a:r>
                <a:r>
                  <a:rPr lang="en-US" sz="1050" dirty="0" smtClean="0"/>
                  <a:t> </a:t>
                </a:r>
                <a14:m>
                  <m:oMath xmlns:m="http://schemas.openxmlformats.org/officeDocument/2006/math">
                    <m:r>
                      <a:rPr lang="en-US" sz="1050" i="1">
                        <a:latin typeface="Cambria Math" panose="02040503050406030204" pitchFamily="18" charset="0"/>
                      </a:rPr>
                      <m:t>𝐿</m:t>
                    </m:r>
                    <m:r>
                      <a:rPr lang="en-US" sz="1050" i="1">
                        <a:latin typeface="Cambria Math" panose="02040503050406030204" pitchFamily="18" charset="0"/>
                      </a:rPr>
                      <m:t>~(2</m:t>
                    </m:r>
                    <m:r>
                      <a:rPr lang="en-US" sz="1050" i="1">
                        <a:latin typeface="Cambria Math" panose="02040503050406030204" pitchFamily="18" charset="0"/>
                      </a:rPr>
                      <m:t>𝐿</m:t>
                    </m:r>
                    <m:r>
                      <a:rPr lang="en-US" sz="1050" i="1">
                        <a:latin typeface="Cambria Math" panose="02040503050406030204" pitchFamily="18" charset="0"/>
                      </a:rPr>
                      <m:t>−1</m:t>
                    </m:r>
                    <m:r>
                      <a:rPr lang="en-US" sz="1050">
                        <a:latin typeface="Cambria Math" panose="02040503050406030204" pitchFamily="18" charset="0"/>
                      </a:rPr>
                      <m:t>)</m:t>
                    </m:r>
                  </m:oMath>
                </a14:m>
                <a:endParaRPr lang="en-US" sz="1050" dirty="0"/>
              </a:p>
            </p:txBody>
          </p:sp>
        </mc:Choice>
        <mc:Fallback xmlns="">
          <p:sp>
            <p:nvSpPr>
              <p:cNvPr id="59" name="TextBox 58"/>
              <p:cNvSpPr txBox="1">
                <a:spLocks noRot="1" noChangeAspect="1" noMove="1" noResize="1" noEditPoints="1" noAdjustHandles="1" noChangeArrowheads="1" noChangeShapeType="1" noTextEdit="1"/>
              </p:cNvSpPr>
              <p:nvPr/>
            </p:nvSpPr>
            <p:spPr>
              <a:xfrm>
                <a:off x="6153566" y="5756738"/>
                <a:ext cx="1723955" cy="253916"/>
              </a:xfrm>
              <a:prstGeom prst="rect">
                <a:avLst/>
              </a:prstGeom>
              <a:blipFill rotWithShape="0">
                <a:blip r:embed="rId12"/>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9067799" y="579120"/>
                <a:ext cx="2653209" cy="2298963"/>
              </a:xfrm>
              <a:prstGeom prst="rect">
                <a:avLst/>
              </a:prstGeom>
              <a:noFill/>
            </p:spPr>
            <p:txBody>
              <a:bodyPr wrap="square" rtlCol="0">
                <a:spAutoFit/>
              </a:bodyPr>
              <a:lstStyle/>
              <a:p>
                <a:r>
                  <a:rPr lang="en-US" sz="1200" dirty="0" smtClean="0"/>
                  <a:t>Basic Idea:</a:t>
                </a:r>
              </a:p>
              <a:p>
                <a:r>
                  <a:rPr lang="en-US" sz="1200" dirty="0" smtClean="0"/>
                  <a:t>A memory layout </a:t>
                </a:r>
                <a:r>
                  <a:rPr lang="en-US" sz="1200" dirty="0" err="1" smtClean="0"/>
                  <a:t>protocal</a:t>
                </a:r>
                <a:r>
                  <a:rPr lang="en-US" sz="1200" dirty="0" smtClean="0"/>
                  <a:t> for both input </a:t>
                </a:r>
                <a:r>
                  <a:rPr lang="en-US" sz="1200" dirty="0" err="1" smtClean="0"/>
                  <a:t>fmap</a:t>
                </a:r>
                <a:r>
                  <a:rPr lang="en-US" sz="1200" dirty="0" smtClean="0"/>
                  <a:t> and output </a:t>
                </a:r>
                <a:r>
                  <a:rPr lang="en-US" sz="1200" dirty="0" err="1" smtClean="0"/>
                  <a:t>fmap</a:t>
                </a:r>
                <a:r>
                  <a:rPr lang="en-US" sz="1200" dirty="0" smtClean="0"/>
                  <a:t>.</a:t>
                </a:r>
              </a:p>
              <a:p>
                <a:pPr/>
                <a14:m>
                  <m:oMathPara xmlns:m="http://schemas.openxmlformats.org/officeDocument/2006/math">
                    <m:oMathParaPr>
                      <m:jc m:val="left"/>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𝑓𝑚𝑎𝑝</m:t>
                          </m:r>
                        </m:sub>
                      </m:sSub>
                      <m:r>
                        <a:rPr lang="en-US" sz="1200" i="1">
                          <a:latin typeface="Cambria Math" panose="02040503050406030204" pitchFamily="18" charset="0"/>
                        </a:rPr>
                        <m:t>=6</m:t>
                      </m:r>
                    </m:oMath>
                  </m:oMathPara>
                </a14:m>
                <a:endParaRPr lang="en-US" sz="1200" dirty="0"/>
              </a:p>
              <a:p>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𝐾</m:t>
                      </m:r>
                      <m:r>
                        <a:rPr lang="en-US" sz="1200" i="1">
                          <a:latin typeface="Cambria Math" panose="02040503050406030204" pitchFamily="18" charset="0"/>
                        </a:rPr>
                        <m:t>=3</m:t>
                      </m:r>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𝑁</m:t>
                          </m:r>
                        </m:e>
                        <m:sub>
                          <m:r>
                            <a:rPr lang="en-US" sz="1200" i="1">
                              <a:latin typeface="Cambria Math" panose="02040503050406030204" pitchFamily="18" charset="0"/>
                            </a:rPr>
                            <m:t>𝑓𝑚𝑎𝑝</m:t>
                          </m:r>
                        </m:sub>
                      </m:sSub>
                      <m:r>
                        <a:rPr lang="en-US" sz="1200" i="1">
                          <a:latin typeface="Cambria Math" panose="02040503050406030204" pitchFamily="18" charset="0"/>
                        </a:rPr>
                        <m:t>=8</m:t>
                      </m:r>
                    </m:oMath>
                  </m:oMathPara>
                </a14:m>
                <a:endParaRPr lang="en-US" sz="1200" dirty="0" smtClean="0"/>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𝑓𝑖𝑙𝑡𝑒𝑟</m:t>
                          </m:r>
                        </m:sub>
                      </m:sSub>
                      <m:r>
                        <a:rPr lang="en-US" sz="1200" b="0" i="1" smtClean="0">
                          <a:latin typeface="Cambria Math" panose="02040503050406030204" pitchFamily="18" charset="0"/>
                        </a:rPr>
                        <m:t>=8</m:t>
                      </m:r>
                    </m:oMath>
                  </m:oMathPara>
                </a14:m>
                <a:endParaRPr lang="en-US" sz="1200" dirty="0"/>
              </a:p>
              <a:p>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𝐿</m:t>
                      </m:r>
                      <m:r>
                        <a:rPr lang="en-US" sz="1200" i="1">
                          <a:latin typeface="Cambria Math" panose="02040503050406030204" pitchFamily="18" charset="0"/>
                        </a:rPr>
                        <m:t>=4</m:t>
                      </m:r>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𝑁</m:t>
                          </m:r>
                        </m:e>
                        <m:sub>
                          <m:r>
                            <a:rPr lang="en-US" sz="1200" i="1">
                              <a:latin typeface="Cambria Math" panose="02040503050406030204" pitchFamily="18" charset="0"/>
                            </a:rPr>
                            <m:t>𝑔𝑟𝑜𝑢𝑝</m:t>
                          </m:r>
                        </m:sub>
                      </m:sSub>
                      <m:r>
                        <a:rPr lang="en-US" sz="1200" i="1">
                          <a:latin typeface="Cambria Math" panose="02040503050406030204" pitchFamily="18" charset="0"/>
                        </a:rPr>
                        <m:t>=</m:t>
                      </m:r>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𝑁</m:t>
                              </m:r>
                            </m:e>
                            <m:sub>
                              <m:r>
                                <a:rPr lang="en-US" sz="1200" i="1">
                                  <a:latin typeface="Cambria Math" panose="02040503050406030204" pitchFamily="18" charset="0"/>
                                </a:rPr>
                                <m:t>𝑓𝑚𝑎𝑝</m:t>
                              </m:r>
                            </m:sub>
                          </m:sSub>
                        </m:num>
                        <m:den>
                          <m:r>
                            <a:rPr lang="en-US" sz="1200" i="1">
                              <a:latin typeface="Cambria Math" panose="02040503050406030204" pitchFamily="18" charset="0"/>
                            </a:rPr>
                            <m:t>𝐿</m:t>
                          </m:r>
                        </m:den>
                      </m:f>
                      <m:r>
                        <a:rPr lang="en-US" sz="1200" i="1">
                          <a:latin typeface="Cambria Math" panose="02040503050406030204" pitchFamily="18" charset="0"/>
                        </a:rPr>
                        <m:t>=2</m:t>
                      </m:r>
                    </m:oMath>
                  </m:oMathPara>
                </a14:m>
                <a:endParaRPr lang="en-US" sz="12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𝑜𝑢𝑡𝑝𝑢𝑡</m:t>
                          </m:r>
                          <m:r>
                            <m:rPr>
                              <m:lit/>
                            </m:rPr>
                            <a:rPr lang="en-US" sz="1200" b="0" i="1" smtClean="0">
                              <a:latin typeface="Cambria Math" panose="02040503050406030204" pitchFamily="18" charset="0"/>
                            </a:rPr>
                            <m:t>_</m:t>
                          </m:r>
                          <m:r>
                            <a:rPr lang="en-US" sz="1200" b="0" i="1" smtClean="0">
                              <a:latin typeface="Cambria Math" panose="02040503050406030204" pitchFamily="18" charset="0"/>
                            </a:rPr>
                            <m:t>𝑔𝑟𝑜𝑢𝑝</m:t>
                          </m:r>
                        </m:sub>
                      </m:sSub>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𝑓𝑖𝑙𝑡𝑒𝑟</m:t>
                              </m:r>
                            </m:sub>
                          </m:sSub>
                        </m:num>
                        <m:den>
                          <m:r>
                            <a:rPr lang="en-US" sz="1200" b="0" i="1" smtClean="0">
                              <a:latin typeface="Cambria Math" panose="02040503050406030204" pitchFamily="18" charset="0"/>
                            </a:rPr>
                            <m:t>𝐿</m:t>
                          </m:r>
                        </m:den>
                      </m:f>
                      <m:r>
                        <a:rPr lang="en-US" sz="1200" b="0" i="1" smtClean="0">
                          <a:latin typeface="Cambria Math" panose="02040503050406030204" pitchFamily="18" charset="0"/>
                        </a:rPr>
                        <m:t>=2</m:t>
                      </m:r>
                    </m:oMath>
                  </m:oMathPara>
                </a14:m>
                <a:endParaRPr lang="en-US" sz="1200" dirty="0"/>
              </a:p>
            </p:txBody>
          </p:sp>
        </mc:Choice>
        <mc:Fallback xmlns="">
          <p:sp>
            <p:nvSpPr>
              <p:cNvPr id="60" name="TextBox 59"/>
              <p:cNvSpPr txBox="1">
                <a:spLocks noRot="1" noChangeAspect="1" noMove="1" noResize="1" noEditPoints="1" noAdjustHandles="1" noChangeArrowheads="1" noChangeShapeType="1" noTextEdit="1"/>
              </p:cNvSpPr>
              <p:nvPr/>
            </p:nvSpPr>
            <p:spPr>
              <a:xfrm>
                <a:off x="9067799" y="579120"/>
                <a:ext cx="2653209" cy="2298963"/>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839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259773" cy="1020604"/>
          </a:xfrm>
        </p:spPr>
        <p:txBody>
          <a:bodyPr/>
          <a:lstStyle/>
          <a:p>
            <a:r>
              <a:rPr lang="en-US" dirty="0" smtClean="0"/>
              <a:t>Target Matrix A</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839789" y="1565430"/>
                <a:ext cx="3259772" cy="4303558"/>
              </a:xfrm>
            </p:spPr>
            <p:txBody>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𝑓𝑚𝑎𝑝</m:t>
                          </m:r>
                        </m:sub>
                      </m:sSub>
                      <m:r>
                        <a:rPr lang="en-US" b="0" i="1" smtClean="0">
                          <a:latin typeface="Cambria Math" panose="02040503050406030204" pitchFamily="18" charset="0"/>
                        </a:rPr>
                        <m:t>=6</m:t>
                      </m:r>
                    </m:oMath>
                  </m:oMathPara>
                </a14:m>
                <a:endParaRPr lang="en-US" b="0" dirty="0" smtClean="0"/>
              </a:p>
              <a:p>
                <a:endParaRPr lang="en-US" b="0" dirty="0" smtClean="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=3</m:t>
                      </m:r>
                    </m:oMath>
                  </m:oMathPara>
                </a14:m>
                <a:endParaRPr lang="en-US" b="0" dirty="0" smtClean="0"/>
              </a:p>
              <a:p>
                <a:endParaRPr lang="en-US" b="0" dirty="0" smtClean="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𝑓𝑚𝑎𝑝</m:t>
                          </m:r>
                        </m:sub>
                      </m:sSub>
                      <m:r>
                        <a:rPr lang="en-US" b="0" i="1" smtClean="0">
                          <a:latin typeface="Cambria Math" panose="02040503050406030204" pitchFamily="18" charset="0"/>
                        </a:rPr>
                        <m:t>=8</m:t>
                      </m:r>
                    </m:oMath>
                  </m:oMathPara>
                </a14:m>
                <a:endParaRPr lang="en-US" b="0" dirty="0" smtClean="0"/>
              </a:p>
              <a:p>
                <a:endParaRPr lang="en-US" b="0" dirty="0" smtClean="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=4</m:t>
                      </m:r>
                    </m:oMath>
                  </m:oMathPara>
                </a14:m>
                <a:endParaRPr lang="en-US" b="0" dirty="0" smtClean="0"/>
              </a:p>
              <a:p>
                <a:endParaRPr lang="en-US" b="0" dirty="0" smtClean="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𝑔𝑟𝑜𝑢𝑝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𝑓𝑚𝑎𝑝</m:t>
                              </m:r>
                            </m:sub>
                          </m:sSub>
                        </m:num>
                        <m:den>
                          <m:r>
                            <a:rPr lang="en-US" b="0" i="1" smtClean="0">
                              <a:latin typeface="Cambria Math" panose="02040503050406030204" pitchFamily="18" charset="0"/>
                            </a:rPr>
                            <m:t>𝐿</m:t>
                          </m:r>
                        </m:den>
                      </m:f>
                      <m:r>
                        <a:rPr lang="en-US" b="0" i="1" smtClean="0">
                          <a:latin typeface="Cambria Math" panose="02040503050406030204" pitchFamily="18" charset="0"/>
                        </a:rPr>
                        <m:t>=2</m:t>
                      </m:r>
                    </m:oMath>
                  </m:oMathPara>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839789" y="1565430"/>
                <a:ext cx="3259772" cy="4303558"/>
              </a:xfrm>
              <a:blipFill rotWithShape="0">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7011353" y="457200"/>
            <a:ext cx="3287039" cy="5265420"/>
          </a:xfrm>
          <a:prstGeom prst="rect">
            <a:avLst/>
          </a:prstGeom>
        </p:spPr>
      </p:pic>
      <p:sp>
        <p:nvSpPr>
          <p:cNvPr id="8" name="Rounded Rectangle 7"/>
          <p:cNvSpPr/>
          <p:nvPr/>
        </p:nvSpPr>
        <p:spPr>
          <a:xfrm>
            <a:off x="7011353" y="457200"/>
            <a:ext cx="181927" cy="10210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49440" y="342900"/>
            <a:ext cx="1699259" cy="5526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648699" y="342900"/>
            <a:ext cx="1699259" cy="5526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7193280" y="5981700"/>
                <a:ext cx="1379220" cy="261610"/>
              </a:xfrm>
              <a:prstGeom prst="rect">
                <a:avLst/>
              </a:prstGeom>
              <a:noFill/>
            </p:spPr>
            <p:txBody>
              <a:bodyPr wrap="square" rtlCol="0">
                <a:spAutoFit/>
              </a:bodyPr>
              <a:lstStyle/>
              <a:p>
                <a:r>
                  <a:rPr lang="en-US" sz="1050" dirty="0" smtClean="0"/>
                  <a:t>Fmap </a:t>
                </a:r>
                <a14:m>
                  <m:oMath xmlns:m="http://schemas.openxmlformats.org/officeDocument/2006/math">
                    <m:r>
                      <a:rPr lang="en-US" sz="1050" b="0" i="1" smtClean="0">
                        <a:latin typeface="Cambria Math" panose="02040503050406030204" pitchFamily="18" charset="0"/>
                      </a:rPr>
                      <m:t>0~(</m:t>
                    </m:r>
                    <m:r>
                      <a:rPr lang="en-US" sz="1050" b="0" i="1" smtClean="0">
                        <a:latin typeface="Cambria Math" panose="02040503050406030204" pitchFamily="18" charset="0"/>
                      </a:rPr>
                      <m:t>𝐿</m:t>
                    </m:r>
                    <m:r>
                      <a:rPr lang="en-US" sz="1050" b="0" i="1" smtClean="0">
                        <a:latin typeface="Cambria Math" panose="02040503050406030204" pitchFamily="18" charset="0"/>
                      </a:rPr>
                      <m:t>−1)</m:t>
                    </m:r>
                  </m:oMath>
                </a14:m>
                <a:endParaRPr lang="en-US" sz="1050" dirty="0"/>
              </a:p>
            </p:txBody>
          </p:sp>
        </mc:Choice>
        <mc:Fallback xmlns="">
          <p:sp>
            <p:nvSpPr>
              <p:cNvPr id="11" name="TextBox 10"/>
              <p:cNvSpPr txBox="1">
                <a:spLocks noRot="1" noChangeAspect="1" noMove="1" noResize="1" noEditPoints="1" noAdjustHandles="1" noChangeArrowheads="1" noChangeShapeType="1" noTextEdit="1"/>
              </p:cNvSpPr>
              <p:nvPr/>
            </p:nvSpPr>
            <p:spPr>
              <a:xfrm>
                <a:off x="7193280" y="5981700"/>
                <a:ext cx="1379220" cy="261610"/>
              </a:xfrm>
              <a:prstGeom prst="rect">
                <a:avLst/>
              </a:prstGeom>
              <a:blipFill rotWithShape="0">
                <a:blip r:embed="rId4"/>
                <a:stretch>
                  <a:fillRect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08718" y="5981700"/>
                <a:ext cx="1379220" cy="261610"/>
              </a:xfrm>
              <a:prstGeom prst="rect">
                <a:avLst/>
              </a:prstGeom>
              <a:noFill/>
            </p:spPr>
            <p:txBody>
              <a:bodyPr wrap="square" rtlCol="0">
                <a:spAutoFit/>
              </a:bodyPr>
              <a:lstStyle/>
              <a:p>
                <a:r>
                  <a:rPr lang="en-US" sz="1050" dirty="0" smtClean="0"/>
                  <a:t>Fmap </a:t>
                </a:r>
                <a14:m>
                  <m:oMath xmlns:m="http://schemas.openxmlformats.org/officeDocument/2006/math">
                    <m:r>
                      <a:rPr lang="en-US" sz="1050" b="0" i="1" smtClean="0">
                        <a:latin typeface="Cambria Math" panose="02040503050406030204" pitchFamily="18" charset="0"/>
                      </a:rPr>
                      <m:t>𝐿</m:t>
                    </m:r>
                    <m:r>
                      <a:rPr lang="en-US" sz="1050" b="0" i="1" smtClean="0">
                        <a:latin typeface="Cambria Math" panose="02040503050406030204" pitchFamily="18" charset="0"/>
                      </a:rPr>
                      <m:t>~(2</m:t>
                    </m:r>
                    <m:r>
                      <a:rPr lang="en-US" sz="1050" b="0" i="1" smtClean="0">
                        <a:latin typeface="Cambria Math" panose="02040503050406030204" pitchFamily="18" charset="0"/>
                      </a:rPr>
                      <m:t>𝐿</m:t>
                    </m:r>
                    <m:r>
                      <a:rPr lang="en-US" sz="1050" b="0" i="1" smtClean="0">
                        <a:latin typeface="Cambria Math" panose="02040503050406030204" pitchFamily="18" charset="0"/>
                      </a:rPr>
                      <m:t>−1</m:t>
                    </m:r>
                    <m:r>
                      <a:rPr lang="en-US" sz="1050" b="0" i="0" smtClean="0">
                        <a:latin typeface="Cambria Math" panose="02040503050406030204" pitchFamily="18" charset="0"/>
                      </a:rPr>
                      <m:t>)</m:t>
                    </m:r>
                  </m:oMath>
                </a14:m>
                <a:endParaRPr lang="en-US" sz="1050" dirty="0"/>
              </a:p>
            </p:txBody>
          </p:sp>
        </mc:Choice>
        <mc:Fallback xmlns="">
          <p:sp>
            <p:nvSpPr>
              <p:cNvPr id="12" name="TextBox 11"/>
              <p:cNvSpPr txBox="1">
                <a:spLocks noRot="1" noChangeAspect="1" noMove="1" noResize="1" noEditPoints="1" noAdjustHandles="1" noChangeArrowheads="1" noChangeShapeType="1" noTextEdit="1"/>
              </p:cNvSpPr>
              <p:nvPr/>
            </p:nvSpPr>
            <p:spPr>
              <a:xfrm>
                <a:off x="8808718" y="5981700"/>
                <a:ext cx="1379220" cy="261610"/>
              </a:xfrm>
              <a:prstGeom prst="rect">
                <a:avLst/>
              </a:prstGeom>
              <a:blipFill rotWithShape="0">
                <a:blip r:embed="rId5"/>
                <a:stretch>
                  <a:fillRect b="-11628"/>
                </a:stretch>
              </a:blipFill>
            </p:spPr>
            <p:txBody>
              <a:bodyPr/>
              <a:lstStyle/>
              <a:p>
                <a:r>
                  <a:rPr lang="en-US">
                    <a:noFill/>
                  </a:rPr>
                  <a:t> </a:t>
                </a:r>
              </a:p>
            </p:txBody>
          </p:sp>
        </mc:Fallback>
      </mc:AlternateContent>
      <p:pic>
        <p:nvPicPr>
          <p:cNvPr id="13" name="Picture 12"/>
          <p:cNvPicPr>
            <a:picLocks noChangeAspect="1"/>
          </p:cNvPicPr>
          <p:nvPr/>
        </p:nvPicPr>
        <p:blipFill>
          <a:blip r:embed="rId6"/>
          <a:stretch>
            <a:fillRect/>
          </a:stretch>
        </p:blipFill>
        <p:spPr>
          <a:xfrm>
            <a:off x="4198143" y="2177415"/>
            <a:ext cx="1838325" cy="1390650"/>
          </a:xfrm>
          <a:prstGeom prst="rect">
            <a:avLst/>
          </a:prstGeom>
        </p:spPr>
      </p:pic>
      <p:sp>
        <p:nvSpPr>
          <p:cNvPr id="14" name="Rounded Rectangle 13"/>
          <p:cNvSpPr/>
          <p:nvPr/>
        </p:nvSpPr>
        <p:spPr>
          <a:xfrm>
            <a:off x="4198143" y="2177415"/>
            <a:ext cx="731997" cy="489585"/>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426505" y="2177415"/>
            <a:ext cx="731997" cy="489585"/>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6988932" y="457201"/>
            <a:ext cx="3359026" cy="152400"/>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988932" y="606585"/>
            <a:ext cx="3359026" cy="152400"/>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15" idx="3"/>
            <a:endCxn id="18" idx="1"/>
          </p:cNvCxnSpPr>
          <p:nvPr/>
        </p:nvCxnSpPr>
        <p:spPr>
          <a:xfrm flipV="1">
            <a:off x="5158502" y="682785"/>
            <a:ext cx="1830430" cy="1739423"/>
          </a:xfrm>
          <a:prstGeom prst="curved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Curved Connector 20"/>
          <p:cNvCxnSpPr>
            <a:stCxn id="14" idx="3"/>
            <a:endCxn id="16" idx="1"/>
          </p:cNvCxnSpPr>
          <p:nvPr/>
        </p:nvCxnSpPr>
        <p:spPr>
          <a:xfrm flipV="1">
            <a:off x="4930140" y="533401"/>
            <a:ext cx="2058792" cy="1888807"/>
          </a:xfrm>
          <a:prstGeom prst="curvedConnector3">
            <a:avLst/>
          </a:prstGeom>
          <a:ln>
            <a:solidFill>
              <a:schemeClr val="accent6"/>
            </a:solidFill>
            <a:tailEnd type="triangle"/>
          </a:ln>
        </p:spPr>
        <p:style>
          <a:lnRef idx="1">
            <a:schemeClr val="accent6"/>
          </a:lnRef>
          <a:fillRef idx="0">
            <a:schemeClr val="accent6"/>
          </a:fillRef>
          <a:effectRef idx="0">
            <a:schemeClr val="accent6"/>
          </a:effectRef>
          <a:fontRef idx="minor">
            <a:schemeClr val="tx1"/>
          </a:fontRef>
        </p:style>
      </p:cxnSp>
      <p:sp>
        <p:nvSpPr>
          <p:cNvPr id="24" name="Rounded Rectangle 23"/>
          <p:cNvSpPr/>
          <p:nvPr/>
        </p:nvSpPr>
        <p:spPr>
          <a:xfrm>
            <a:off x="5326892" y="3078480"/>
            <a:ext cx="731997" cy="489585"/>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urved Connector 24"/>
          <p:cNvCxnSpPr>
            <a:stCxn id="24" idx="2"/>
            <a:endCxn id="28" idx="1"/>
          </p:cNvCxnSpPr>
          <p:nvPr/>
        </p:nvCxnSpPr>
        <p:spPr>
          <a:xfrm rot="16200000" flipH="1">
            <a:off x="5284311" y="3976645"/>
            <a:ext cx="2075339" cy="1258178"/>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28" name="Rounded Rectangle 27"/>
          <p:cNvSpPr/>
          <p:nvPr/>
        </p:nvSpPr>
        <p:spPr>
          <a:xfrm>
            <a:off x="6951069" y="5567204"/>
            <a:ext cx="3359026" cy="152400"/>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6949440" y="1477804"/>
            <a:ext cx="3619500" cy="47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949440" y="420689"/>
            <a:ext cx="3619500" cy="173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660380" y="1350846"/>
            <a:ext cx="1275358" cy="415498"/>
          </a:xfrm>
          <a:prstGeom prst="rect">
            <a:avLst/>
          </a:prstGeom>
          <a:noFill/>
        </p:spPr>
        <p:txBody>
          <a:bodyPr wrap="square" rtlCol="0">
            <a:spAutoFit/>
          </a:bodyPr>
          <a:lstStyle/>
          <a:p>
            <a:r>
              <a:rPr lang="en-US" sz="1050" dirty="0" smtClean="0"/>
              <a:t>GEMM  tile slide direction</a:t>
            </a:r>
            <a:endParaRPr lang="en-US" sz="1050" dirty="0"/>
          </a:p>
        </p:txBody>
      </p:sp>
      <p:sp>
        <p:nvSpPr>
          <p:cNvPr id="41" name="Rounded Rectangle 40"/>
          <p:cNvSpPr/>
          <p:nvPr/>
        </p:nvSpPr>
        <p:spPr>
          <a:xfrm>
            <a:off x="7376160" y="3230880"/>
            <a:ext cx="160020" cy="16764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7"/>
          <a:stretch>
            <a:fillRect/>
          </a:stretch>
        </p:blipFill>
        <p:spPr>
          <a:xfrm>
            <a:off x="1283831" y="5643405"/>
            <a:ext cx="2788170" cy="472571"/>
          </a:xfrm>
          <a:prstGeom prst="rect">
            <a:avLst/>
          </a:prstGeom>
        </p:spPr>
      </p:pic>
      <p:sp>
        <p:nvSpPr>
          <p:cNvPr id="43" name="Rounded Rectangle 42"/>
          <p:cNvSpPr/>
          <p:nvPr/>
        </p:nvSpPr>
        <p:spPr>
          <a:xfrm>
            <a:off x="1234264" y="5643404"/>
            <a:ext cx="2860158" cy="192473"/>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1234264" y="5923503"/>
            <a:ext cx="2860158" cy="192473"/>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9044938" y="3239452"/>
            <a:ext cx="160020" cy="16764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urved Connector 46"/>
          <p:cNvCxnSpPr>
            <a:stCxn id="41" idx="2"/>
            <a:endCxn id="43" idx="3"/>
          </p:cNvCxnSpPr>
          <p:nvPr/>
        </p:nvCxnSpPr>
        <p:spPr>
          <a:xfrm rot="5400000">
            <a:off x="4604736" y="2888206"/>
            <a:ext cx="2341121" cy="336174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8" name="Curved Connector 47"/>
          <p:cNvCxnSpPr>
            <a:stCxn id="45" idx="2"/>
            <a:endCxn id="44" idx="3"/>
          </p:cNvCxnSpPr>
          <p:nvPr/>
        </p:nvCxnSpPr>
        <p:spPr>
          <a:xfrm rot="5400000">
            <a:off x="5303361" y="2198153"/>
            <a:ext cx="2612648" cy="5030526"/>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p:cNvSpPr txBox="1"/>
              <p:nvPr/>
            </p:nvSpPr>
            <p:spPr>
              <a:xfrm>
                <a:off x="4426505" y="3672840"/>
                <a:ext cx="1632384" cy="751616"/>
              </a:xfrm>
              <a:prstGeom prst="rect">
                <a:avLst/>
              </a:prstGeom>
              <a:noFill/>
            </p:spPr>
            <p:txBody>
              <a:bodyPr wrap="square" rtlCol="0">
                <a:spAutoFit/>
              </a:bodyPr>
              <a:lstStyle/>
              <a:p>
                <a:r>
                  <a:rPr lang="en-US" sz="1050" dirty="0" smtClean="0"/>
                  <a:t>Element </a:t>
                </a:r>
                <a:r>
                  <a:rPr lang="en-US" altLang="zh-CN" sz="1050" dirty="0" smtClean="0"/>
                  <a:t>id for one feature </a:t>
                </a:r>
                <a:r>
                  <a:rPr lang="en-US" sz="1050" dirty="0" smtClean="0"/>
                  <a:t>map, -1 for padding. (Totally </a:t>
                </a:r>
                <a14:m>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𝑁</m:t>
                        </m:r>
                      </m:e>
                      <m:sub>
                        <m:r>
                          <a:rPr lang="en-US" sz="1050" b="0" i="1" smtClean="0">
                            <a:latin typeface="Cambria Math" panose="02040503050406030204" pitchFamily="18" charset="0"/>
                          </a:rPr>
                          <m:t>𝑓𝑚𝑎𝑝</m:t>
                        </m:r>
                      </m:sub>
                    </m:sSub>
                  </m:oMath>
                </a14:m>
                <a:r>
                  <a:rPr lang="en-US" sz="1050" dirty="0" smtClean="0"/>
                  <a:t> such feature maps)</a:t>
                </a:r>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4426505" y="3672840"/>
                <a:ext cx="1632384" cy="751616"/>
              </a:xfrm>
              <a:prstGeom prst="rect">
                <a:avLst/>
              </a:prstGeom>
              <a:blipFill rotWithShape="0">
                <a:blip r:embed="rId8"/>
                <a:stretch>
                  <a:fillRect r="-373" b="-3252"/>
                </a:stretch>
              </a:blipFill>
            </p:spPr>
            <p:txBody>
              <a:bodyPr/>
              <a:lstStyle/>
              <a:p>
                <a:r>
                  <a:rPr lang="en-US">
                    <a:noFill/>
                  </a:rPr>
                  <a:t> </a:t>
                </a:r>
              </a:p>
            </p:txBody>
          </p:sp>
        </mc:Fallback>
      </mc:AlternateContent>
      <p:sp>
        <p:nvSpPr>
          <p:cNvPr id="55" name="Rounded Rectangle 54"/>
          <p:cNvSpPr/>
          <p:nvPr/>
        </p:nvSpPr>
        <p:spPr>
          <a:xfrm>
            <a:off x="4921011" y="2672747"/>
            <a:ext cx="187165" cy="207645"/>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Curved Connector 75"/>
          <p:cNvCxnSpPr>
            <a:stCxn id="55" idx="2"/>
            <a:endCxn id="43" idx="3"/>
          </p:cNvCxnSpPr>
          <p:nvPr/>
        </p:nvCxnSpPr>
        <p:spPr>
          <a:xfrm rot="5400000">
            <a:off x="3124884" y="3849930"/>
            <a:ext cx="2859249" cy="92017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9" name="Curved Connector 78"/>
          <p:cNvCxnSpPr>
            <a:stCxn id="55" idx="2"/>
            <a:endCxn id="44" idx="3"/>
          </p:cNvCxnSpPr>
          <p:nvPr/>
        </p:nvCxnSpPr>
        <p:spPr>
          <a:xfrm rot="5400000">
            <a:off x="2984834" y="3989980"/>
            <a:ext cx="3139348" cy="92017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4198143" y="2057400"/>
            <a:ext cx="1128749"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186774" y="1777301"/>
            <a:ext cx="1275358" cy="253916"/>
          </a:xfrm>
          <a:prstGeom prst="rect">
            <a:avLst/>
          </a:prstGeom>
          <a:noFill/>
        </p:spPr>
        <p:txBody>
          <a:bodyPr wrap="square" rtlCol="0">
            <a:spAutoFit/>
          </a:bodyPr>
          <a:lstStyle/>
          <a:p>
            <a:r>
              <a:rPr lang="en-US" altLang="zh-CN" sz="1050" dirty="0" smtClean="0"/>
              <a:t>Filter slide direction</a:t>
            </a:r>
            <a:endParaRPr lang="en-US" sz="1050" dirty="0"/>
          </a:p>
        </p:txBody>
      </p:sp>
      <p:sp>
        <p:nvSpPr>
          <p:cNvPr id="91" name="Rounded Rectangle 90"/>
          <p:cNvSpPr/>
          <p:nvPr/>
        </p:nvSpPr>
        <p:spPr>
          <a:xfrm>
            <a:off x="7536180" y="452438"/>
            <a:ext cx="565271" cy="1021080"/>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Curved Connector 94"/>
          <p:cNvCxnSpPr>
            <a:stCxn id="91" idx="1"/>
            <a:endCxn id="96" idx="3"/>
          </p:cNvCxnSpPr>
          <p:nvPr/>
        </p:nvCxnSpPr>
        <p:spPr>
          <a:xfrm rot="10800000" flipV="1">
            <a:off x="5326892" y="962977"/>
            <a:ext cx="2209288" cy="7825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p:cNvSpPr txBox="1"/>
              <p:nvPr/>
            </p:nvSpPr>
            <p:spPr>
              <a:xfrm>
                <a:off x="4000500" y="533401"/>
                <a:ext cx="1326392" cy="1015663"/>
              </a:xfrm>
              <a:prstGeom prst="rect">
                <a:avLst/>
              </a:prstGeom>
              <a:noFill/>
            </p:spPr>
            <p:txBody>
              <a:bodyPr wrap="square" rtlCol="0">
                <a:spAutoFit/>
              </a:bodyPr>
              <a:lstStyle/>
              <a:p>
                <a:r>
                  <a:rPr lang="en-US" sz="1200" dirty="0" smtClean="0"/>
                  <a:t>Successive tiles in the same “</a:t>
                </a:r>
                <a14:m>
                  <m:oMath xmlns:m="http://schemas.openxmlformats.org/officeDocument/2006/math">
                    <m:r>
                      <a:rPr lang="en-US" sz="1200" b="0" i="1" smtClean="0">
                        <a:latin typeface="Cambria Math" panose="02040503050406030204" pitchFamily="18" charset="0"/>
                      </a:rPr>
                      <m:t>𝐾</m:t>
                    </m:r>
                  </m:oMath>
                </a14:m>
                <a:r>
                  <a:rPr lang="en-US" sz="1200" dirty="0" smtClean="0"/>
                  <a:t>” mostly duplicate, which saves most of the IO needs.</a:t>
                </a:r>
                <a:endParaRPr lang="en-US" sz="1200" dirty="0"/>
              </a:p>
            </p:txBody>
          </p:sp>
        </mc:Choice>
        <mc:Fallback xmlns="">
          <p:sp>
            <p:nvSpPr>
              <p:cNvPr id="96" name="TextBox 95"/>
              <p:cNvSpPr txBox="1">
                <a:spLocks noRot="1" noChangeAspect="1" noMove="1" noResize="1" noEditPoints="1" noAdjustHandles="1" noChangeArrowheads="1" noChangeShapeType="1" noTextEdit="1"/>
              </p:cNvSpPr>
              <p:nvPr/>
            </p:nvSpPr>
            <p:spPr>
              <a:xfrm>
                <a:off x="4000500" y="533401"/>
                <a:ext cx="1326392" cy="1015663"/>
              </a:xfrm>
              <a:prstGeom prst="rect">
                <a:avLst/>
              </a:prstGeom>
              <a:blipFill rotWithShape="0">
                <a:blip r:embed="rId9"/>
                <a:stretch>
                  <a:fillRect t="-602" b="-3614"/>
                </a:stretch>
              </a:blipFill>
            </p:spPr>
            <p:txBody>
              <a:bodyPr/>
              <a:lstStyle/>
              <a:p>
                <a:r>
                  <a:rPr lang="en-US">
                    <a:noFill/>
                  </a:rPr>
                  <a:t> </a:t>
                </a:r>
              </a:p>
            </p:txBody>
          </p:sp>
        </mc:Fallback>
      </mc:AlternateContent>
    </p:spTree>
    <p:extLst>
      <p:ext uri="{BB962C8B-B14F-4D97-AF65-F5344CB8AC3E}">
        <p14:creationId xmlns:p14="http://schemas.microsoft.com/office/powerpoint/2010/main" val="2434947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11353" y="457200"/>
            <a:ext cx="3287039" cy="5265420"/>
          </a:xfrm>
          <a:prstGeom prst="rect">
            <a:avLst/>
          </a:prstGeom>
        </p:spPr>
      </p:pic>
      <p:sp>
        <p:nvSpPr>
          <p:cNvPr id="6" name="Rounded Rectangle 5"/>
          <p:cNvSpPr/>
          <p:nvPr/>
        </p:nvSpPr>
        <p:spPr>
          <a:xfrm>
            <a:off x="7761923" y="457200"/>
            <a:ext cx="181927" cy="10210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949440" y="342900"/>
            <a:ext cx="1699259" cy="552608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648699" y="342900"/>
            <a:ext cx="1699259" cy="552608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7193280" y="5981700"/>
                <a:ext cx="1379220" cy="261610"/>
              </a:xfrm>
              <a:prstGeom prst="rect">
                <a:avLst/>
              </a:prstGeom>
              <a:noFill/>
            </p:spPr>
            <p:txBody>
              <a:bodyPr wrap="square" rtlCol="0">
                <a:spAutoFit/>
              </a:bodyPr>
              <a:lstStyle/>
              <a:p>
                <a:r>
                  <a:rPr lang="en-US" sz="1050" dirty="0" smtClean="0"/>
                  <a:t>Fmap </a:t>
                </a:r>
                <a14:m>
                  <m:oMath xmlns:m="http://schemas.openxmlformats.org/officeDocument/2006/math">
                    <m:r>
                      <a:rPr lang="en-US" sz="1050" b="0" i="1" smtClean="0">
                        <a:latin typeface="Cambria Math" panose="02040503050406030204" pitchFamily="18" charset="0"/>
                      </a:rPr>
                      <m:t>0~(</m:t>
                    </m:r>
                    <m:r>
                      <a:rPr lang="en-US" sz="1050" b="0" i="1" smtClean="0">
                        <a:latin typeface="Cambria Math" panose="02040503050406030204" pitchFamily="18" charset="0"/>
                      </a:rPr>
                      <m:t>𝐿</m:t>
                    </m:r>
                    <m:r>
                      <a:rPr lang="en-US" sz="1050" b="0" i="1" smtClean="0">
                        <a:latin typeface="Cambria Math" panose="02040503050406030204" pitchFamily="18" charset="0"/>
                      </a:rPr>
                      <m:t>−1)</m:t>
                    </m:r>
                  </m:oMath>
                </a14:m>
                <a:endParaRPr lang="en-US" sz="1050" dirty="0"/>
              </a:p>
            </p:txBody>
          </p:sp>
        </mc:Choice>
        <mc:Fallback xmlns="">
          <p:sp>
            <p:nvSpPr>
              <p:cNvPr id="9" name="TextBox 8"/>
              <p:cNvSpPr txBox="1">
                <a:spLocks noRot="1" noChangeAspect="1" noMove="1" noResize="1" noEditPoints="1" noAdjustHandles="1" noChangeArrowheads="1" noChangeShapeType="1" noTextEdit="1"/>
              </p:cNvSpPr>
              <p:nvPr/>
            </p:nvSpPr>
            <p:spPr>
              <a:xfrm>
                <a:off x="7193280" y="5981700"/>
                <a:ext cx="1379220" cy="261610"/>
              </a:xfrm>
              <a:prstGeom prst="rect">
                <a:avLst/>
              </a:prstGeom>
              <a:blipFill rotWithShape="0">
                <a:blip r:embed="rId3"/>
                <a:stretch>
                  <a:fillRect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808718" y="5981700"/>
                <a:ext cx="1379220" cy="261610"/>
              </a:xfrm>
              <a:prstGeom prst="rect">
                <a:avLst/>
              </a:prstGeom>
              <a:noFill/>
            </p:spPr>
            <p:txBody>
              <a:bodyPr wrap="square" rtlCol="0">
                <a:spAutoFit/>
              </a:bodyPr>
              <a:lstStyle/>
              <a:p>
                <a:r>
                  <a:rPr lang="en-US" sz="1050" dirty="0" smtClean="0"/>
                  <a:t>Fmap </a:t>
                </a:r>
                <a14:m>
                  <m:oMath xmlns:m="http://schemas.openxmlformats.org/officeDocument/2006/math">
                    <m:r>
                      <a:rPr lang="en-US" sz="1050" b="0" i="1" smtClean="0">
                        <a:latin typeface="Cambria Math" panose="02040503050406030204" pitchFamily="18" charset="0"/>
                      </a:rPr>
                      <m:t>𝐿</m:t>
                    </m:r>
                    <m:r>
                      <a:rPr lang="en-US" sz="1050" b="0" i="1" smtClean="0">
                        <a:latin typeface="Cambria Math" panose="02040503050406030204" pitchFamily="18" charset="0"/>
                      </a:rPr>
                      <m:t>~(2</m:t>
                    </m:r>
                    <m:r>
                      <a:rPr lang="en-US" sz="1050" b="0" i="1" smtClean="0">
                        <a:latin typeface="Cambria Math" panose="02040503050406030204" pitchFamily="18" charset="0"/>
                      </a:rPr>
                      <m:t>𝐿</m:t>
                    </m:r>
                    <m:r>
                      <a:rPr lang="en-US" sz="1050" b="0" i="1" smtClean="0">
                        <a:latin typeface="Cambria Math" panose="02040503050406030204" pitchFamily="18" charset="0"/>
                      </a:rPr>
                      <m:t>−1</m:t>
                    </m:r>
                    <m:r>
                      <a:rPr lang="en-US" sz="1050" b="0" i="0" smtClean="0">
                        <a:latin typeface="Cambria Math" panose="02040503050406030204" pitchFamily="18" charset="0"/>
                      </a:rPr>
                      <m:t>)</m:t>
                    </m:r>
                  </m:oMath>
                </a14:m>
                <a:endParaRPr lang="en-US" sz="1050" dirty="0"/>
              </a:p>
            </p:txBody>
          </p:sp>
        </mc:Choice>
        <mc:Fallback xmlns="">
          <p:sp>
            <p:nvSpPr>
              <p:cNvPr id="10" name="TextBox 9"/>
              <p:cNvSpPr txBox="1">
                <a:spLocks noRot="1" noChangeAspect="1" noMove="1" noResize="1" noEditPoints="1" noAdjustHandles="1" noChangeArrowheads="1" noChangeShapeType="1" noTextEdit="1"/>
              </p:cNvSpPr>
              <p:nvPr/>
            </p:nvSpPr>
            <p:spPr>
              <a:xfrm>
                <a:off x="8808718" y="5981700"/>
                <a:ext cx="1379220" cy="261610"/>
              </a:xfrm>
              <a:prstGeom prst="rect">
                <a:avLst/>
              </a:prstGeom>
              <a:blipFill rotWithShape="0">
                <a:blip r:embed="rId4"/>
                <a:stretch>
                  <a:fillRect b="-11628"/>
                </a:stretch>
              </a:blipFill>
            </p:spPr>
            <p:txBody>
              <a:bodyPr/>
              <a:lstStyle/>
              <a:p>
                <a:r>
                  <a:rPr lang="en-US">
                    <a:noFill/>
                  </a:rPr>
                  <a:t> </a:t>
                </a:r>
              </a:p>
            </p:txBody>
          </p:sp>
        </mc:Fallback>
      </mc:AlternateContent>
      <p:cxnSp>
        <p:nvCxnSpPr>
          <p:cNvPr id="14" name="Straight Arrow Connector 13"/>
          <p:cNvCxnSpPr/>
          <p:nvPr/>
        </p:nvCxnSpPr>
        <p:spPr>
          <a:xfrm>
            <a:off x="6949440" y="1477804"/>
            <a:ext cx="3619500" cy="47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49440" y="420689"/>
            <a:ext cx="3619500" cy="173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772876" y="457200"/>
            <a:ext cx="160020" cy="1676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5"/>
          <a:stretch>
            <a:fillRect/>
          </a:stretch>
        </p:blipFill>
        <p:spPr>
          <a:xfrm>
            <a:off x="1125856" y="2071360"/>
            <a:ext cx="4124325" cy="4171950"/>
          </a:xfrm>
          <a:prstGeom prst="rect">
            <a:avLst/>
          </a:prstGeom>
        </p:spPr>
      </p:pic>
      <p:sp>
        <p:nvSpPr>
          <p:cNvPr id="19" name="Rounded Rectangle 18"/>
          <p:cNvSpPr/>
          <p:nvPr/>
        </p:nvSpPr>
        <p:spPr>
          <a:xfrm>
            <a:off x="1017270" y="2071360"/>
            <a:ext cx="4312921" cy="198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017269" y="2776210"/>
            <a:ext cx="4312921" cy="2019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017269" y="4947910"/>
            <a:ext cx="4312921" cy="2019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780972" y="735331"/>
            <a:ext cx="160020" cy="1676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9613579" y="617220"/>
            <a:ext cx="160020" cy="1676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9602625" y="447359"/>
            <a:ext cx="181927" cy="10210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urved Connector 27"/>
          <p:cNvCxnSpPr>
            <a:stCxn id="17" idx="1"/>
            <a:endCxn id="19" idx="3"/>
          </p:cNvCxnSpPr>
          <p:nvPr/>
        </p:nvCxnSpPr>
        <p:spPr>
          <a:xfrm rot="10800000" flipV="1">
            <a:off x="5330192" y="541020"/>
            <a:ext cx="2442685" cy="1629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4" idx="1"/>
            <a:endCxn id="20" idx="3"/>
          </p:cNvCxnSpPr>
          <p:nvPr/>
        </p:nvCxnSpPr>
        <p:spPr>
          <a:xfrm rot="10800000" flipV="1">
            <a:off x="5330190" y="819151"/>
            <a:ext cx="2450782" cy="205802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5" idx="2"/>
            <a:endCxn id="23" idx="3"/>
          </p:cNvCxnSpPr>
          <p:nvPr/>
        </p:nvCxnSpPr>
        <p:spPr>
          <a:xfrm rot="5400000">
            <a:off x="5379883" y="735168"/>
            <a:ext cx="4264015" cy="4363399"/>
          </a:xfrm>
          <a:prstGeom prst="curved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956310" y="1987540"/>
            <a:ext cx="4373880" cy="216979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003935" y="4159240"/>
            <a:ext cx="4373880" cy="216979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6"/>
          <a:stretch>
            <a:fillRect/>
          </a:stretch>
        </p:blipFill>
        <p:spPr>
          <a:xfrm>
            <a:off x="1003935" y="735331"/>
            <a:ext cx="3371850" cy="914400"/>
          </a:xfrm>
          <a:prstGeom prst="rect">
            <a:avLst/>
          </a:prstGeom>
        </p:spPr>
      </p:pic>
      <p:cxnSp>
        <p:nvCxnSpPr>
          <p:cNvPr id="47" name="Straight Arrow Connector 46"/>
          <p:cNvCxnSpPr/>
          <p:nvPr/>
        </p:nvCxnSpPr>
        <p:spPr>
          <a:xfrm>
            <a:off x="5615940" y="1987540"/>
            <a:ext cx="22860" cy="388144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783580" y="3169920"/>
            <a:ext cx="899160" cy="461665"/>
          </a:xfrm>
          <a:prstGeom prst="rect">
            <a:avLst/>
          </a:prstGeom>
          <a:noFill/>
        </p:spPr>
        <p:txBody>
          <a:bodyPr wrap="square" rtlCol="0">
            <a:spAutoFit/>
          </a:bodyPr>
          <a:lstStyle/>
          <a:p>
            <a:r>
              <a:rPr lang="en-US" altLang="zh-CN" sz="1200" dirty="0" smtClean="0"/>
              <a:t>Sequential Access</a:t>
            </a:r>
            <a:endParaRPr lang="en-US" sz="1200" dirty="0"/>
          </a:p>
        </p:txBody>
      </p:sp>
      <p:cxnSp>
        <p:nvCxnSpPr>
          <p:cNvPr id="49" name="Straight Arrow Connector 48"/>
          <p:cNvCxnSpPr/>
          <p:nvPr/>
        </p:nvCxnSpPr>
        <p:spPr>
          <a:xfrm>
            <a:off x="7704737" y="457200"/>
            <a:ext cx="7620" cy="972513"/>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750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15125" y="1231582"/>
            <a:ext cx="3028950" cy="3267075"/>
          </a:xfrm>
          <a:prstGeom prst="rect">
            <a:avLst/>
          </a:prstGeom>
        </p:spPr>
      </p:pic>
      <p:pic>
        <p:nvPicPr>
          <p:cNvPr id="3" name="Picture 2"/>
          <p:cNvPicPr>
            <a:picLocks noChangeAspect="1"/>
          </p:cNvPicPr>
          <p:nvPr/>
        </p:nvPicPr>
        <p:blipFill>
          <a:blip r:embed="rId3"/>
          <a:stretch>
            <a:fillRect/>
          </a:stretch>
        </p:blipFill>
        <p:spPr>
          <a:xfrm>
            <a:off x="1756410" y="625792"/>
            <a:ext cx="1485900" cy="5438775"/>
          </a:xfrm>
          <a:prstGeom prst="rect">
            <a:avLst/>
          </a:prstGeom>
        </p:spPr>
      </p:pic>
      <p:sp>
        <p:nvSpPr>
          <p:cNvPr id="4" name="Rounded Rectangle 3"/>
          <p:cNvSpPr/>
          <p:nvPr/>
        </p:nvSpPr>
        <p:spPr>
          <a:xfrm>
            <a:off x="2811780" y="625792"/>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p:cNvCxnSpPr>
            <a:stCxn id="4" idx="3"/>
            <a:endCxn id="17" idx="1"/>
          </p:cNvCxnSpPr>
          <p:nvPr/>
        </p:nvCxnSpPr>
        <p:spPr>
          <a:xfrm>
            <a:off x="2964180" y="705326"/>
            <a:ext cx="3750945" cy="5976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2799398" y="1171813"/>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urved Connector 7"/>
          <p:cNvCxnSpPr>
            <a:stCxn id="7" idx="3"/>
            <a:endCxn id="17" idx="1"/>
          </p:cNvCxnSpPr>
          <p:nvPr/>
        </p:nvCxnSpPr>
        <p:spPr>
          <a:xfrm>
            <a:off x="2951798" y="1251347"/>
            <a:ext cx="3763327" cy="516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811780" y="1708547"/>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urved Connector 9"/>
          <p:cNvCxnSpPr>
            <a:stCxn id="9" idx="3"/>
            <a:endCxn id="17" idx="1"/>
          </p:cNvCxnSpPr>
          <p:nvPr/>
        </p:nvCxnSpPr>
        <p:spPr>
          <a:xfrm flipV="1">
            <a:off x="2964180" y="1303020"/>
            <a:ext cx="3750945" cy="4850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811780" y="2254568"/>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p:cNvCxnSpPr>
            <a:stCxn id="11" idx="3"/>
            <a:endCxn id="17" idx="1"/>
          </p:cNvCxnSpPr>
          <p:nvPr/>
        </p:nvCxnSpPr>
        <p:spPr>
          <a:xfrm flipV="1">
            <a:off x="2964180" y="1303020"/>
            <a:ext cx="3750945" cy="10310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822258" y="2800589"/>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urved Connector 13"/>
          <p:cNvCxnSpPr>
            <a:stCxn id="13" idx="3"/>
            <a:endCxn id="24" idx="1"/>
          </p:cNvCxnSpPr>
          <p:nvPr/>
        </p:nvCxnSpPr>
        <p:spPr>
          <a:xfrm>
            <a:off x="2974658" y="2880123"/>
            <a:ext cx="3740467" cy="764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22258" y="3876673"/>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15" idx="3"/>
            <a:endCxn id="24" idx="1"/>
          </p:cNvCxnSpPr>
          <p:nvPr/>
        </p:nvCxnSpPr>
        <p:spPr>
          <a:xfrm flipV="1">
            <a:off x="2974658" y="2956559"/>
            <a:ext cx="3740467" cy="9996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715125" y="1211580"/>
            <a:ext cx="340994" cy="182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715125" y="2865119"/>
            <a:ext cx="340994" cy="182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811780" y="3343039"/>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urved Connector 29"/>
          <p:cNvCxnSpPr>
            <a:stCxn id="29" idx="3"/>
            <a:endCxn id="24" idx="1"/>
          </p:cNvCxnSpPr>
          <p:nvPr/>
        </p:nvCxnSpPr>
        <p:spPr>
          <a:xfrm flipV="1">
            <a:off x="2964180" y="2956559"/>
            <a:ext cx="3750945" cy="4660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811780" y="4419123"/>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p:cNvCxnSpPr>
            <a:stCxn id="31" idx="3"/>
            <a:endCxn id="24" idx="1"/>
          </p:cNvCxnSpPr>
          <p:nvPr/>
        </p:nvCxnSpPr>
        <p:spPr>
          <a:xfrm flipV="1">
            <a:off x="2964180" y="2956559"/>
            <a:ext cx="3750945" cy="15420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621780" y="1171813"/>
            <a:ext cx="1615440" cy="27598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6715125" y="717713"/>
                <a:ext cx="1392555" cy="461665"/>
              </a:xfrm>
              <a:prstGeom prst="rect">
                <a:avLst/>
              </a:prstGeom>
              <a:noFill/>
            </p:spPr>
            <p:txBody>
              <a:bodyPr wrap="square" rtlCol="0">
                <a:spAutoFit/>
              </a:bodyPr>
              <a:lstStyle/>
              <a:p>
                <a14:m>
                  <m:oMath xmlns:m="http://schemas.openxmlformats.org/officeDocument/2006/math">
                    <m:r>
                      <a:rPr lang="en-US" sz="1200" i="1" smtClean="0">
                        <a:latin typeface="Cambria Math" panose="02040503050406030204" pitchFamily="18" charset="0"/>
                      </a:rPr>
                      <m:t>𝐿</m:t>
                    </m:r>
                    <m:r>
                      <a:rPr lang="en-US" sz="1200" i="1" smtClean="0">
                        <a:latin typeface="Cambria Math" panose="02040503050406030204" pitchFamily="18" charset="0"/>
                      </a:rPr>
                      <m:t>×</m:t>
                    </m:r>
                    <m:r>
                      <a:rPr lang="en-US" sz="1200" i="1" smtClean="0">
                        <a:latin typeface="Cambria Math" panose="02040503050406030204" pitchFamily="18" charset="0"/>
                      </a:rPr>
                      <m:t>𝐿</m:t>
                    </m:r>
                    <m:r>
                      <a:rPr lang="en-US" sz="1200" i="1" smtClean="0">
                        <a:latin typeface="Cambria Math" panose="02040503050406030204" pitchFamily="18" charset="0"/>
                      </a:rPr>
                      <m:t> </m:t>
                    </m:r>
                    <m:r>
                      <m:rPr>
                        <m:sty m:val="p"/>
                      </m:rPr>
                      <a:rPr lang="en-US" sz="1200" i="1" smtClean="0">
                        <a:latin typeface="Cambria Math" panose="02040503050406030204" pitchFamily="18" charset="0"/>
                      </a:rPr>
                      <m:t>tile</m:t>
                    </m:r>
                  </m:oMath>
                </a14:m>
                <a:r>
                  <a:rPr lang="en-US" sz="1200" i="1" dirty="0">
                    <a:latin typeface="Cambria Math" panose="02040503050406030204" pitchFamily="18" charset="0"/>
                  </a:rPr>
                  <a:t>, </a:t>
                </a:r>
                <a14:m>
                  <m:oMath xmlns:m="http://schemas.openxmlformats.org/officeDocument/2006/math">
                    <m:r>
                      <a:rPr lang="en-US" sz="1200" i="1">
                        <a:latin typeface="Cambria Math" panose="02040503050406030204" pitchFamily="18" charset="0"/>
                      </a:rPr>
                      <m:t>4×4</m:t>
                    </m:r>
                  </m:oMath>
                </a14:m>
                <a:r>
                  <a:rPr lang="en-US" sz="1200" i="1" dirty="0">
                    <a:latin typeface="Cambria Math" panose="02040503050406030204" pitchFamily="18" charset="0"/>
                  </a:rPr>
                  <a:t> </a:t>
                </a:r>
                <a:r>
                  <a:rPr lang="en-US" sz="1200" dirty="0">
                    <a:latin typeface="Cambria Math" panose="02040503050406030204" pitchFamily="18" charset="0"/>
                  </a:rPr>
                  <a:t>in this </a:t>
                </a:r>
                <a:r>
                  <a:rPr lang="en-US" sz="1200" dirty="0" smtClean="0">
                    <a:latin typeface="Cambria Math" panose="02040503050406030204" pitchFamily="18" charset="0"/>
                  </a:rPr>
                  <a:t>example</a:t>
                </a:r>
                <a:endParaRPr lang="en-US" sz="1200" dirty="0">
                  <a:latin typeface="Cambria Math" panose="020405030504060302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715125" y="717713"/>
                <a:ext cx="1392555" cy="461665"/>
              </a:xfrm>
              <a:prstGeom prst="rect">
                <a:avLst/>
              </a:prstGeom>
              <a:blipFill rotWithShape="0">
                <a:blip r:embed="rId4"/>
                <a:stretch>
                  <a:fillRect l="-439" t="-1333" b="-10667"/>
                </a:stretch>
              </a:blipFill>
            </p:spPr>
            <p:txBody>
              <a:bodyPr/>
              <a:lstStyle/>
              <a:p>
                <a:r>
                  <a:rPr lang="en-US">
                    <a:noFill/>
                  </a:rPr>
                  <a:t> </a:t>
                </a:r>
              </a:p>
            </p:txBody>
          </p:sp>
        </mc:Fallback>
      </mc:AlternateContent>
      <p:cxnSp>
        <p:nvCxnSpPr>
          <p:cNvPr id="40" name="Straight Arrow Connector 39"/>
          <p:cNvCxnSpPr/>
          <p:nvPr/>
        </p:nvCxnSpPr>
        <p:spPr>
          <a:xfrm>
            <a:off x="6530340" y="1211580"/>
            <a:ext cx="30480" cy="32075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a:xfrm>
            <a:off x="5539740" y="2145654"/>
            <a:ext cx="897255" cy="461665"/>
          </a:xfrm>
          <a:prstGeom prst="rect">
            <a:avLst/>
          </a:prstGeom>
          <a:noFill/>
        </p:spPr>
        <p:txBody>
          <a:bodyPr wrap="square" rtlCol="0">
            <a:spAutoFit/>
          </a:bodyPr>
          <a:lstStyle/>
          <a:p>
            <a:r>
              <a:rPr lang="en-US" sz="1200" dirty="0">
                <a:latin typeface="Cambria Math" panose="02040503050406030204" pitchFamily="18" charset="0"/>
              </a:rPr>
              <a:t>Tile slide direction</a:t>
            </a:r>
          </a:p>
        </p:txBody>
      </p:sp>
      <mc:AlternateContent xmlns:mc="http://schemas.openxmlformats.org/markup-compatibility/2006" xmlns:a14="http://schemas.microsoft.com/office/drawing/2010/main">
        <mc:Choice Requires="a14">
          <p:sp>
            <p:nvSpPr>
              <p:cNvPr id="42" name="TextBox 41"/>
              <p:cNvSpPr txBox="1"/>
              <p:nvPr/>
            </p:nvSpPr>
            <p:spPr>
              <a:xfrm>
                <a:off x="5250180" y="4983480"/>
                <a:ext cx="5669280" cy="1477328"/>
              </a:xfrm>
              <a:prstGeom prst="rect">
                <a:avLst/>
              </a:prstGeom>
              <a:noFill/>
            </p:spPr>
            <p:txBody>
              <a:bodyPr wrap="square" rtlCol="0">
                <a:spAutoFit/>
              </a:bodyPr>
              <a:lstStyle/>
              <a:p>
                <a:r>
                  <a:rPr lang="en-US" dirty="0" smtClean="0"/>
                  <a:t>Filter matrix layout could always be adjusted according to the feature map target matrix layout. </a:t>
                </a:r>
                <a14:m>
                  <m:oMath xmlns:m="http://schemas.openxmlformats.org/officeDocument/2006/math">
                    <m:r>
                      <a:rPr lang="en-US" b="0" i="1" smtClean="0">
                        <a:latin typeface="Cambria Math" panose="02040503050406030204" pitchFamily="18" charset="0"/>
                      </a:rPr>
                      <m:t>𝐿</m:t>
                    </m:r>
                  </m:oMath>
                </a14:m>
                <a:r>
                  <a:rPr lang="en-US" dirty="0" smtClean="0"/>
                  <a:t> are both used for tile row and column length to sequentially generate </a:t>
                </a:r>
                <a14:m>
                  <m:oMath xmlns:m="http://schemas.openxmlformats.org/officeDocument/2006/math">
                    <m:r>
                      <a:rPr lang="en-US" b="0" i="1" smtClean="0">
                        <a:latin typeface="Cambria Math" panose="02040503050406030204" pitchFamily="18" charset="0"/>
                      </a:rPr>
                      <m:t>𝐿</m:t>
                    </m:r>
                  </m:oMath>
                </a14:m>
                <a:r>
                  <a:rPr lang="en-US" dirty="0" smtClean="0"/>
                  <a:t>-packed output feature map, as the input feature map for the next layer.</a:t>
                </a:r>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250180" y="4983480"/>
                <a:ext cx="5669280" cy="1477328"/>
              </a:xfrm>
              <a:prstGeom prst="rect">
                <a:avLst/>
              </a:prstGeom>
              <a:blipFill rotWithShape="0">
                <a:blip r:embed="rId5"/>
                <a:stretch>
                  <a:fillRect l="-860" t="-2479" b="-5372"/>
                </a:stretch>
              </a:blipFill>
            </p:spPr>
            <p:txBody>
              <a:bodyPr/>
              <a:lstStyle/>
              <a:p>
                <a:r>
                  <a:rPr lang="en-US">
                    <a:noFill/>
                  </a:rPr>
                  <a:t> </a:t>
                </a:r>
              </a:p>
            </p:txBody>
          </p:sp>
        </mc:Fallback>
      </mc:AlternateContent>
    </p:spTree>
    <p:extLst>
      <p:ext uri="{BB962C8B-B14F-4D97-AF65-F5344CB8AC3E}">
        <p14:creationId xmlns:p14="http://schemas.microsoft.com/office/powerpoint/2010/main" val="3114406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8937" y="906780"/>
            <a:ext cx="6879603" cy="4927283"/>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7267889" y="906780"/>
                <a:ext cx="2423160" cy="2877454"/>
              </a:xfrm>
              <a:prstGeom prst="rect">
                <a:avLst/>
              </a:prstGeom>
              <a:noFill/>
            </p:spPr>
            <p:txBody>
              <a:bodyPr wrap="square" rtlCol="0">
                <a:spAutoFit/>
              </a:bodyPr>
              <a:lstStyle/>
              <a:p>
                <a:r>
                  <a:rPr lang="en-US" altLang="zh-CN" dirty="0" smtClean="0"/>
                  <a:t>Target matrix </a:t>
                </a:r>
                <a:r>
                  <a:rPr lang="en-US" altLang="zh-CN" dirty="0"/>
                  <a:t>a</a:t>
                </a:r>
                <a:r>
                  <a:rPr lang="en-US" dirty="0" smtClean="0"/>
                  <a:t>t </a:t>
                </a:r>
                <a:r>
                  <a:rPr lang="en-US" dirty="0"/>
                  <a:t>real </a:t>
                </a:r>
                <a:r>
                  <a:rPr lang="en-US" dirty="0" smtClean="0"/>
                  <a:t>proportion (One layer from VGG): </a:t>
                </a:r>
                <a:endParaRPr lang="en-US"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𝑓𝑚𝑎𝑝</m:t>
                          </m:r>
                        </m:sub>
                      </m:sSub>
                      <m:r>
                        <a:rPr lang="en-US" b="0" i="1" smtClean="0">
                          <a:latin typeface="Cambria Math" panose="02040503050406030204" pitchFamily="18" charset="0"/>
                        </a:rPr>
                        <m:t>=28</m:t>
                      </m:r>
                    </m:oMath>
                  </m:oMathPara>
                </a14:m>
                <a:endParaRPr lang="en-US" dirty="0" smtClean="0"/>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𝑓𝑚𝑎</m:t>
                          </m:r>
                          <m:r>
                            <a:rPr lang="en-US" i="1" smtClean="0">
                              <a:latin typeface="Cambria Math" panose="02040503050406030204" pitchFamily="18" charset="0"/>
                            </a:rPr>
                            <m:t>𝑝</m:t>
                          </m:r>
                        </m:sub>
                      </m:sSub>
                      <m:r>
                        <a:rPr lang="en-US" i="1">
                          <a:latin typeface="Cambria Math" panose="02040503050406030204" pitchFamily="18" charset="0"/>
                        </a:rPr>
                        <m:t>=</m:t>
                      </m:r>
                      <m:r>
                        <a:rPr lang="en-US" b="0" i="1" smtClean="0">
                          <a:latin typeface="Cambria Math" panose="02040503050406030204" pitchFamily="18" charset="0"/>
                        </a:rPr>
                        <m:t>256</m:t>
                      </m:r>
                    </m:oMath>
                  </m:oMathPara>
                </a14:m>
                <a:endParaRPr lang="en-US" dirty="0"/>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=3</m:t>
                      </m:r>
                    </m:oMath>
                  </m:oMathPara>
                </a14:m>
                <a:endParaRPr lang="en-US" dirty="0"/>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=64</m:t>
                      </m:r>
                    </m:oMath>
                  </m:oMathPara>
                </a14:m>
                <a:endParaRPr lang="en-US" b="0" dirty="0" smtClean="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𝑡𝑖𝑙𝑒</m:t>
                          </m:r>
                        </m:sub>
                      </m:sSub>
                      <m:r>
                        <a:rPr lang="en-US" b="0" i="1" smtClean="0">
                          <a:latin typeface="Cambria Math" panose="02040503050406030204" pitchFamily="18" charset="0"/>
                        </a:rPr>
                        <m:t>=196</m:t>
                      </m:r>
                    </m:oMath>
                  </m:oMathPara>
                </a14:m>
                <a:endParaRPr lang="en-US" dirty="0"/>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𝑔𝑟𝑜𝑢𝑝</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𝑓𝑚𝑎𝑝</m:t>
                              </m:r>
                            </m:sub>
                          </m:sSub>
                        </m:num>
                        <m:den>
                          <m:r>
                            <a:rPr lang="en-US" i="1">
                              <a:latin typeface="Cambria Math" panose="02040503050406030204" pitchFamily="18" charset="0"/>
                            </a:rPr>
                            <m:t>𝐿</m:t>
                          </m:r>
                        </m:den>
                      </m:f>
                      <m:r>
                        <a:rPr lang="en-US"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7267889" y="906780"/>
                <a:ext cx="2423160" cy="2877454"/>
              </a:xfrm>
              <a:prstGeom prst="rect">
                <a:avLst/>
              </a:prstGeom>
              <a:blipFill rotWithShape="0">
                <a:blip r:embed="rId3"/>
                <a:stretch>
                  <a:fillRect l="-2010" t="-1271"/>
                </a:stretch>
              </a:blipFill>
            </p:spPr>
            <p:txBody>
              <a:bodyPr/>
              <a:lstStyle/>
              <a:p>
                <a:r>
                  <a:rPr lang="en-US">
                    <a:noFill/>
                  </a:rPr>
                  <a:t> </a:t>
                </a:r>
              </a:p>
            </p:txBody>
          </p:sp>
        </mc:Fallback>
      </mc:AlternateContent>
      <p:cxnSp>
        <p:nvCxnSpPr>
          <p:cNvPr id="19" name="Straight Arrow Connector 18"/>
          <p:cNvCxnSpPr/>
          <p:nvPr/>
        </p:nvCxnSpPr>
        <p:spPr>
          <a:xfrm>
            <a:off x="1463040" y="3642360"/>
            <a:ext cx="3596640" cy="18211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295900" y="4828282"/>
            <a:ext cx="1249680" cy="6352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610100" y="3497580"/>
            <a:ext cx="533400" cy="2743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890260" y="5257800"/>
                <a:ext cx="82296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28</m:t>
                      </m:r>
                      <m:r>
                        <a:rPr lang="en-US" sz="1100" b="0" i="1" dirty="0" smtClean="0">
                          <a:latin typeface="Cambria Math" panose="02040503050406030204" pitchFamily="18" charset="0"/>
                        </a:rPr>
                        <m:t>×28</m:t>
                      </m:r>
                    </m:oMath>
                  </m:oMathPara>
                </a14:m>
                <a:endParaRPr lang="en-US" sz="1100" dirty="0"/>
              </a:p>
            </p:txBody>
          </p:sp>
        </mc:Choice>
        <mc:Fallback xmlns="">
          <p:sp>
            <p:nvSpPr>
              <p:cNvPr id="25" name="TextBox 24"/>
              <p:cNvSpPr txBox="1">
                <a:spLocks noRot="1" noChangeAspect="1" noMove="1" noResize="1" noEditPoints="1" noAdjustHandles="1" noChangeArrowheads="1" noChangeShapeType="1" noTextEdit="1"/>
              </p:cNvSpPr>
              <p:nvPr/>
            </p:nvSpPr>
            <p:spPr>
              <a:xfrm>
                <a:off x="5890260" y="5257800"/>
                <a:ext cx="822960" cy="2616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958340" y="4552950"/>
                <a:ext cx="1417320" cy="275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m:rPr>
                              <m:sty m:val="p"/>
                            </m:rPr>
                            <a:rPr lang="en-US" sz="1100" i="1" dirty="0" smtClean="0">
                              <a:latin typeface="Cambria Math" panose="02040503050406030204" pitchFamily="18" charset="0"/>
                            </a:rPr>
                            <m:t>N</m:t>
                          </m:r>
                        </m:e>
                        <m:sub>
                          <m:r>
                            <a:rPr lang="en-US" sz="1100" b="0" i="1" dirty="0" smtClean="0">
                              <a:latin typeface="Cambria Math" panose="02040503050406030204" pitchFamily="18" charset="0"/>
                            </a:rPr>
                            <m:t>𝑔𝑟𝑜𝑢𝑝</m:t>
                          </m:r>
                        </m:sub>
                      </m:sSub>
                      <m:r>
                        <a:rPr lang="en-US" sz="1100" b="0" i="1" dirty="0" smtClean="0">
                          <a:latin typeface="Cambria Math" panose="02040503050406030204" pitchFamily="18" charset="0"/>
                        </a:rPr>
                        <m:t>×</m:t>
                      </m:r>
                      <m:r>
                        <a:rPr lang="en-US" sz="1100" b="0" i="1" dirty="0" smtClean="0">
                          <a:latin typeface="Cambria Math" panose="02040503050406030204" pitchFamily="18" charset="0"/>
                        </a:rPr>
                        <m:t>𝐾</m:t>
                      </m:r>
                      <m:r>
                        <a:rPr lang="en-US" sz="1100" b="0" i="1" dirty="0" smtClean="0">
                          <a:latin typeface="Cambria Math" panose="02040503050406030204" pitchFamily="18" charset="0"/>
                        </a:rPr>
                        <m:t>×</m:t>
                      </m:r>
                      <m:r>
                        <a:rPr lang="en-US" sz="1100" b="0" i="1" dirty="0" smtClean="0">
                          <a:latin typeface="Cambria Math" panose="02040503050406030204" pitchFamily="18" charset="0"/>
                        </a:rPr>
                        <m:t>𝐾</m:t>
                      </m:r>
                      <m:r>
                        <a:rPr lang="en-US" sz="1100" b="0" i="1" dirty="0" smtClean="0">
                          <a:latin typeface="Cambria Math" panose="02040503050406030204" pitchFamily="18" charset="0"/>
                        </a:rPr>
                        <m:t>×</m:t>
                      </m:r>
                      <m:r>
                        <a:rPr lang="en-US" sz="1100" b="0" i="1" dirty="0" smtClean="0">
                          <a:latin typeface="Cambria Math" panose="02040503050406030204" pitchFamily="18" charset="0"/>
                        </a:rPr>
                        <m:t>𝐿</m:t>
                      </m:r>
                    </m:oMath>
                  </m:oMathPara>
                </a14:m>
                <a:endParaRPr lang="en-US" sz="11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958340" y="4552950"/>
                <a:ext cx="1417320" cy="275332"/>
              </a:xfrm>
              <a:prstGeom prst="rect">
                <a:avLst/>
              </a:prstGeom>
              <a:blipFill rotWithShape="0">
                <a:blip r:embed="rId5"/>
                <a:stretch>
                  <a:fillRect/>
                </a:stretch>
              </a:blipFill>
            </p:spPr>
            <p:txBody>
              <a:bodyPr/>
              <a:lstStyle/>
              <a:p>
                <a:r>
                  <a:rPr lang="en-US">
                    <a:noFill/>
                  </a:rPr>
                  <a:t> </a:t>
                </a:r>
              </a:p>
            </p:txBody>
          </p:sp>
        </mc:Fallback>
      </mc:AlternateContent>
      <p:cxnSp>
        <p:nvCxnSpPr>
          <p:cNvPr id="27" name="Straight Arrow Connector 26"/>
          <p:cNvCxnSpPr/>
          <p:nvPr/>
        </p:nvCxnSpPr>
        <p:spPr>
          <a:xfrm>
            <a:off x="655320" y="2361247"/>
            <a:ext cx="4404360" cy="22488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1729740" y="3225581"/>
                <a:ext cx="82296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𝐾</m:t>
                      </m:r>
                      <m:r>
                        <a:rPr lang="en-US" sz="1100" b="0" i="1" smtClean="0">
                          <a:latin typeface="Cambria Math" panose="02040503050406030204" pitchFamily="18" charset="0"/>
                        </a:rPr>
                        <m:t>×</m:t>
                      </m:r>
                      <m:r>
                        <a:rPr lang="en-US" sz="1100" b="0" i="1" smtClean="0">
                          <a:latin typeface="Cambria Math" panose="02040503050406030204" pitchFamily="18" charset="0"/>
                        </a:rPr>
                        <m:t>𝐾</m:t>
                      </m:r>
                      <m:r>
                        <a:rPr lang="en-US" sz="1100" b="0" i="1" smtClean="0">
                          <a:latin typeface="Cambria Math" panose="02040503050406030204" pitchFamily="18" charset="0"/>
                        </a:rPr>
                        <m:t>×</m:t>
                      </m:r>
                      <m:r>
                        <a:rPr lang="en-US" sz="1100" b="0" i="1" smtClean="0">
                          <a:latin typeface="Cambria Math" panose="02040503050406030204" pitchFamily="18" charset="0"/>
                        </a:rPr>
                        <m:t>𝐿</m:t>
                      </m:r>
                    </m:oMath>
                  </m:oMathPara>
                </a14:m>
                <a:endParaRPr lang="en-US" sz="11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729740" y="3225581"/>
                <a:ext cx="822960" cy="26161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198620" y="3564746"/>
                <a:ext cx="82296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𝐿</m:t>
                      </m:r>
                    </m:oMath>
                  </m:oMathPara>
                </a14:m>
                <a:endParaRPr lang="en-US" sz="11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198620" y="3564746"/>
                <a:ext cx="822960" cy="261610"/>
              </a:xfrm>
              <a:prstGeom prst="rect">
                <a:avLst/>
              </a:prstGeom>
              <a:blipFill rotWithShape="0">
                <a:blip r:embed="rId7"/>
                <a:stretch>
                  <a:fillRect/>
                </a:stretch>
              </a:blipFill>
            </p:spPr>
            <p:txBody>
              <a:bodyPr/>
              <a:lstStyle/>
              <a:p>
                <a:r>
                  <a:rPr lang="en-US">
                    <a:noFill/>
                  </a:rPr>
                  <a:t> </a:t>
                </a:r>
              </a:p>
            </p:txBody>
          </p:sp>
        </mc:Fallback>
      </mc:AlternateContent>
      <p:cxnSp>
        <p:nvCxnSpPr>
          <p:cNvPr id="31" name="Straight Arrow Connector 30"/>
          <p:cNvCxnSpPr/>
          <p:nvPr/>
        </p:nvCxnSpPr>
        <p:spPr>
          <a:xfrm flipH="1">
            <a:off x="5248924" y="3826356"/>
            <a:ext cx="1505578" cy="762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5859780" y="4182174"/>
                <a:ext cx="82296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1</m:t>
                      </m:r>
                      <m:r>
                        <a:rPr lang="en-US" sz="1100" b="0" i="1" dirty="0" smtClean="0">
                          <a:latin typeface="Cambria Math" panose="02040503050406030204" pitchFamily="18" charset="0"/>
                        </a:rPr>
                        <m:t>96</m:t>
                      </m:r>
                    </m:oMath>
                  </m:oMathPara>
                </a14:m>
                <a:endParaRPr lang="en-US" sz="1100" dirty="0"/>
              </a:p>
            </p:txBody>
          </p:sp>
        </mc:Choice>
        <mc:Fallback xmlns="">
          <p:sp>
            <p:nvSpPr>
              <p:cNvPr id="35" name="TextBox 34"/>
              <p:cNvSpPr txBox="1">
                <a:spLocks noRot="1" noChangeAspect="1" noMove="1" noResize="1" noEditPoints="1" noAdjustHandles="1" noChangeArrowheads="1" noChangeShapeType="1" noTextEdit="1"/>
              </p:cNvSpPr>
              <p:nvPr/>
            </p:nvSpPr>
            <p:spPr>
              <a:xfrm>
                <a:off x="5859780" y="4182174"/>
                <a:ext cx="822960" cy="261610"/>
              </a:xfrm>
              <a:prstGeom prst="rect">
                <a:avLst/>
              </a:prstGeom>
              <a:blipFill rotWithShape="0">
                <a:blip r:embed="rId8"/>
                <a:stretch>
                  <a:fillRect/>
                </a:stretch>
              </a:blipFill>
            </p:spPr>
            <p:txBody>
              <a:bodyPr/>
              <a:lstStyle/>
              <a:p>
                <a:r>
                  <a:rPr lang="en-US">
                    <a:noFill/>
                  </a:rPr>
                  <a:t> </a:t>
                </a:r>
              </a:p>
            </p:txBody>
          </p:sp>
        </mc:Fallback>
      </mc:AlternateContent>
      <p:sp>
        <p:nvSpPr>
          <p:cNvPr id="36" name="TextBox 35"/>
          <p:cNvSpPr txBox="1"/>
          <p:nvPr/>
        </p:nvSpPr>
        <p:spPr>
          <a:xfrm>
            <a:off x="7365358" y="4068133"/>
            <a:ext cx="822960" cy="430887"/>
          </a:xfrm>
          <a:prstGeom prst="rect">
            <a:avLst/>
          </a:prstGeom>
          <a:noFill/>
        </p:spPr>
        <p:txBody>
          <a:bodyPr wrap="square" rtlCol="0">
            <a:spAutoFit/>
          </a:bodyPr>
          <a:lstStyle/>
          <a:p>
            <a:r>
              <a:rPr lang="en-US" sz="1100" dirty="0" smtClean="0"/>
              <a:t>One DDR burst read</a:t>
            </a:r>
            <a:endParaRPr lang="en-US" sz="1100" dirty="0"/>
          </a:p>
        </p:txBody>
      </p:sp>
      <p:sp>
        <p:nvSpPr>
          <p:cNvPr id="37" name="TextBox 36"/>
          <p:cNvSpPr txBox="1"/>
          <p:nvPr/>
        </p:nvSpPr>
        <p:spPr>
          <a:xfrm>
            <a:off x="7365358" y="4640580"/>
            <a:ext cx="822960" cy="430887"/>
          </a:xfrm>
          <a:prstGeom prst="rect">
            <a:avLst/>
          </a:prstGeom>
          <a:noFill/>
        </p:spPr>
        <p:txBody>
          <a:bodyPr wrap="square" rtlCol="0">
            <a:spAutoFit/>
          </a:bodyPr>
          <a:lstStyle/>
          <a:p>
            <a:r>
              <a:rPr lang="en-US" sz="1100" dirty="0" smtClean="0"/>
              <a:t>One GEMM tile</a:t>
            </a:r>
            <a:endParaRPr lang="en-US" sz="1100" dirty="0"/>
          </a:p>
        </p:txBody>
      </p:sp>
      <p:sp>
        <p:nvSpPr>
          <p:cNvPr id="38" name="TextBox 37"/>
          <p:cNvSpPr txBox="1"/>
          <p:nvPr/>
        </p:nvSpPr>
        <p:spPr>
          <a:xfrm>
            <a:off x="7365358" y="5258513"/>
            <a:ext cx="822960" cy="430887"/>
          </a:xfrm>
          <a:prstGeom prst="rect">
            <a:avLst/>
          </a:prstGeom>
          <a:noFill/>
        </p:spPr>
        <p:txBody>
          <a:bodyPr wrap="square" rtlCol="0">
            <a:spAutoFit/>
          </a:bodyPr>
          <a:lstStyle/>
          <a:p>
            <a:r>
              <a:rPr lang="en-US" sz="1100" dirty="0" smtClean="0"/>
              <a:t>Target matrix</a:t>
            </a:r>
            <a:endParaRPr lang="en-US" sz="1100" dirty="0"/>
          </a:p>
        </p:txBody>
      </p:sp>
      <p:cxnSp>
        <p:nvCxnSpPr>
          <p:cNvPr id="40" name="Straight Connector 39"/>
          <p:cNvCxnSpPr>
            <a:endCxn id="36" idx="1"/>
          </p:cNvCxnSpPr>
          <p:nvPr/>
        </p:nvCxnSpPr>
        <p:spPr>
          <a:xfrm>
            <a:off x="4876800" y="2760416"/>
            <a:ext cx="2488558" cy="152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7" idx="1"/>
          </p:cNvCxnSpPr>
          <p:nvPr/>
        </p:nvCxnSpPr>
        <p:spPr>
          <a:xfrm>
            <a:off x="5288280" y="3695551"/>
            <a:ext cx="2077078" cy="1160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684520" y="5145911"/>
            <a:ext cx="1680838" cy="3734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27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for the optimized CNN memory layout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b="1" dirty="0" smtClean="0"/>
                  <a:t>All DDR read inside one tile are sequential</a:t>
                </a:r>
                <a:r>
                  <a:rPr lang="en-US" dirty="0" smtClean="0"/>
                  <a:t>, </a:t>
                </a:r>
                <a:r>
                  <a:rPr lang="en-US" dirty="0" smtClean="0">
                    <a:solidFill>
                      <a:srgbClr val="FF0000"/>
                    </a:solidFill>
                  </a:rPr>
                  <a:t>64B/cycle V.S. 1B/(multiple cycles)</a:t>
                </a:r>
                <a:r>
                  <a:rPr lang="en-US" dirty="0" smtClean="0"/>
                  <a:t>.</a:t>
                </a:r>
              </a:p>
              <a:p>
                <a:r>
                  <a:rPr lang="en-US" b="1" dirty="0" smtClean="0"/>
                  <a:t>All DDR write at GEMM output are sequential.</a:t>
                </a:r>
              </a:p>
              <a:p>
                <a:r>
                  <a:rPr lang="en-US" b="1" dirty="0" smtClean="0"/>
                  <a:t>No interlayer convert needed.</a:t>
                </a:r>
                <a:r>
                  <a:rPr lang="en-US" dirty="0" smtClean="0"/>
                  <a:t> Input and output feature map </a:t>
                </a:r>
                <a:r>
                  <a:rPr lang="en-US" altLang="zh-CN" dirty="0" smtClean="0"/>
                  <a:t>conform</a:t>
                </a:r>
                <a:r>
                  <a:rPr lang="en-US" dirty="0" smtClean="0"/>
                  <a:t> the same memory layout, layer N – 1’s output could </a:t>
                </a:r>
                <a:r>
                  <a:rPr lang="en-US" dirty="0"/>
                  <a:t>be </a:t>
                </a:r>
                <a:r>
                  <a:rPr lang="en-US" dirty="0" smtClean="0"/>
                  <a:t>seamless</a:t>
                </a:r>
                <a:r>
                  <a:rPr lang="en-US" altLang="zh-CN" dirty="0" smtClean="0"/>
                  <a:t>ly used for the next layer.</a:t>
                </a:r>
                <a:endParaRPr lang="en-US" dirty="0" smtClean="0"/>
              </a:p>
              <a:p>
                <a:r>
                  <a:rPr lang="en-US" b="1" dirty="0" smtClean="0"/>
                  <a:t>Consecutive tile content largely overlap.</a:t>
                </a:r>
                <a:r>
                  <a:rPr lang="en-US" dirty="0" smtClean="0"/>
                  <a:t> (0, 1, 2, 3, …) V.S. (1, 2, 3, 4, …), could be reused, saves a big part of the DDR access, reuses every fetched number </a:t>
                </a:r>
                <a14:m>
                  <m:oMath xmlns:m="http://schemas.openxmlformats.org/officeDocument/2006/math">
                    <m:r>
                      <a:rPr lang="en-US" i="1" dirty="0" smtClean="0">
                        <a:latin typeface="Cambria Math" panose="02040503050406030204" pitchFamily="18" charset="0"/>
                      </a:rPr>
                      <m:t>𝐾</m:t>
                    </m:r>
                  </m:oMath>
                </a14:m>
                <a:r>
                  <a:rPr lang="en-US" dirty="0" smtClean="0"/>
                  <a:t> times.</a:t>
                </a:r>
              </a:p>
              <a:p>
                <a:r>
                  <a:rPr lang="en-US" b="1" dirty="0" smtClean="0"/>
                  <a:t>Easy to generalize.</a:t>
                </a:r>
                <a:r>
                  <a:rPr lang="en-US" dirty="0" smtClean="0"/>
                  <a:t> This format requires </a:t>
                </a:r>
                <a:r>
                  <a:rPr lang="en-US" dirty="0" err="1" smtClean="0"/>
                  <a:t>Nfmap</a:t>
                </a:r>
                <a:r>
                  <a:rPr lang="en-US" dirty="0" smtClean="0"/>
                  <a:t> % L == 0, which could be easily achieved by padding extra all-zero feature maps.</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801" r="-870"/>
                </a:stretch>
              </a:blipFill>
            </p:spPr>
            <p:txBody>
              <a:bodyPr/>
              <a:lstStyle/>
              <a:p>
                <a:r>
                  <a:rPr lang="en-US">
                    <a:noFill/>
                  </a:rPr>
                  <a:t> </a:t>
                </a:r>
              </a:p>
            </p:txBody>
          </p:sp>
        </mc:Fallback>
      </mc:AlternateContent>
    </p:spTree>
    <p:extLst>
      <p:ext uri="{BB962C8B-B14F-4D97-AF65-F5344CB8AC3E}">
        <p14:creationId xmlns:p14="http://schemas.microsoft.com/office/powerpoint/2010/main" val="2942587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result</a:t>
            </a:r>
            <a:endParaRPr lang="en-US" dirty="0"/>
          </a:p>
        </p:txBody>
      </p:sp>
      <p:sp>
        <p:nvSpPr>
          <p:cNvPr id="6" name="Picture Placeholder 5"/>
          <p:cNvSpPr>
            <a:spLocks noGrp="1"/>
          </p:cNvSpPr>
          <p:nvPr>
            <p:ph type="pic" idx="1"/>
          </p:nvPr>
        </p:nvSpPr>
        <p:spPr/>
      </p:sp>
      <mc:AlternateContent xmlns:mc="http://schemas.openxmlformats.org/markup-compatibility/2006" xmlns:a14="http://schemas.microsoft.com/office/drawing/2010/main">
        <mc:Choice Requires="a14">
          <p:sp>
            <p:nvSpPr>
              <p:cNvPr id="5" name="Content Placeholder 4"/>
              <p:cNvSpPr>
                <a:spLocks noGrp="1"/>
              </p:cNvSpPr>
              <p:nvPr>
                <p:ph type="body" sz="half" idx="2"/>
              </p:nvPr>
            </p:nvSpPr>
            <p:spPr/>
            <p:txBody>
              <a:bodyPr>
                <a:normAutofit fontScale="85000" lnSpcReduction="20000"/>
              </a:bodyPr>
              <a:lstStyle/>
              <a:p>
                <a:r>
                  <a:rPr lang="en-US" dirty="0" smtClean="0"/>
                  <a:t>Model: VGG19 [1]</a:t>
                </a:r>
              </a:p>
              <a:p>
                <a:r>
                  <a:rPr lang="en-US" dirty="0" smtClean="0"/>
                  <a:t>Board: Microsoft Catapult FPGA acceleration card, version: </a:t>
                </a:r>
                <a:r>
                  <a:rPr lang="en-US" dirty="0" err="1" smtClean="0"/>
                  <a:t>Pikespeak</a:t>
                </a:r>
                <a:endParaRPr lang="en-US" dirty="0" smtClean="0"/>
              </a:p>
              <a:p>
                <a:r>
                  <a:rPr lang="en-US" dirty="0" smtClean="0"/>
                  <a:t>Precision: 8bit fix number</a:t>
                </a:r>
              </a:p>
              <a:p>
                <a:r>
                  <a:rPr lang="en-US" dirty="0" smtClean="0"/>
                  <a:t>Overall perf: 329.9 </a:t>
                </a:r>
                <a:r>
                  <a:rPr lang="en-US" dirty="0" err="1"/>
                  <a:t>gops</a:t>
                </a:r>
                <a:endParaRPr lang="en-US" dirty="0" smtClean="0"/>
              </a:p>
              <a:p>
                <a:r>
                  <a:rPr lang="en-US" dirty="0" smtClean="0"/>
                  <a:t>Convolution only perf: 399.6 </a:t>
                </a:r>
                <a:r>
                  <a:rPr lang="en-US" dirty="0" err="1" smtClean="0"/>
                  <a:t>gops</a:t>
                </a:r>
                <a:endParaRPr lang="en-US" dirty="0" smtClean="0"/>
              </a:p>
              <a:p>
                <a:r>
                  <a:rPr lang="en-US" dirty="0" smtClean="0"/>
                  <a:t>GEMM theoretical limit: 200MHz X 1024DSP X 2 = 409.6 </a:t>
                </a:r>
                <a:r>
                  <a:rPr lang="en-US" dirty="0" err="1" smtClean="0"/>
                  <a:t>gops</a:t>
                </a:r>
                <a:endParaRPr lang="en-US" dirty="0" smtClean="0"/>
              </a:p>
              <a:p>
                <a:endParaRPr lang="en-US" dirty="0" smtClean="0"/>
              </a:p>
              <a:p>
                <a:endParaRPr lang="en-US" dirty="0"/>
              </a:p>
              <a:p>
                <a:endParaRPr lang="en-US" dirty="0" smtClean="0"/>
              </a:p>
              <a:p>
                <a:r>
                  <a:rPr lang="en-US" dirty="0" smtClean="0"/>
                  <a:t>Note: Fully connect layers applies </a:t>
                </a:r>
                <a14:m>
                  <m:oMath xmlns:m="http://schemas.openxmlformats.org/officeDocument/2006/math">
                    <m:r>
                      <a:rPr lang="en-US" i="1" dirty="0" smtClean="0">
                        <a:latin typeface="Cambria Math" panose="02040503050406030204" pitchFamily="18" charset="0"/>
                      </a:rPr>
                      <m:t>𝑀</m:t>
                    </m:r>
                    <m:r>
                      <a:rPr lang="en-US" b="0" i="1" dirty="0" smtClean="0">
                        <a:latin typeface="Cambria Math" panose="02040503050406030204" pitchFamily="18" charset="0"/>
                      </a:rPr>
                      <m:t>×</m:t>
                    </m:r>
                    <m:r>
                      <a:rPr lang="en-US" i="1" dirty="0" smtClean="0">
                        <a:latin typeface="Cambria Math" panose="02040503050406030204" pitchFamily="18" charset="0"/>
                      </a:rPr>
                      <m:t>𝑉</m:t>
                    </m:r>
                  </m:oMath>
                </a14:m>
                <a:r>
                  <a:rPr lang="en-US" dirty="0" smtClean="0"/>
                  <a:t>, performance of this operation is limited by DDR bandwidth, as could be seen from the screenshot, in the last three fully connect layers, stalled cycles(calculation waiting for IO) takes most of the total execution cycles.</a:t>
                </a:r>
              </a:p>
            </p:txBody>
          </p:sp>
        </mc:Choice>
        <mc:Fallback xmlns="">
          <p:sp>
            <p:nvSpPr>
              <p:cNvPr id="5" name="Content Placeholder 4"/>
              <p:cNvSpPr>
                <a:spLocks noGrp="1" noRot="1" noChangeAspect="1" noMove="1" noResize="1" noEditPoints="1" noAdjustHandles="1" noChangeArrowheads="1" noChangeShapeType="1" noTextEdit="1"/>
              </p:cNvSpPr>
              <p:nvPr>
                <p:ph type="body" sz="half" idx="2"/>
              </p:nvPr>
            </p:nvSpPr>
            <p:spPr>
              <a:blipFill rotWithShape="0">
                <a:blip r:embed="rId3"/>
                <a:stretch>
                  <a:fillRect l="-465" t="-1760" b="-960"/>
                </a:stretch>
              </a:blipFill>
            </p:spPr>
            <p:txBody>
              <a:bodyPr/>
              <a:lstStyle/>
              <a:p>
                <a:r>
                  <a:rPr lang="en-US">
                    <a:noFill/>
                  </a:rPr>
                  <a:t> </a:t>
                </a:r>
              </a:p>
            </p:txBody>
          </p:sp>
        </mc:Fallback>
      </mc:AlternateContent>
      <p:pic>
        <p:nvPicPr>
          <p:cNvPr id="1027" name="Picture 1" descr="image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188" y="987425"/>
            <a:ext cx="3673021"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24786" y="6042991"/>
            <a:ext cx="11330609" cy="276999"/>
          </a:xfrm>
          <a:prstGeom prst="rect">
            <a:avLst/>
          </a:prstGeom>
          <a:noFill/>
        </p:spPr>
        <p:txBody>
          <a:bodyPr wrap="square" rtlCol="0">
            <a:spAutoFit/>
          </a:bodyPr>
          <a:lstStyle/>
          <a:p>
            <a:r>
              <a:rPr lang="en-US" sz="1200" dirty="0"/>
              <a:t>[1] </a:t>
            </a:r>
            <a:r>
              <a:rPr lang="en-US" sz="1200" dirty="0" err="1"/>
              <a:t>Russakovsky</a:t>
            </a:r>
            <a:r>
              <a:rPr lang="en-US" sz="1200" dirty="0"/>
              <a:t>, Olga, et al. "</a:t>
            </a:r>
            <a:r>
              <a:rPr lang="en-US" sz="1200" dirty="0" err="1"/>
              <a:t>Imagenet</a:t>
            </a:r>
            <a:r>
              <a:rPr lang="en-US" sz="1200" dirty="0"/>
              <a:t> large scale visual recognition </a:t>
            </a:r>
            <a:r>
              <a:rPr lang="en-US" sz="1200" dirty="0" err="1"/>
              <a:t>challenge."</a:t>
            </a:r>
            <a:r>
              <a:rPr lang="en-US" sz="1200" i="1" dirty="0" err="1"/>
              <a:t>International</a:t>
            </a:r>
            <a:r>
              <a:rPr lang="en-US" sz="1200" i="1" dirty="0"/>
              <a:t> Journal of Computer Vision</a:t>
            </a:r>
            <a:r>
              <a:rPr lang="en-US" sz="1200" dirty="0"/>
              <a:t> 115.3 (2015): 211-252</a:t>
            </a:r>
            <a:r>
              <a:rPr lang="en-US" sz="1200" dirty="0" smtClean="0"/>
              <a:t>.</a:t>
            </a:r>
            <a:endParaRPr lang="en-US" sz="1200" dirty="0"/>
          </a:p>
        </p:txBody>
      </p:sp>
    </p:spTree>
    <p:extLst>
      <p:ext uri="{BB962C8B-B14F-4D97-AF65-F5344CB8AC3E}">
        <p14:creationId xmlns:p14="http://schemas.microsoft.com/office/powerpoint/2010/main" val="1464774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a:t>
            </a:r>
            <a:r>
              <a:rPr lang="en-US" altLang="zh-CN" dirty="0" smtClean="0"/>
              <a:t>is</a:t>
            </a:r>
            <a:r>
              <a:rPr lang="en-US" dirty="0" smtClean="0"/>
              <a:t>on to related works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8258646"/>
              </p:ext>
            </p:extLst>
          </p:nvPr>
        </p:nvGraphicFramePr>
        <p:xfrm>
          <a:off x="1684020" y="2171795"/>
          <a:ext cx="9511417" cy="2533776"/>
        </p:xfrm>
        <a:graphic>
          <a:graphicData uri="http://schemas.openxmlformats.org/drawingml/2006/table">
            <a:tbl>
              <a:tblPr firstRow="1" firstCol="1" bandRow="1">
                <a:tableStyleId>{5C22544A-7EE6-4342-B048-85BDC9FD1C3A}</a:tableStyleId>
              </a:tblPr>
              <a:tblGrid>
                <a:gridCol w="1561031"/>
                <a:gridCol w="1590580"/>
                <a:gridCol w="1590580"/>
                <a:gridCol w="1590580"/>
                <a:gridCol w="1589323"/>
                <a:gridCol w="1589323"/>
              </a:tblGrid>
              <a:tr h="279103">
                <a:tc>
                  <a:txBody>
                    <a:bodyPr/>
                    <a:lstStyle/>
                    <a:p>
                      <a:pPr marL="0" marR="0">
                        <a:lnSpc>
                          <a:spcPct val="107000"/>
                        </a:lnSpc>
                        <a:spcBef>
                          <a:spcPts val="0"/>
                        </a:spcBef>
                        <a:spcAft>
                          <a:spcPts val="0"/>
                        </a:spcAft>
                      </a:pPr>
                      <a:r>
                        <a:rPr lang="en-US" sz="1000" dirty="0">
                          <a:effectLst/>
                        </a:rPr>
                        <a:t> </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8260" marR="0">
                        <a:lnSpc>
                          <a:spcPct val="107000"/>
                        </a:lnSpc>
                        <a:spcBef>
                          <a:spcPts val="0"/>
                        </a:spcBef>
                        <a:spcAft>
                          <a:spcPts val="0"/>
                        </a:spcAft>
                      </a:pPr>
                      <a:r>
                        <a:rPr lang="en-US" sz="1400" dirty="0">
                          <a:effectLst/>
                        </a:rPr>
                        <a:t>[1] </a:t>
                      </a:r>
                      <a:r>
                        <a:rPr lang="en-US" sz="1400" dirty="0" smtClean="0">
                          <a:effectLst/>
                        </a:rPr>
                        <a:t>ICCD</a:t>
                      </a:r>
                      <a:r>
                        <a:rPr lang="en-US" sz="1400" baseline="0" dirty="0" smtClean="0">
                          <a:effectLst/>
                        </a:rPr>
                        <a:t>’13</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13335" marR="0">
                        <a:lnSpc>
                          <a:spcPct val="107000"/>
                        </a:lnSpc>
                        <a:spcBef>
                          <a:spcPts val="0"/>
                        </a:spcBef>
                        <a:spcAft>
                          <a:spcPts val="0"/>
                        </a:spcAft>
                      </a:pPr>
                      <a:r>
                        <a:rPr lang="en-US" sz="1400" dirty="0">
                          <a:effectLst/>
                        </a:rPr>
                        <a:t>[2] </a:t>
                      </a:r>
                      <a:r>
                        <a:rPr lang="en-US" sz="1400" dirty="0" smtClean="0">
                          <a:effectLst/>
                        </a:rPr>
                        <a:t>FPGA’15</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0"/>
                        </a:spcAft>
                      </a:pPr>
                      <a:r>
                        <a:rPr lang="en-US" sz="1400" dirty="0" smtClean="0">
                          <a:effectLst/>
                        </a:rPr>
                        <a:t>[3] FPGA’16</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0005" algn="ctr">
                        <a:lnSpc>
                          <a:spcPct val="107000"/>
                        </a:lnSpc>
                        <a:spcBef>
                          <a:spcPts val="0"/>
                        </a:spcBef>
                        <a:spcAft>
                          <a:spcPts val="0"/>
                        </a:spcAft>
                      </a:pPr>
                      <a:r>
                        <a:rPr lang="en-US" sz="1400" dirty="0" smtClean="0">
                          <a:effectLst/>
                        </a:rPr>
                        <a:t>[3] FPGA’16</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0005" algn="ctr">
                        <a:lnSpc>
                          <a:spcPct val="107000"/>
                        </a:lnSpc>
                        <a:spcBef>
                          <a:spcPts val="0"/>
                        </a:spcBef>
                        <a:spcAft>
                          <a:spcPts val="0"/>
                        </a:spcAft>
                      </a:pPr>
                      <a:r>
                        <a:rPr lang="en-US" sz="1400" b="1" kern="1200" dirty="0" smtClean="0">
                          <a:solidFill>
                            <a:schemeClr val="lt1"/>
                          </a:solidFill>
                          <a:effectLst/>
                          <a:latin typeface="+mn-lt"/>
                          <a:ea typeface="+mn-ea"/>
                          <a:cs typeface="+mn-cs"/>
                        </a:rPr>
                        <a:t>this work</a:t>
                      </a:r>
                      <a:endParaRPr lang="en-US" sz="1400" b="1" kern="1200" dirty="0">
                        <a:solidFill>
                          <a:schemeClr val="lt1"/>
                        </a:solidFill>
                        <a:effectLst/>
                        <a:latin typeface="+mn-lt"/>
                        <a:ea typeface="+mn-ea"/>
                        <a:cs typeface="+mn-cs"/>
                      </a:endParaRPr>
                    </a:p>
                  </a:txBody>
                  <a:tcPr marL="113030" marR="73025" marT="55245" marB="0"/>
                </a:tc>
              </a:tr>
              <a:tr h="509461">
                <a:tc>
                  <a:txBody>
                    <a:bodyPr/>
                    <a:lstStyle/>
                    <a:p>
                      <a:pPr marL="0" marR="40005" algn="ctr">
                        <a:lnSpc>
                          <a:spcPct val="107000"/>
                        </a:lnSpc>
                        <a:spcBef>
                          <a:spcPts val="0"/>
                        </a:spcBef>
                        <a:spcAft>
                          <a:spcPts val="0"/>
                        </a:spcAft>
                      </a:pPr>
                      <a:r>
                        <a:rPr lang="en-US" sz="1400" dirty="0" smtClean="0">
                          <a:effectLst/>
                        </a:rPr>
                        <a:t>FPGA</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nchor="ctr"/>
                </a:tc>
                <a:tc>
                  <a:txBody>
                    <a:bodyPr/>
                    <a:lstStyle/>
                    <a:p>
                      <a:pPr marL="0" marR="41275" algn="ctr">
                        <a:lnSpc>
                          <a:spcPct val="107000"/>
                        </a:lnSpc>
                        <a:spcBef>
                          <a:spcPts val="0"/>
                        </a:spcBef>
                        <a:spcAft>
                          <a:spcPts val="0"/>
                        </a:spcAft>
                      </a:pPr>
                      <a:r>
                        <a:rPr lang="en-US" sz="1400" dirty="0">
                          <a:effectLst/>
                        </a:rPr>
                        <a:t>Virtex-6 </a:t>
                      </a:r>
                      <a:endParaRPr lang="en-US" sz="1000" dirty="0">
                        <a:effectLst/>
                      </a:endParaRPr>
                    </a:p>
                    <a:p>
                      <a:pPr marL="0" marR="40005" algn="ctr">
                        <a:lnSpc>
                          <a:spcPct val="107000"/>
                        </a:lnSpc>
                        <a:spcBef>
                          <a:spcPts val="0"/>
                        </a:spcBef>
                        <a:spcAft>
                          <a:spcPts val="0"/>
                        </a:spcAft>
                      </a:pPr>
                      <a:r>
                        <a:rPr lang="en-US" sz="1400" dirty="0">
                          <a:effectLst/>
                        </a:rPr>
                        <a:t>VLX240T</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0"/>
                        </a:spcAft>
                      </a:pPr>
                      <a:r>
                        <a:rPr lang="en-US" sz="1400">
                          <a:effectLst/>
                        </a:rPr>
                        <a:t>Virtex-7 </a:t>
                      </a:r>
                      <a:endParaRPr lang="en-US" sz="1000">
                        <a:effectLst/>
                      </a:endParaRPr>
                    </a:p>
                    <a:p>
                      <a:pPr marL="0" marR="41275" algn="ctr">
                        <a:lnSpc>
                          <a:spcPct val="107000"/>
                        </a:lnSpc>
                        <a:spcBef>
                          <a:spcPts val="0"/>
                        </a:spcBef>
                        <a:spcAft>
                          <a:spcPts val="0"/>
                        </a:spcAft>
                      </a:pPr>
                      <a:r>
                        <a:rPr lang="en-US" sz="1400">
                          <a:effectLst/>
                        </a:rPr>
                        <a:t>VX485T</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215"/>
                        </a:spcAft>
                      </a:pPr>
                      <a:r>
                        <a:rPr lang="en-US" sz="1400">
                          <a:effectLst/>
                        </a:rPr>
                        <a:t>Stratix-V </a:t>
                      </a:r>
                      <a:endParaRPr lang="en-US" sz="1000">
                        <a:effectLst/>
                      </a:endParaRPr>
                    </a:p>
                    <a:p>
                      <a:pPr marL="0" marR="40005" algn="ctr">
                        <a:lnSpc>
                          <a:spcPct val="107000"/>
                        </a:lnSpc>
                        <a:spcBef>
                          <a:spcPts val="0"/>
                        </a:spcBef>
                        <a:spcAft>
                          <a:spcPts val="0"/>
                        </a:spcAft>
                      </a:pPr>
                      <a:r>
                        <a:rPr lang="en-US" sz="1400">
                          <a:effectLst/>
                        </a:rPr>
                        <a:t>GSD8</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0640" algn="ctr">
                        <a:lnSpc>
                          <a:spcPct val="107000"/>
                        </a:lnSpc>
                        <a:spcBef>
                          <a:spcPts val="0"/>
                        </a:spcBef>
                        <a:spcAft>
                          <a:spcPts val="215"/>
                        </a:spcAft>
                      </a:pPr>
                      <a:r>
                        <a:rPr lang="en-US" sz="1400" dirty="0" err="1">
                          <a:effectLst/>
                        </a:rPr>
                        <a:t>Stratix</a:t>
                      </a:r>
                      <a:r>
                        <a:rPr lang="en-US" sz="1400" dirty="0">
                          <a:effectLst/>
                        </a:rPr>
                        <a:t>-V </a:t>
                      </a:r>
                      <a:endParaRPr lang="en-US" sz="1000" dirty="0">
                        <a:effectLst/>
                      </a:endParaRPr>
                    </a:p>
                    <a:p>
                      <a:pPr marL="0" marR="39370" algn="ctr">
                        <a:lnSpc>
                          <a:spcPct val="107000"/>
                        </a:lnSpc>
                        <a:spcBef>
                          <a:spcPts val="0"/>
                        </a:spcBef>
                        <a:spcAft>
                          <a:spcPts val="0"/>
                        </a:spcAft>
                      </a:pPr>
                      <a:r>
                        <a:rPr lang="en-US" sz="1400" dirty="0">
                          <a:effectLst/>
                        </a:rPr>
                        <a:t>GSD8</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gn="l" defTabSz="914400" rtl="0" eaLnBrk="1" latinLnBrk="0" hangingPunct="1">
                        <a:lnSpc>
                          <a:spcPct val="107000"/>
                        </a:lnSpc>
                        <a:spcBef>
                          <a:spcPts val="0"/>
                        </a:spcBef>
                        <a:spcAft>
                          <a:spcPts val="0"/>
                        </a:spcAft>
                      </a:pPr>
                      <a:r>
                        <a:rPr lang="en-US" sz="1400" kern="1200" dirty="0" err="1" smtClean="0">
                          <a:solidFill>
                            <a:schemeClr val="dk1"/>
                          </a:solidFill>
                          <a:effectLst/>
                          <a:latin typeface="+mn-lt"/>
                          <a:ea typeface="+mn-ea"/>
                          <a:cs typeface="+mn-cs"/>
                        </a:rPr>
                        <a:t>Stratix</a:t>
                      </a:r>
                      <a:r>
                        <a:rPr lang="en-US" sz="1400" kern="1200" dirty="0" smtClean="0">
                          <a:solidFill>
                            <a:schemeClr val="dk1"/>
                          </a:solidFill>
                          <a:effectLst/>
                          <a:latin typeface="+mn-lt"/>
                          <a:ea typeface="+mn-ea"/>
                          <a:cs typeface="+mn-cs"/>
                        </a:rPr>
                        <a:t>-V</a:t>
                      </a:r>
                    </a:p>
                    <a:p>
                      <a:pPr marL="47625" marR="0" algn="l" defTabSz="914400" rtl="0" eaLnBrk="1" latinLnBrk="0" hangingPunct="1">
                        <a:lnSpc>
                          <a:spcPct val="107000"/>
                        </a:lnSpc>
                        <a:spcBef>
                          <a:spcPts val="0"/>
                        </a:spcBef>
                        <a:spcAft>
                          <a:spcPts val="0"/>
                        </a:spcAft>
                      </a:pPr>
                      <a:r>
                        <a:rPr lang="en-US" sz="1400" kern="1200" dirty="0" smtClean="0">
                          <a:solidFill>
                            <a:schemeClr val="dk1"/>
                          </a:solidFill>
                          <a:effectLst/>
                          <a:latin typeface="+mn-lt"/>
                          <a:ea typeface="+mn-ea"/>
                          <a:cs typeface="+mn-cs"/>
                        </a:rPr>
                        <a:t>GSMD5</a:t>
                      </a:r>
                      <a:endParaRPr lang="en-US" sz="1400" kern="1200" dirty="0">
                        <a:solidFill>
                          <a:schemeClr val="dk1"/>
                        </a:solidFill>
                        <a:effectLst/>
                        <a:latin typeface="+mn-lt"/>
                        <a:ea typeface="+mn-ea"/>
                        <a:cs typeface="+mn-cs"/>
                      </a:endParaRPr>
                    </a:p>
                  </a:txBody>
                  <a:tcPr marL="113030" marR="73025" marT="55245" marB="0"/>
                </a:tc>
              </a:tr>
              <a:tr h="279103">
                <a:tc>
                  <a:txBody>
                    <a:bodyPr/>
                    <a:lstStyle/>
                    <a:p>
                      <a:pPr marL="97790" marR="0">
                        <a:lnSpc>
                          <a:spcPct val="107000"/>
                        </a:lnSpc>
                        <a:spcBef>
                          <a:spcPts val="0"/>
                        </a:spcBef>
                        <a:spcAft>
                          <a:spcPts val="0"/>
                        </a:spcAft>
                      </a:pPr>
                      <a:r>
                        <a:rPr lang="en-US" sz="1400" dirty="0">
                          <a:effectLst/>
                        </a:rPr>
                        <a:t>Frequency</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0"/>
                        </a:spcAft>
                      </a:pPr>
                      <a:r>
                        <a:rPr lang="en-US" sz="1400">
                          <a:effectLst/>
                        </a:rPr>
                        <a:t>150 MHz</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910" algn="ctr">
                        <a:lnSpc>
                          <a:spcPct val="107000"/>
                        </a:lnSpc>
                        <a:spcBef>
                          <a:spcPts val="0"/>
                        </a:spcBef>
                        <a:spcAft>
                          <a:spcPts val="0"/>
                        </a:spcAft>
                      </a:pPr>
                      <a:r>
                        <a:rPr lang="en-US" sz="1400">
                          <a:effectLst/>
                        </a:rPr>
                        <a:t>100 MHz</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910" algn="ctr">
                        <a:lnSpc>
                          <a:spcPct val="107000"/>
                        </a:lnSpc>
                        <a:spcBef>
                          <a:spcPts val="0"/>
                        </a:spcBef>
                        <a:spcAft>
                          <a:spcPts val="0"/>
                        </a:spcAft>
                      </a:pPr>
                      <a:r>
                        <a:rPr lang="en-US" sz="1400" dirty="0">
                          <a:effectLst/>
                        </a:rPr>
                        <a:t>140 MHz</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0"/>
                        </a:spcAft>
                      </a:pPr>
                      <a:r>
                        <a:rPr lang="en-US" sz="1400" dirty="0">
                          <a:effectLst/>
                        </a:rPr>
                        <a:t>120 MHz</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gn="l" defTabSz="914400" rtl="0" eaLnBrk="1" latinLnBrk="0" hangingPunct="1">
                        <a:lnSpc>
                          <a:spcPct val="107000"/>
                        </a:lnSpc>
                        <a:spcBef>
                          <a:spcPts val="0"/>
                        </a:spcBef>
                        <a:spcAft>
                          <a:spcPts val="0"/>
                        </a:spcAft>
                      </a:pPr>
                      <a:r>
                        <a:rPr lang="en-US" sz="1400" kern="1200" dirty="0" smtClean="0">
                          <a:solidFill>
                            <a:schemeClr val="dk1"/>
                          </a:solidFill>
                          <a:effectLst/>
                          <a:latin typeface="+mn-lt"/>
                          <a:ea typeface="+mn-ea"/>
                          <a:cs typeface="+mn-cs"/>
                        </a:rPr>
                        <a:t>200 MHz</a:t>
                      </a:r>
                      <a:endParaRPr lang="en-US" sz="1400" kern="1200" dirty="0">
                        <a:solidFill>
                          <a:schemeClr val="dk1"/>
                        </a:solidFill>
                        <a:effectLst/>
                        <a:latin typeface="+mn-lt"/>
                        <a:ea typeface="+mn-ea"/>
                        <a:cs typeface="+mn-cs"/>
                      </a:endParaRPr>
                    </a:p>
                  </a:txBody>
                  <a:tcPr marL="113030" marR="73025" marT="55245" marB="0"/>
                </a:tc>
              </a:tr>
              <a:tr h="490078">
                <a:tc>
                  <a:txBody>
                    <a:bodyPr/>
                    <a:lstStyle/>
                    <a:p>
                      <a:pPr marL="0" marR="38735" algn="ctr">
                        <a:lnSpc>
                          <a:spcPct val="107000"/>
                        </a:lnSpc>
                        <a:spcBef>
                          <a:spcPts val="0"/>
                        </a:spcBef>
                        <a:spcAft>
                          <a:spcPts val="0"/>
                        </a:spcAft>
                      </a:pPr>
                      <a:r>
                        <a:rPr lang="en-US" sz="1400" dirty="0" smtClean="0">
                          <a:solidFill>
                            <a:schemeClr val="lt1"/>
                          </a:solidFill>
                          <a:effectLst/>
                          <a:latin typeface="+mn-lt"/>
                          <a:ea typeface="+mn-ea"/>
                          <a:cs typeface="+mn-cs"/>
                        </a:rPr>
                        <a:t>CNN</a:t>
                      </a:r>
                      <a:r>
                        <a:rPr lang="en-US" sz="1400" baseline="0" dirty="0" smtClean="0">
                          <a:solidFill>
                            <a:schemeClr val="lt1"/>
                          </a:solidFill>
                          <a:effectLst/>
                          <a:latin typeface="+mn-lt"/>
                          <a:ea typeface="+mn-ea"/>
                          <a:cs typeface="+mn-cs"/>
                        </a:rPr>
                        <a:t> model</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nchor="ctr"/>
                </a:tc>
                <a:tc>
                  <a:txBody>
                    <a:bodyPr/>
                    <a:lstStyle/>
                    <a:p>
                      <a:pPr marL="92710" marR="0" algn="ctr">
                        <a:lnSpc>
                          <a:spcPct val="107000"/>
                        </a:lnSpc>
                        <a:spcBef>
                          <a:spcPts val="0"/>
                        </a:spcBef>
                        <a:spcAft>
                          <a:spcPts val="0"/>
                        </a:spcAft>
                      </a:pPr>
                      <a:r>
                        <a:rPr lang="en-US" sz="1400" dirty="0" smtClean="0">
                          <a:effectLst/>
                        </a:rPr>
                        <a:t>2.74 GMAC</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nchor="ctr"/>
                </a:tc>
                <a:tc>
                  <a:txBody>
                    <a:bodyPr/>
                    <a:lstStyle/>
                    <a:p>
                      <a:pPr marL="67310" marR="107315" algn="ctr">
                        <a:lnSpc>
                          <a:spcPct val="107000"/>
                        </a:lnSpc>
                        <a:spcBef>
                          <a:spcPts val="0"/>
                        </a:spcBef>
                        <a:spcAft>
                          <a:spcPts val="0"/>
                        </a:spcAft>
                      </a:pPr>
                      <a:r>
                        <a:rPr lang="en-US" sz="1400" dirty="0" err="1" smtClean="0">
                          <a:effectLst/>
                        </a:rPr>
                        <a:t>AlexNet</a:t>
                      </a:r>
                      <a:r>
                        <a:rPr lang="en-US" sz="1400" dirty="0" smtClean="0">
                          <a:effectLst/>
                        </a:rPr>
                        <a:t> </a:t>
                      </a:r>
                      <a:r>
                        <a:rPr lang="en-US" sz="1400" dirty="0">
                          <a:effectLst/>
                        </a:rPr>
                        <a:t>1.33 GOP</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67310" marR="107315" algn="ctr">
                        <a:lnSpc>
                          <a:spcPct val="107000"/>
                        </a:lnSpc>
                        <a:spcBef>
                          <a:spcPts val="0"/>
                        </a:spcBef>
                        <a:spcAft>
                          <a:spcPts val="0"/>
                        </a:spcAft>
                      </a:pPr>
                      <a:r>
                        <a:rPr lang="en-US" sz="1400" dirty="0" err="1">
                          <a:effectLst/>
                        </a:rPr>
                        <a:t>AlexNet</a:t>
                      </a:r>
                      <a:r>
                        <a:rPr lang="en-US" sz="1400" dirty="0">
                          <a:effectLst/>
                        </a:rPr>
                        <a:t> 1.46 GOP</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8260" marR="88265" algn="ctr">
                        <a:lnSpc>
                          <a:spcPct val="107000"/>
                        </a:lnSpc>
                        <a:spcBef>
                          <a:spcPts val="0"/>
                        </a:spcBef>
                        <a:spcAft>
                          <a:spcPts val="0"/>
                        </a:spcAft>
                      </a:pPr>
                      <a:r>
                        <a:rPr lang="en-US" sz="1400" dirty="0">
                          <a:effectLst/>
                        </a:rPr>
                        <a:t>VGG-16 30.9 GOP</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gn="ctr" defTabSz="914400" rtl="0" eaLnBrk="1" latinLnBrk="0" hangingPunct="1">
                        <a:lnSpc>
                          <a:spcPct val="107000"/>
                        </a:lnSpc>
                        <a:spcBef>
                          <a:spcPts val="0"/>
                        </a:spcBef>
                        <a:spcAft>
                          <a:spcPts val="0"/>
                        </a:spcAft>
                      </a:pPr>
                      <a:r>
                        <a:rPr lang="en-US" sz="1400" kern="1200" dirty="0" smtClean="0">
                          <a:solidFill>
                            <a:schemeClr val="dk1"/>
                          </a:solidFill>
                          <a:effectLst/>
                          <a:latin typeface="+mn-lt"/>
                          <a:ea typeface="+mn-ea"/>
                          <a:cs typeface="+mn-cs"/>
                        </a:rPr>
                        <a:t>VGG-19</a:t>
                      </a:r>
                    </a:p>
                  </a:txBody>
                  <a:tcPr marL="113030" marR="73025" marT="55245" marB="0"/>
                </a:tc>
              </a:tr>
              <a:tr h="279103">
                <a:tc>
                  <a:txBody>
                    <a:bodyPr/>
                    <a:lstStyle/>
                    <a:p>
                      <a:pPr marL="0" marR="38735" algn="ctr">
                        <a:lnSpc>
                          <a:spcPct val="107000"/>
                        </a:lnSpc>
                        <a:spcBef>
                          <a:spcPts val="0"/>
                        </a:spcBef>
                        <a:spcAft>
                          <a:spcPts val="0"/>
                        </a:spcAft>
                      </a:pPr>
                      <a:r>
                        <a:rPr lang="en-US" sz="1400" dirty="0">
                          <a:effectLst/>
                        </a:rPr>
                        <a:t>Precision</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0"/>
                        </a:spcAft>
                      </a:pPr>
                      <a:r>
                        <a:rPr lang="en-US" sz="1400" dirty="0">
                          <a:effectLst/>
                        </a:rPr>
                        <a:t>fixed</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0640" algn="ctr">
                        <a:lnSpc>
                          <a:spcPct val="107000"/>
                        </a:lnSpc>
                        <a:spcBef>
                          <a:spcPts val="0"/>
                        </a:spcBef>
                        <a:spcAft>
                          <a:spcPts val="0"/>
                        </a:spcAft>
                      </a:pPr>
                      <a:r>
                        <a:rPr lang="en-US" sz="1400" dirty="0">
                          <a:effectLst/>
                        </a:rPr>
                        <a:t>float (32b)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nSpc>
                          <a:spcPct val="107000"/>
                        </a:lnSpc>
                        <a:spcBef>
                          <a:spcPts val="0"/>
                        </a:spcBef>
                        <a:spcAft>
                          <a:spcPts val="0"/>
                        </a:spcAft>
                      </a:pPr>
                      <a:r>
                        <a:rPr lang="en-US" sz="1400" dirty="0">
                          <a:effectLst/>
                        </a:rPr>
                        <a:t>fixed (8-16b)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nSpc>
                          <a:spcPct val="107000"/>
                        </a:lnSpc>
                        <a:spcBef>
                          <a:spcPts val="0"/>
                        </a:spcBef>
                        <a:spcAft>
                          <a:spcPts val="0"/>
                        </a:spcAft>
                      </a:pPr>
                      <a:r>
                        <a:rPr lang="en-US" sz="1400" dirty="0">
                          <a:effectLst/>
                        </a:rPr>
                        <a:t>fixed (8-16b)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gn="l" defTabSz="914400" rtl="0" eaLnBrk="1" latinLnBrk="0" hangingPunct="1">
                        <a:lnSpc>
                          <a:spcPct val="107000"/>
                        </a:lnSpc>
                        <a:spcBef>
                          <a:spcPts val="0"/>
                        </a:spcBef>
                        <a:spcAft>
                          <a:spcPts val="0"/>
                        </a:spcAft>
                      </a:pPr>
                      <a:r>
                        <a:rPr lang="en-US" sz="1400" kern="1200" dirty="0" smtClean="0">
                          <a:solidFill>
                            <a:schemeClr val="dk1"/>
                          </a:solidFill>
                          <a:effectLst/>
                          <a:latin typeface="+mn-lt"/>
                          <a:ea typeface="+mn-ea"/>
                          <a:cs typeface="+mn-cs"/>
                        </a:rPr>
                        <a:t>Fixed (8b)</a:t>
                      </a:r>
                      <a:endParaRPr lang="en-US" sz="1400" kern="1200" dirty="0">
                        <a:solidFill>
                          <a:schemeClr val="dk1"/>
                        </a:solidFill>
                        <a:effectLst/>
                        <a:latin typeface="+mn-lt"/>
                        <a:ea typeface="+mn-ea"/>
                        <a:cs typeface="+mn-cs"/>
                      </a:endParaRPr>
                    </a:p>
                  </a:txBody>
                  <a:tcPr marL="113030" marR="73025" marT="55245" marB="0"/>
                </a:tc>
              </a:tr>
              <a:tr h="626966">
                <a:tc>
                  <a:txBody>
                    <a:bodyPr/>
                    <a:lstStyle/>
                    <a:p>
                      <a:pPr marL="34925" marR="0">
                        <a:lnSpc>
                          <a:spcPct val="107000"/>
                        </a:lnSpc>
                        <a:spcBef>
                          <a:spcPts val="0"/>
                        </a:spcBef>
                        <a:spcAft>
                          <a:spcPts val="0"/>
                        </a:spcAft>
                      </a:pPr>
                      <a:r>
                        <a:rPr lang="en-US" sz="1400" b="1" kern="1200" dirty="0" smtClean="0">
                          <a:solidFill>
                            <a:schemeClr val="lt1"/>
                          </a:solidFill>
                          <a:effectLst/>
                          <a:latin typeface="+mn-lt"/>
                          <a:ea typeface="+mn-ea"/>
                          <a:cs typeface="+mn-cs"/>
                        </a:rPr>
                        <a:t>Performance</a:t>
                      </a:r>
                      <a:endParaRPr lang="en-US" sz="1400" b="1" kern="1200" dirty="0">
                        <a:solidFill>
                          <a:schemeClr val="lt1"/>
                        </a:solidFill>
                        <a:effectLst/>
                        <a:latin typeface="+mn-lt"/>
                        <a:ea typeface="+mn-ea"/>
                        <a:cs typeface="+mn-cs"/>
                      </a:endParaRPr>
                    </a:p>
                  </a:txBody>
                  <a:tcPr marL="113030" marR="73025" marT="55245" marB="0" anchor="ctr"/>
                </a:tc>
                <a:tc>
                  <a:txBody>
                    <a:bodyPr/>
                    <a:lstStyle/>
                    <a:p>
                      <a:pPr marL="0" marR="40640" algn="ctr">
                        <a:lnSpc>
                          <a:spcPct val="107000"/>
                        </a:lnSpc>
                        <a:spcBef>
                          <a:spcPts val="0"/>
                        </a:spcBef>
                        <a:spcAft>
                          <a:spcPts val="0"/>
                        </a:spcAft>
                      </a:pPr>
                      <a:r>
                        <a:rPr lang="en-US" sz="1400" dirty="0">
                          <a:effectLst/>
                        </a:rPr>
                        <a:t>17 </a:t>
                      </a:r>
                      <a:r>
                        <a:rPr lang="en-US" sz="1400" dirty="0" err="1">
                          <a:effectLst/>
                        </a:rPr>
                        <a:t>GOPS</a:t>
                      </a:r>
                      <a:r>
                        <a:rPr lang="en-US" sz="1400" baseline="30000" dirty="0" err="1">
                          <a:effectLst/>
                        </a:rPr>
                        <a:t>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nchor="ctr"/>
                </a:tc>
                <a:tc>
                  <a:txBody>
                    <a:bodyPr/>
                    <a:lstStyle/>
                    <a:p>
                      <a:pPr marL="63500" marR="0">
                        <a:lnSpc>
                          <a:spcPct val="107000"/>
                        </a:lnSpc>
                        <a:spcBef>
                          <a:spcPts val="0"/>
                        </a:spcBef>
                        <a:spcAft>
                          <a:spcPts val="0"/>
                        </a:spcAft>
                      </a:pPr>
                      <a:r>
                        <a:rPr lang="en-US" sz="1400">
                          <a:effectLst/>
                        </a:rPr>
                        <a:t>61.6 GOPS</a:t>
                      </a:r>
                      <a:r>
                        <a:rPr lang="en-US" sz="1400" baseline="30000">
                          <a:effectLst/>
                        </a:rPr>
                        <a:t>a</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nchor="ctr"/>
                </a:tc>
                <a:tc>
                  <a:txBody>
                    <a:bodyPr/>
                    <a:lstStyle/>
                    <a:p>
                      <a:pPr marL="0" marR="0" algn="ctr">
                        <a:lnSpc>
                          <a:spcPct val="107000"/>
                        </a:lnSpc>
                        <a:spcBef>
                          <a:spcPts val="0"/>
                        </a:spcBef>
                        <a:spcAft>
                          <a:spcPts val="0"/>
                        </a:spcAft>
                      </a:pPr>
                      <a:r>
                        <a:rPr lang="en-US" sz="1400" dirty="0">
                          <a:effectLst/>
                        </a:rPr>
                        <a:t>126.6 </a:t>
                      </a:r>
                      <a:r>
                        <a:rPr lang="en-US" sz="1400" dirty="0" err="1">
                          <a:effectLst/>
                        </a:rPr>
                        <a:t>GOPS</a:t>
                      </a:r>
                      <a:r>
                        <a:rPr lang="en-US" sz="1400" baseline="30000" dirty="0" err="1">
                          <a:effectLst/>
                        </a:rPr>
                        <a:t>a</a:t>
                      </a:r>
                      <a:r>
                        <a:rPr lang="en-US" sz="1400" baseline="30000" dirty="0">
                          <a:effectLst/>
                        </a:rPr>
                        <a:t> </a:t>
                      </a:r>
                      <a:r>
                        <a:rPr lang="en-US" sz="1400" dirty="0">
                          <a:effectLst/>
                        </a:rPr>
                        <a:t>72.4 </a:t>
                      </a:r>
                      <a:r>
                        <a:rPr lang="en-US" sz="1400" dirty="0" err="1">
                          <a:effectLst/>
                        </a:rPr>
                        <a:t>GOPS</a:t>
                      </a:r>
                      <a:r>
                        <a:rPr lang="en-US" sz="1400" baseline="30000" dirty="0" err="1">
                          <a:effectLst/>
                        </a:rPr>
                        <a:t>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0" algn="ctr">
                        <a:lnSpc>
                          <a:spcPct val="107000"/>
                        </a:lnSpc>
                        <a:spcBef>
                          <a:spcPts val="0"/>
                        </a:spcBef>
                        <a:spcAft>
                          <a:spcPts val="0"/>
                        </a:spcAft>
                      </a:pPr>
                      <a:r>
                        <a:rPr lang="en-US" sz="1400" dirty="0">
                          <a:effectLst/>
                        </a:rPr>
                        <a:t>136.5 </a:t>
                      </a:r>
                      <a:r>
                        <a:rPr lang="en-US" sz="1400" dirty="0" err="1">
                          <a:effectLst/>
                        </a:rPr>
                        <a:t>GOPS</a:t>
                      </a:r>
                      <a:r>
                        <a:rPr lang="en-US" sz="1400" baseline="30000" dirty="0" err="1">
                          <a:effectLst/>
                        </a:rPr>
                        <a:t>a</a:t>
                      </a:r>
                      <a:r>
                        <a:rPr lang="en-US" sz="1400" baseline="30000" dirty="0">
                          <a:effectLst/>
                        </a:rPr>
                        <a:t> </a:t>
                      </a:r>
                      <a:r>
                        <a:rPr lang="en-US" sz="1400" dirty="0">
                          <a:effectLst/>
                        </a:rPr>
                        <a:t>117.8 </a:t>
                      </a:r>
                      <a:r>
                        <a:rPr lang="en-US" sz="1400" dirty="0" err="1">
                          <a:effectLst/>
                        </a:rPr>
                        <a:t>GOPS</a:t>
                      </a:r>
                      <a:r>
                        <a:rPr lang="en-US" sz="1400" baseline="30000" dirty="0" err="1">
                          <a:effectLst/>
                        </a:rPr>
                        <a:t>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399.6 </a:t>
                      </a:r>
                      <a:r>
                        <a:rPr lang="en-US" sz="1400" kern="1200" dirty="0" err="1" smtClean="0">
                          <a:solidFill>
                            <a:schemeClr val="dk1"/>
                          </a:solidFill>
                          <a:effectLst/>
                          <a:latin typeface="+mn-lt"/>
                          <a:ea typeface="+mn-ea"/>
                          <a:cs typeface="+mn-cs"/>
                        </a:rPr>
                        <a:t>GOPSa</a:t>
                      </a:r>
                      <a:r>
                        <a:rPr lang="en-US" sz="1400" kern="1200" dirty="0" smtClean="0">
                          <a:solidFill>
                            <a:schemeClr val="dk1"/>
                          </a:solidFill>
                          <a:effectLst/>
                          <a:latin typeface="+mn-lt"/>
                          <a:ea typeface="+mn-ea"/>
                          <a:cs typeface="+mn-cs"/>
                        </a:rPr>
                        <a:t> 329.9 </a:t>
                      </a:r>
                      <a:r>
                        <a:rPr lang="en-US" sz="1400" kern="1200" dirty="0" err="1" smtClean="0">
                          <a:solidFill>
                            <a:schemeClr val="dk1"/>
                          </a:solidFill>
                          <a:effectLst/>
                          <a:latin typeface="+mn-lt"/>
                          <a:ea typeface="+mn-ea"/>
                          <a:cs typeface="+mn-cs"/>
                        </a:rPr>
                        <a:t>GOPSb</a:t>
                      </a:r>
                      <a:endParaRPr lang="en-US" sz="1400" kern="1200" dirty="0" smtClean="0">
                        <a:solidFill>
                          <a:schemeClr val="dk1"/>
                        </a:solidFill>
                        <a:effectLst/>
                        <a:latin typeface="+mn-lt"/>
                        <a:ea typeface="+mn-ea"/>
                        <a:cs typeface="+mn-cs"/>
                      </a:endParaRPr>
                    </a:p>
                    <a:p>
                      <a:pPr marL="0" marR="0" algn="ctr">
                        <a:lnSpc>
                          <a:spcPct val="107000"/>
                        </a:lnSpc>
                        <a:spcBef>
                          <a:spcPts val="0"/>
                        </a:spcBef>
                        <a:spcAft>
                          <a:spcPts val="0"/>
                        </a:spcAft>
                      </a:pP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r>
            </a:tbl>
          </a:graphicData>
        </a:graphic>
      </p:graphicFrame>
      <p:sp>
        <p:nvSpPr>
          <p:cNvPr id="2" name="TextBox 1"/>
          <p:cNvSpPr txBox="1"/>
          <p:nvPr/>
        </p:nvSpPr>
        <p:spPr>
          <a:xfrm>
            <a:off x="1084524" y="5186678"/>
            <a:ext cx="10710407" cy="1200329"/>
          </a:xfrm>
          <a:prstGeom prst="rect">
            <a:avLst/>
          </a:prstGeom>
          <a:noFill/>
        </p:spPr>
        <p:txBody>
          <a:bodyPr wrap="square" rtlCol="0">
            <a:spAutoFit/>
          </a:bodyPr>
          <a:lstStyle/>
          <a:p>
            <a:pPr lvl="0" eaLnBrk="0" fontAlgn="base" hangingPunct="0">
              <a:spcBef>
                <a:spcPct val="0"/>
              </a:spcBef>
              <a:spcAft>
                <a:spcPct val="0"/>
              </a:spcAft>
            </a:pPr>
            <a:r>
              <a:rPr lang="en-US" altLang="en-US" sz="1200" baseline="30000" dirty="0">
                <a:solidFill>
                  <a:srgbClr val="0D0D0D"/>
                </a:solidFill>
                <a:latin typeface="Arial" panose="020B0604020202020204" pitchFamily="34" charset="0"/>
                <a:ea typeface="Arial" panose="020B0604020202020204" pitchFamily="34" charset="0"/>
                <a:cs typeface="Calibri" panose="020F0502020204030204" pitchFamily="34" charset="0"/>
              </a:rPr>
              <a:t>a </a:t>
            </a:r>
            <a:r>
              <a:rPr lang="en-US" altLang="en-US" sz="1200" dirty="0">
                <a:solidFill>
                  <a:srgbClr val="0D0D0D"/>
                </a:solidFill>
                <a:latin typeface="Arial" panose="020B0604020202020204" pitchFamily="34" charset="0"/>
                <a:ea typeface="Arial" panose="020B0604020202020204" pitchFamily="34" charset="0"/>
                <a:cs typeface="Calibri" panose="020F0502020204030204" pitchFamily="34" charset="0"/>
              </a:rPr>
              <a:t>convolution operations only    </a:t>
            </a:r>
            <a:r>
              <a:rPr lang="en-US" altLang="en-US" sz="1200" baseline="30000" dirty="0">
                <a:solidFill>
                  <a:srgbClr val="0D0D0D"/>
                </a:solidFill>
                <a:latin typeface="Arial" panose="020B0604020202020204" pitchFamily="34" charset="0"/>
                <a:ea typeface="Arial" panose="020B0604020202020204" pitchFamily="34" charset="0"/>
                <a:cs typeface="Calibri" panose="020F0502020204030204" pitchFamily="34" charset="0"/>
              </a:rPr>
              <a:t>b </a:t>
            </a:r>
            <a:r>
              <a:rPr lang="en-US" altLang="en-US" sz="1200" dirty="0">
                <a:solidFill>
                  <a:srgbClr val="0D0D0D"/>
                </a:solidFill>
                <a:latin typeface="Arial" panose="020B0604020202020204" pitchFamily="34" charset="0"/>
                <a:ea typeface="Arial" panose="020B0604020202020204" pitchFamily="34" charset="0"/>
                <a:cs typeface="Calibri" panose="020F0502020204030204" pitchFamily="34" charset="0"/>
              </a:rPr>
              <a:t>all operations for image classification</a:t>
            </a:r>
            <a:endParaRPr lang="en-US" altLang="en-US" sz="800" dirty="0">
              <a:latin typeface="Arial" panose="020B0604020202020204" pitchFamily="34" charset="0"/>
            </a:endParaRPr>
          </a:p>
          <a:p>
            <a:pPr lvl="0" eaLnBrk="0" fontAlgn="base" hangingPunct="0">
              <a:spcBef>
                <a:spcPct val="0"/>
              </a:spcBef>
              <a:spcAft>
                <a:spcPct val="0"/>
              </a:spcAft>
            </a:pPr>
            <a:r>
              <a:rPr lang="en-US" altLang="en-US" sz="1200" dirty="0">
                <a:solidFill>
                  <a:srgbClr val="0D0D0D"/>
                </a:solidFill>
                <a:latin typeface="Arial" panose="020B0604020202020204" pitchFamily="34" charset="0"/>
                <a:ea typeface="Arial" panose="020B0604020202020204" pitchFamily="34" charset="0"/>
                <a:cs typeface="Calibri" panose="020F0502020204030204" pitchFamily="34" charset="0"/>
              </a:rPr>
              <a:t>1 GMAC = 2 GOP</a:t>
            </a:r>
            <a:endPar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endParaRPr>
          </a:p>
          <a:p>
            <a:pPr lvl="0">
              <a:defRPr/>
            </a:pPr>
            <a:r>
              <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rPr>
              <a:t>[1] M. </a:t>
            </a:r>
            <a:r>
              <a:rPr lang="en-US" altLang="en-US" sz="1200" dirty="0" err="1">
                <a:solidFill>
                  <a:srgbClr val="000000"/>
                </a:solidFill>
                <a:latin typeface="Arial" panose="020B0604020202020204" pitchFamily="34" charset="0"/>
                <a:ea typeface="Arial" panose="020B0604020202020204" pitchFamily="34" charset="0"/>
                <a:cs typeface="Calibri" panose="020F0502020204030204" pitchFamily="34" charset="0"/>
              </a:rPr>
              <a:t>Peemen</a:t>
            </a:r>
            <a:r>
              <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rPr>
              <a:t>, et al. Memory-centric accelerator design for convolutional neural networks. In </a:t>
            </a:r>
            <a:r>
              <a:rPr lang="en-US" altLang="en-US" sz="1200" i="1" dirty="0">
                <a:solidFill>
                  <a:srgbClr val="000000"/>
                </a:solidFill>
                <a:latin typeface="Arial" panose="020B0604020202020204" pitchFamily="34" charset="0"/>
                <a:ea typeface="Arial" panose="020B0604020202020204" pitchFamily="34" charset="0"/>
                <a:cs typeface="Calibri" panose="020F0502020204030204" pitchFamily="34" charset="0"/>
              </a:rPr>
              <a:t>ICCD </a:t>
            </a:r>
            <a:r>
              <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rPr>
              <a:t>2013.</a:t>
            </a:r>
          </a:p>
          <a:p>
            <a:pPr lvl="0">
              <a:defRPr/>
            </a:pPr>
            <a:r>
              <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rPr>
              <a:t>[2] C. Zhang, et al. Optimizing FPGA-based accelerator design for deep convolutional neural networks. In </a:t>
            </a:r>
            <a:r>
              <a:rPr lang="en-US" altLang="en-US" sz="1200" i="1" dirty="0">
                <a:solidFill>
                  <a:srgbClr val="000000"/>
                </a:solidFill>
                <a:latin typeface="Arial" panose="020B0604020202020204" pitchFamily="34" charset="0"/>
                <a:ea typeface="Arial" panose="020B0604020202020204" pitchFamily="34" charset="0"/>
                <a:cs typeface="Calibri" panose="020F0502020204030204" pitchFamily="34" charset="0"/>
              </a:rPr>
              <a:t>ACM ISFPGA </a:t>
            </a:r>
            <a:r>
              <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rPr>
              <a:t>2015.</a:t>
            </a:r>
          </a:p>
          <a:p>
            <a:pPr lvl="0">
              <a:defRPr/>
            </a:pPr>
            <a:r>
              <a:rPr lang="en-US" sz="1200" dirty="0"/>
              <a:t>[3] </a:t>
            </a:r>
            <a:r>
              <a:rPr lang="en-US" sz="1200" dirty="0" err="1"/>
              <a:t>Suda</a:t>
            </a:r>
            <a:r>
              <a:rPr lang="en-US" sz="1200" dirty="0"/>
              <a:t>, Naveen, et al. "Throughput-Optimized </a:t>
            </a:r>
            <a:r>
              <a:rPr lang="en-US" sz="1200" dirty="0" err="1"/>
              <a:t>OpenCL</a:t>
            </a:r>
            <a:r>
              <a:rPr lang="en-US" sz="1200" dirty="0"/>
              <a:t>-based FPGA Accelerator for Large-Scale Convolutional Neural Networks." </a:t>
            </a:r>
            <a:r>
              <a:rPr lang="en-US" sz="1200" i="1" dirty="0"/>
              <a:t>Proceedings of the 2016 ACM/SIGDA International Symposium on Field-Programmable Gate Arrays</a:t>
            </a:r>
            <a:r>
              <a:rPr lang="en-US" sz="1200" dirty="0"/>
              <a:t>. ACM, 2016</a:t>
            </a:r>
            <a:r>
              <a:rPr lang="en-US" sz="1200" dirty="0" smtClean="0"/>
              <a:t>.</a:t>
            </a:r>
            <a:endPar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829597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Thanks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7183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a:t>A </a:t>
            </a:r>
            <a:r>
              <a:rPr lang="en-US" dirty="0" smtClean="0"/>
              <a:t>analysis of</a:t>
            </a:r>
            <a:r>
              <a:rPr lang="en-US" altLang="zh-CN" dirty="0" smtClean="0"/>
              <a:t> current </a:t>
            </a:r>
            <a:r>
              <a:rPr lang="en-US" dirty="0" smtClean="0"/>
              <a:t>difficulties to implement large CNN models on FPGA card.</a:t>
            </a:r>
          </a:p>
          <a:p>
            <a:r>
              <a:rPr lang="en-US" dirty="0" smtClean="0"/>
              <a:t>A novel solution to maximize IO bandwidth and put the performance bottleneck to calculation resources.</a:t>
            </a:r>
          </a:p>
          <a:p>
            <a:r>
              <a:rPr lang="en-US" dirty="0" smtClean="0"/>
              <a:t>Verified experiment result at VGG19 model that achieves 399.6 </a:t>
            </a:r>
            <a:r>
              <a:rPr lang="en-US" dirty="0" err="1" smtClean="0"/>
              <a:t>gops</a:t>
            </a:r>
            <a:r>
              <a:rPr lang="en-US" dirty="0"/>
              <a:t>, </a:t>
            </a:r>
            <a:r>
              <a:rPr lang="en-US" dirty="0" smtClean="0"/>
              <a:t>2.9 times faster than current known best related work.</a:t>
            </a:r>
          </a:p>
          <a:p>
            <a:endParaRPr lang="en-US" dirty="0" smtClean="0"/>
          </a:p>
        </p:txBody>
      </p:sp>
    </p:spTree>
    <p:extLst>
      <p:ext uri="{BB962C8B-B14F-4D97-AF65-F5344CB8AC3E}">
        <p14:creationId xmlns:p14="http://schemas.microsoft.com/office/powerpoint/2010/main" val="91401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as GEMM: </a:t>
            </a:r>
            <a:r>
              <a:rPr lang="en-US" dirty="0" smtClean="0"/>
              <a:t>Common </a:t>
            </a:r>
            <a:r>
              <a:rPr lang="en-US" dirty="0"/>
              <a:t>idea</a:t>
            </a:r>
          </a:p>
        </p:txBody>
      </p:sp>
      <p:sp>
        <p:nvSpPr>
          <p:cNvPr id="3" name="Content Placeholder 2"/>
          <p:cNvSpPr>
            <a:spLocks noGrp="1"/>
          </p:cNvSpPr>
          <p:nvPr>
            <p:ph idx="1"/>
          </p:nvPr>
        </p:nvSpPr>
        <p:spPr/>
        <p:txBody>
          <a:bodyPr>
            <a:normAutofit/>
          </a:bodyPr>
          <a:lstStyle/>
          <a:p>
            <a:r>
              <a:rPr lang="en-US" dirty="0" smtClean="0"/>
              <a:t>Used by main stream CNN implementations: </a:t>
            </a:r>
            <a:r>
              <a:rPr lang="en-US" dirty="0" err="1" smtClean="0"/>
              <a:t>cuCNN</a:t>
            </a:r>
            <a:r>
              <a:rPr lang="en-US" dirty="0" smtClean="0"/>
              <a:t>, </a:t>
            </a:r>
            <a:r>
              <a:rPr lang="en-US" dirty="0" err="1" smtClean="0"/>
              <a:t>caffe</a:t>
            </a:r>
            <a:r>
              <a:rPr lang="en-US" dirty="0" smtClean="0"/>
              <a:t>.</a:t>
            </a:r>
            <a:endParaRPr lang="en-US" dirty="0"/>
          </a:p>
          <a:p>
            <a:endParaRPr lang="en-US" dirty="0" smtClean="0"/>
          </a:p>
        </p:txBody>
      </p:sp>
      <p:pic>
        <p:nvPicPr>
          <p:cNvPr id="4" name="Content Placeholder 3"/>
          <p:cNvPicPr>
            <a:picLocks noChangeAspect="1"/>
          </p:cNvPicPr>
          <p:nvPr/>
        </p:nvPicPr>
        <p:blipFill>
          <a:blip r:embed="rId2"/>
          <a:stretch>
            <a:fillRect/>
          </a:stretch>
        </p:blipFill>
        <p:spPr>
          <a:xfrm>
            <a:off x="2957081" y="2513806"/>
            <a:ext cx="6277837" cy="3528854"/>
          </a:xfrm>
          <a:prstGeom prst="rect">
            <a:avLst/>
          </a:prstGeom>
        </p:spPr>
      </p:pic>
    </p:spTree>
    <p:extLst>
      <p:ext uri="{BB962C8B-B14F-4D97-AF65-F5344CB8AC3E}">
        <p14:creationId xmlns:p14="http://schemas.microsoft.com/office/powerpoint/2010/main" val="1623130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FFT</a:t>
            </a:r>
            <a:r>
              <a:rPr lang="en-US" dirty="0" smtClean="0"/>
              <a:t>?</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a:t>Small filter </a:t>
            </a:r>
            <a:r>
              <a:rPr lang="en-US" b="1" dirty="0" smtClean="0"/>
              <a:t>size</a:t>
            </a:r>
            <a:r>
              <a:rPr lang="en-US" dirty="0" smtClean="0"/>
              <a:t>. With FFT, one convolution at time domain equals one product at frequency domain. Small filter kernel gains less acceleration than big kernel, </a:t>
            </a:r>
            <a:r>
              <a:rPr lang="en-US" dirty="0"/>
              <a:t>unfortunately, 3 is the most common case (VGG, </a:t>
            </a:r>
            <a:r>
              <a:rPr lang="en-US" dirty="0" err="1"/>
              <a:t>AlexNet</a:t>
            </a:r>
            <a:r>
              <a:rPr lang="en-US" dirty="0"/>
              <a:t>).</a:t>
            </a:r>
          </a:p>
          <a:p>
            <a:r>
              <a:rPr lang="en-US" b="1" dirty="0" smtClean="0"/>
              <a:t>Complex multiplication consume 4 times more.</a:t>
            </a:r>
            <a:r>
              <a:rPr lang="en-US" dirty="0" smtClean="0"/>
              <a:t> But the DSP resource are limited (now </a:t>
            </a:r>
            <a:r>
              <a:rPr lang="en-US" dirty="0"/>
              <a:t>only 9/4 acceleration).</a:t>
            </a:r>
          </a:p>
          <a:p>
            <a:r>
              <a:rPr lang="en-US" b="1" dirty="0"/>
              <a:t>DFT and reverse </a:t>
            </a:r>
            <a:r>
              <a:rPr lang="en-US" b="1" dirty="0" smtClean="0"/>
              <a:t>DFT overhead</a:t>
            </a:r>
            <a:r>
              <a:rPr lang="en-US" dirty="0" smtClean="0"/>
              <a:t>. Non-trivial</a:t>
            </a:r>
            <a:r>
              <a:rPr lang="en-US" dirty="0"/>
              <a:t>, hard to parallel.</a:t>
            </a:r>
          </a:p>
          <a:p>
            <a:r>
              <a:rPr lang="en-US" b="1" dirty="0" smtClean="0"/>
              <a:t>IO bottom neck.</a:t>
            </a:r>
            <a:r>
              <a:rPr lang="en-US" dirty="0" smtClean="0"/>
              <a:t> Point </a:t>
            </a:r>
            <a:r>
              <a:rPr lang="en-US" dirty="0"/>
              <a:t>wise multiplication at frequency domain relies heavily on DDR bandwidth (</a:t>
            </a:r>
            <a:r>
              <a:rPr lang="en-US" dirty="0" smtClean="0"/>
              <a:t>fetching </a:t>
            </a:r>
            <a:r>
              <a:rPr lang="en-US" dirty="0"/>
              <a:t>: calculation = 1 : 1), 8GB/S DDR on FPGA (512bit / </a:t>
            </a:r>
            <a:r>
              <a:rPr lang="en-US" dirty="0" smtClean="0"/>
              <a:t>cycle) </a:t>
            </a:r>
            <a:r>
              <a:rPr lang="en-US" dirty="0"/>
              <a:t>cannot keep up with calculation (up to 1024 multiplication / cycle).</a:t>
            </a:r>
          </a:p>
          <a:p>
            <a:r>
              <a:rPr lang="en-US" b="1" dirty="0" smtClean="0"/>
              <a:t>In conclusion: </a:t>
            </a:r>
            <a:r>
              <a:rPr lang="en-US" b="1" dirty="0" err="1" smtClean="0"/>
              <a:t>gflops</a:t>
            </a:r>
            <a:r>
              <a:rPr lang="en-US" b="1" dirty="0" smtClean="0"/>
              <a:t> </a:t>
            </a:r>
            <a:r>
              <a:rPr lang="en-US" b="1" dirty="0"/>
              <a:t>is even worse than GEMM based approach for 3 x 3 </a:t>
            </a:r>
            <a:r>
              <a:rPr lang="en-US" b="1" dirty="0" smtClean="0"/>
              <a:t>kernel convolution.</a:t>
            </a:r>
            <a:endParaRPr lang="en-US" b="1" dirty="0"/>
          </a:p>
          <a:p>
            <a:endParaRPr lang="en-US" dirty="0"/>
          </a:p>
        </p:txBody>
      </p:sp>
    </p:spTree>
    <p:extLst>
      <p:ext uri="{BB962C8B-B14F-4D97-AF65-F5344CB8AC3E}">
        <p14:creationId xmlns:p14="http://schemas.microsoft.com/office/powerpoint/2010/main" val="257727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as GEMM: Difficulties</a:t>
            </a:r>
            <a:endParaRPr lang="en-US" dirty="0"/>
          </a:p>
        </p:txBody>
      </p:sp>
      <p:sp>
        <p:nvSpPr>
          <p:cNvPr id="3" name="Content Placeholder 2"/>
          <p:cNvSpPr>
            <a:spLocks noGrp="1"/>
          </p:cNvSpPr>
          <p:nvPr>
            <p:ph idx="1"/>
          </p:nvPr>
        </p:nvSpPr>
        <p:spPr/>
        <p:txBody>
          <a:bodyPr>
            <a:normAutofit/>
          </a:bodyPr>
          <a:lstStyle/>
          <a:p>
            <a:r>
              <a:rPr lang="en-US" b="1" dirty="0" smtClean="0"/>
              <a:t>Model too big for block RAM.</a:t>
            </a:r>
            <a:r>
              <a:rPr lang="en-US" dirty="0" smtClean="0"/>
              <a:t> </a:t>
            </a:r>
            <a:r>
              <a:rPr lang="en-US" dirty="0"/>
              <a:t>5.25MB </a:t>
            </a:r>
            <a:r>
              <a:rPr lang="en-US" dirty="0" smtClean="0"/>
              <a:t>BRAM for </a:t>
            </a:r>
            <a:r>
              <a:rPr lang="en-US" dirty="0" err="1" smtClean="0"/>
              <a:t>Stratix</a:t>
            </a:r>
            <a:r>
              <a:rPr lang="en-US" dirty="0" smtClean="0"/>
              <a:t>-V.  In VGG19, max</a:t>
            </a:r>
            <a:r>
              <a:rPr lang="en-US" altLang="zh-CN" dirty="0" smtClean="0"/>
              <a:t>imal</a:t>
            </a:r>
            <a:r>
              <a:rPr lang="en-US" dirty="0" smtClean="0"/>
              <a:t> feature map size up to 3.2 MB, note input feature map and output feature map </a:t>
            </a:r>
            <a:r>
              <a:rPr lang="en-US" dirty="0"/>
              <a:t>must </a:t>
            </a:r>
            <a:r>
              <a:rPr lang="en-US" dirty="0" smtClean="0"/>
              <a:t>simultaneously be stored on BRAM.</a:t>
            </a:r>
            <a:endParaRPr lang="en-US" b="1" dirty="0" smtClean="0"/>
          </a:p>
          <a:p>
            <a:r>
              <a:rPr lang="en-US" b="1" dirty="0" smtClean="0"/>
              <a:t>DDR access must be sequential.</a:t>
            </a:r>
            <a:r>
              <a:rPr lang="en-US" dirty="0" smtClean="0"/>
              <a:t> 1024 DSP GEMM requires about 16 fetch per cycle. Through maximal DDR bandwidth achieves 8GB/S, that is about 512bit </a:t>
            </a:r>
            <a:r>
              <a:rPr lang="en-US" dirty="0"/>
              <a:t>/ </a:t>
            </a:r>
            <a:r>
              <a:rPr lang="en-US" dirty="0" smtClean="0"/>
              <a:t>cycle, but this bandwidth requires strict condition: Access must be 512bits at a time for a burst transfer, and access must hit sequential DDR address, otherwise DDR must recharge for random or large stride access, making IO a bottleneck.</a:t>
            </a:r>
          </a:p>
        </p:txBody>
      </p:sp>
    </p:spTree>
    <p:extLst>
      <p:ext uri="{BB962C8B-B14F-4D97-AF65-F5344CB8AC3E}">
        <p14:creationId xmlns:p14="http://schemas.microsoft.com/office/powerpoint/2010/main" val="3244853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as GEMM: Difficulties</a:t>
            </a:r>
            <a:endParaRPr lang="en-US" dirty="0"/>
          </a:p>
        </p:txBody>
      </p:sp>
      <p:sp>
        <p:nvSpPr>
          <p:cNvPr id="3" name="Content Placeholder 2"/>
          <p:cNvSpPr>
            <a:spLocks noGrp="1"/>
          </p:cNvSpPr>
          <p:nvPr>
            <p:ph idx="1"/>
          </p:nvPr>
        </p:nvSpPr>
        <p:spPr/>
        <p:txBody>
          <a:bodyPr>
            <a:normAutofit/>
          </a:bodyPr>
          <a:lstStyle/>
          <a:p>
            <a:r>
              <a:rPr lang="en-US" dirty="0" smtClean="0"/>
              <a:t>Online address convert not feasible.</a:t>
            </a:r>
          </a:p>
          <a:p>
            <a:pPr lvl="1"/>
            <a:r>
              <a:rPr lang="en-US" dirty="0" smtClean="0"/>
              <a:t>Filter slide window covers 2D rectangle, can not be sequentially fetched . If kernel size == 3, every 3 numbers’ fetch causes a DDR recharge.</a:t>
            </a:r>
          </a:p>
          <a:p>
            <a:pPr lvl="1"/>
            <a:r>
              <a:rPr lang="en-US" dirty="0" smtClean="0"/>
              <a:t>Successive element on target matrix randomly distributed across source feature maps, need to calculate actual address on feature map online, in parallel. Large resource consumption, and impossible to do parallel random access to DDR</a:t>
            </a:r>
          </a:p>
        </p:txBody>
      </p:sp>
    </p:spTree>
    <p:extLst>
      <p:ext uri="{BB962C8B-B14F-4D97-AF65-F5344CB8AC3E}">
        <p14:creationId xmlns:p14="http://schemas.microsoft.com/office/powerpoint/2010/main" val="2414496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1656163" y="3271279"/>
            <a:ext cx="1838325" cy="1390650"/>
          </a:xfrm>
          <a:prstGeom prst="rect">
            <a:avLst/>
          </a:prstGeom>
        </p:spPr>
      </p:pic>
      <p:sp>
        <p:nvSpPr>
          <p:cNvPr id="32" name="Rounded Rectangle 31"/>
          <p:cNvSpPr/>
          <p:nvPr/>
        </p:nvSpPr>
        <p:spPr>
          <a:xfrm>
            <a:off x="1916474" y="3448720"/>
            <a:ext cx="731997" cy="489585"/>
          </a:xfrm>
          <a:prstGeom prst="round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5414045" y="2634615"/>
            <a:ext cx="5591175" cy="1247775"/>
          </a:xfrm>
          <a:prstGeom prst="rect">
            <a:avLst/>
          </a:prstGeom>
        </p:spPr>
      </p:pic>
      <p:sp>
        <p:nvSpPr>
          <p:cNvPr id="4" name="Left Brace 3"/>
          <p:cNvSpPr/>
          <p:nvPr/>
        </p:nvSpPr>
        <p:spPr>
          <a:xfrm>
            <a:off x="5073403" y="2601277"/>
            <a:ext cx="270139" cy="1314450"/>
          </a:xfrm>
          <a:prstGeom prst="lef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12" name="Curved Connector 11"/>
          <p:cNvCxnSpPr>
            <a:stCxn id="32" idx="3"/>
            <a:endCxn id="42" idx="1"/>
          </p:cNvCxnSpPr>
          <p:nvPr/>
        </p:nvCxnSpPr>
        <p:spPr>
          <a:xfrm flipV="1">
            <a:off x="2648471" y="3258502"/>
            <a:ext cx="1985097" cy="4350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343542" y="2601277"/>
            <a:ext cx="5661678" cy="13144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03935" y="5247717"/>
            <a:ext cx="10871870" cy="923330"/>
          </a:xfrm>
          <a:prstGeom prst="rect">
            <a:avLst/>
          </a:prstGeom>
          <a:noFill/>
        </p:spPr>
        <p:txBody>
          <a:bodyPr wrap="square" rtlCol="0">
            <a:spAutoFit/>
          </a:bodyPr>
          <a:lstStyle/>
          <a:p>
            <a:r>
              <a:rPr lang="en-US" dirty="0" smtClean="0"/>
              <a:t>64 feature map’s certain filter window location expand to one row of target matrix of length 64 X 3 X 3, successive 64 8bit fix number (burst length) strides across 7 ~ </a:t>
            </a:r>
            <a:r>
              <a:rPr lang="en-US" altLang="zh-CN" dirty="0" smtClean="0"/>
              <a:t>8 feature maps and </a:t>
            </a:r>
            <a:r>
              <a:rPr lang="en-US" dirty="0" smtClean="0"/>
              <a:t>three rows of each feature map, thus the actual address of successive elements are nearly randomly distributed.</a:t>
            </a:r>
            <a:endParaRPr lang="en-US" dirty="0"/>
          </a:p>
        </p:txBody>
      </p:sp>
      <p:sp>
        <p:nvSpPr>
          <p:cNvPr id="39" name="TextBox 38"/>
          <p:cNvSpPr txBox="1"/>
          <p:nvPr/>
        </p:nvSpPr>
        <p:spPr>
          <a:xfrm>
            <a:off x="6810401" y="4025265"/>
            <a:ext cx="2727960" cy="276999"/>
          </a:xfrm>
          <a:prstGeom prst="rect">
            <a:avLst/>
          </a:prstGeom>
          <a:noFill/>
        </p:spPr>
        <p:txBody>
          <a:bodyPr wrap="square" rtlCol="0">
            <a:spAutoFit/>
          </a:bodyPr>
          <a:lstStyle/>
          <a:p>
            <a:r>
              <a:rPr lang="en-US" sz="1200" dirty="0" smtClean="0"/>
              <a:t>Address on feature map storage in DDR</a:t>
            </a:r>
            <a:endParaRPr lang="en-US" sz="1200" dirty="0"/>
          </a:p>
        </p:txBody>
      </p:sp>
      <p:sp>
        <p:nvSpPr>
          <p:cNvPr id="42" name="TextBox 41"/>
          <p:cNvSpPr txBox="1"/>
          <p:nvPr/>
        </p:nvSpPr>
        <p:spPr>
          <a:xfrm>
            <a:off x="4633568" y="2881312"/>
            <a:ext cx="369332" cy="754380"/>
          </a:xfrm>
          <a:prstGeom prst="rect">
            <a:avLst/>
          </a:prstGeom>
          <a:noFill/>
        </p:spPr>
        <p:txBody>
          <a:bodyPr vert="eaVert" wrap="square" rtlCol="0">
            <a:spAutoFit/>
          </a:bodyPr>
          <a:lstStyle/>
          <a:p>
            <a:r>
              <a:rPr lang="en-US" sz="1200" dirty="0" smtClean="0"/>
              <a:t>64 X 3 X 3</a:t>
            </a:r>
            <a:endParaRPr lang="en-US" sz="1200" dirty="0"/>
          </a:p>
        </p:txBody>
      </p:sp>
      <p:pic>
        <p:nvPicPr>
          <p:cNvPr id="48" name="Content Placeholder 3"/>
          <p:cNvPicPr>
            <a:picLocks noChangeAspect="1"/>
          </p:cNvPicPr>
          <p:nvPr/>
        </p:nvPicPr>
        <p:blipFill>
          <a:blip r:embed="rId4"/>
          <a:stretch>
            <a:fillRect/>
          </a:stretch>
        </p:blipFill>
        <p:spPr>
          <a:xfrm>
            <a:off x="1184258" y="497842"/>
            <a:ext cx="3449310" cy="2390810"/>
          </a:xfrm>
          <a:prstGeom prst="rect">
            <a:avLst/>
          </a:prstGeom>
        </p:spPr>
      </p:pic>
      <p:sp>
        <p:nvSpPr>
          <p:cNvPr id="50" name="Rounded Rectangle 49"/>
          <p:cNvSpPr/>
          <p:nvPr/>
        </p:nvSpPr>
        <p:spPr>
          <a:xfrm>
            <a:off x="1409700" y="2133600"/>
            <a:ext cx="624840" cy="685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p:cNvCxnSpPr>
            <a:stCxn id="50" idx="3"/>
            <a:endCxn id="13" idx="0"/>
          </p:cNvCxnSpPr>
          <p:nvPr/>
        </p:nvCxnSpPr>
        <p:spPr>
          <a:xfrm>
            <a:off x="2034540" y="2167890"/>
            <a:ext cx="6139841" cy="433387"/>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343542" y="1645920"/>
            <a:ext cx="1964038" cy="461665"/>
          </a:xfrm>
          <a:prstGeom prst="rect">
            <a:avLst/>
          </a:prstGeom>
          <a:noFill/>
        </p:spPr>
        <p:txBody>
          <a:bodyPr wrap="square" rtlCol="0">
            <a:spAutoFit/>
          </a:bodyPr>
          <a:lstStyle/>
          <a:p>
            <a:r>
              <a:rPr lang="en-US" sz="1200" dirty="0" smtClean="0"/>
              <a:t>Not the same #feature map: 3 V.S. 64</a:t>
            </a:r>
            <a:endParaRPr lang="en-US" sz="1200" dirty="0"/>
          </a:p>
        </p:txBody>
      </p:sp>
      <p:sp>
        <p:nvSpPr>
          <p:cNvPr id="57" name="TextBox 56"/>
          <p:cNvSpPr txBox="1"/>
          <p:nvPr/>
        </p:nvSpPr>
        <p:spPr>
          <a:xfrm>
            <a:off x="1656163" y="4723990"/>
            <a:ext cx="1964038" cy="461665"/>
          </a:xfrm>
          <a:prstGeom prst="rect">
            <a:avLst/>
          </a:prstGeom>
          <a:noFill/>
        </p:spPr>
        <p:txBody>
          <a:bodyPr wrap="square" rtlCol="0">
            <a:spAutoFit/>
          </a:bodyPr>
          <a:lstStyle/>
          <a:p>
            <a:r>
              <a:rPr lang="en-US" sz="1200" dirty="0" smtClean="0"/>
              <a:t>The first </a:t>
            </a:r>
            <a:r>
              <a:rPr lang="en-US" sz="1200" dirty="0" err="1" smtClean="0"/>
              <a:t>fmap</a:t>
            </a:r>
            <a:r>
              <a:rPr lang="en-US" sz="1200" dirty="0" smtClean="0"/>
              <a:t>, totally 64 of them.</a:t>
            </a:r>
            <a:endParaRPr lang="en-US" sz="1200" dirty="0"/>
          </a:p>
        </p:txBody>
      </p:sp>
      <p:sp>
        <p:nvSpPr>
          <p:cNvPr id="58" name="Rounded Rectangle 57"/>
          <p:cNvSpPr/>
          <p:nvPr/>
        </p:nvSpPr>
        <p:spPr>
          <a:xfrm>
            <a:off x="1656163" y="3192780"/>
            <a:ext cx="1902377" cy="153121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24804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as GEMM: Difficulties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Line buffer styled im2col is also not feasible.</a:t>
                </a:r>
              </a:p>
              <a:p>
                <a:pPr lvl="1"/>
                <a14:m>
                  <m:oMath xmlns:m="http://schemas.openxmlformats.org/officeDocument/2006/math">
                    <m:r>
                      <a:rPr lang="en-US" i="1" dirty="0" smtClean="0">
                        <a:latin typeface="Cambria Math" panose="02040503050406030204" pitchFamily="18" charset="0"/>
                      </a:rPr>
                      <m:t>𝐾</m:t>
                    </m:r>
                    <m:r>
                      <a:rPr lang="en-US" b="0"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oMath>
                </a14:m>
                <a:r>
                  <a:rPr lang="en-US" dirty="0" smtClean="0"/>
                  <a:t>element per cycle, 512bit/cycle DDR not fully used for </a:t>
                </a:r>
                <a14:m>
                  <m:oMath xmlns:m="http://schemas.openxmlformats.org/officeDocument/2006/math">
                    <m:r>
                      <a:rPr lang="en-US" i="1" dirty="0" smtClean="0">
                        <a:latin typeface="Cambria Math" panose="02040503050406030204" pitchFamily="18" charset="0"/>
                      </a:rPr>
                      <m:t>𝐾</m:t>
                    </m:r>
                  </m:oMath>
                </a14:m>
                <a:r>
                  <a:rPr lang="en-US" dirty="0" smtClean="0"/>
                  <a:t> == 3. im2col </a:t>
                </a:r>
                <a:r>
                  <a:rPr lang="en-US" dirty="0"/>
                  <a:t>itself consumes more time than GEMM. Slow down system by &gt; 50%.</a:t>
                </a:r>
                <a:endParaRPr lang="en-US" dirty="0" smtClean="0"/>
              </a:p>
              <a:p>
                <a:pPr lvl="1"/>
                <a:r>
                  <a:rPr lang="en-US" dirty="0" smtClean="0"/>
                  <a:t>Can’t overlap execution with GEMM. DDR access confli</a:t>
                </a:r>
                <a:r>
                  <a:rPr lang="en-US" altLang="zh-CN" dirty="0" smtClean="0"/>
                  <a:t>ct</a:t>
                </a:r>
                <a:r>
                  <a:rPr lang="en-US" dirty="0" smtClean="0"/>
                  <a:t>s</a:t>
                </a:r>
                <a:r>
                  <a:rPr lang="en-US" altLang="zh-CN" dirty="0" smtClean="0"/>
                  <a:t>.</a:t>
                </a:r>
                <a:endParaRPr lang="en-US" dirty="0" smtClean="0"/>
              </a:p>
              <a:p>
                <a:pPr lvl="1"/>
                <a:r>
                  <a:rPr lang="en-US" dirty="0" smtClean="0"/>
                  <a:t>Still, cannot generate the layout that GEMM requires. GEMM fetches matrix in a tiling manner, meanwhile line buffer generates each feature map sequentially.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092631" y="4176554"/>
            <a:ext cx="4296375" cy="1590897"/>
          </a:xfrm>
          <a:prstGeom prst="rect">
            <a:avLst/>
          </a:prstGeom>
        </p:spPr>
      </p:pic>
    </p:spTree>
    <p:extLst>
      <p:ext uri="{BB962C8B-B14F-4D97-AF65-F5344CB8AC3E}">
        <p14:creationId xmlns:p14="http://schemas.microsoft.com/office/powerpoint/2010/main" val="2481112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Change the feature map and filter memory format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cs typeface="Courier New" panose="02070309020205020404" pitchFamily="49" charset="0"/>
              </a:rPr>
              <a:t>L = </a:t>
            </a:r>
            <a:r>
              <a:rPr lang="en-US" dirty="0" smtClean="0">
                <a:latin typeface="Consolas" panose="020B0609020204030204" pitchFamily="49" charset="0"/>
                <a:cs typeface="Courier New" panose="02070309020205020404" pitchFamily="49" charset="0"/>
              </a:rPr>
              <a:t>size of one burst DDR read (512bit), also size of one tile (64 8bit fix point number).</a:t>
            </a: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smtClean="0">
                <a:latin typeface="Consolas" panose="020B0609020204030204" pitchFamily="49" charset="0"/>
                <a:cs typeface="Courier New" panose="02070309020205020404" pitchFamily="49" charset="0"/>
              </a:rPr>
              <a:t>Old: </a:t>
            </a:r>
            <a:r>
              <a:rPr lang="en-US" dirty="0" err="1" smtClean="0">
                <a:latin typeface="Consolas" panose="020B0609020204030204" pitchFamily="49" charset="0"/>
                <a:cs typeface="Courier New" panose="02070309020205020404" pitchFamily="49" charset="0"/>
              </a:rPr>
              <a:t>fmap</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Nfmap</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Nposition</a:t>
            </a:r>
            <a:r>
              <a:rPr lang="en-US" dirty="0" smtClean="0">
                <a:latin typeface="Consolas" panose="020B0609020204030204" pitchFamily="49" charset="0"/>
                <a:cs typeface="Courier New" panose="02070309020205020404" pitchFamily="49" charset="0"/>
              </a:rPr>
              <a:t>]</a:t>
            </a:r>
          </a:p>
          <a:p>
            <a:pPr marL="0" indent="0">
              <a:buNone/>
            </a:pPr>
            <a:r>
              <a:rPr lang="en-US" dirty="0">
                <a:solidFill>
                  <a:schemeClr val="accent6"/>
                </a:solidFill>
                <a:latin typeface="Consolas" panose="020B0609020204030204" pitchFamily="49" charset="0"/>
                <a:cs typeface="Courier New" panose="02070309020205020404" pitchFamily="49" charset="0"/>
              </a:rPr>
              <a:t>// </a:t>
            </a:r>
            <a:r>
              <a:rPr lang="en-US" dirty="0" smtClean="0">
                <a:solidFill>
                  <a:schemeClr val="accent6"/>
                </a:solidFill>
                <a:latin typeface="Consolas" panose="020B0609020204030204" pitchFamily="49" charset="0"/>
                <a:cs typeface="Courier New" panose="02070309020205020404" pitchFamily="49" charset="0"/>
              </a:rPr>
              <a:t>format </a:t>
            </a:r>
            <a:r>
              <a:rPr lang="en-US" dirty="0" err="1" smtClean="0">
                <a:solidFill>
                  <a:schemeClr val="accent6"/>
                </a:solidFill>
                <a:latin typeface="Consolas" panose="020B0609020204030204" pitchFamily="49" charset="0"/>
                <a:cs typeface="Courier New" panose="02070309020205020404" pitchFamily="49" charset="0"/>
              </a:rPr>
              <a:t>protocal</a:t>
            </a:r>
            <a:r>
              <a:rPr lang="en-US" dirty="0" smtClean="0">
                <a:solidFill>
                  <a:schemeClr val="accent6"/>
                </a:solidFill>
                <a:latin typeface="Consolas" panose="020B0609020204030204" pitchFamily="49" charset="0"/>
                <a:cs typeface="Courier New" panose="02070309020205020404" pitchFamily="49" charset="0"/>
              </a:rPr>
              <a:t> for both GEMM’s input and output (next layer’s input)</a:t>
            </a:r>
            <a:endParaRPr lang="en-US" dirty="0" smtClean="0">
              <a:latin typeface="Consolas" panose="020B0609020204030204" pitchFamily="49" charset="0"/>
              <a:cs typeface="Courier New" panose="02070309020205020404" pitchFamily="49" charset="0"/>
            </a:endParaRPr>
          </a:p>
          <a:p>
            <a:pPr marL="0" indent="0">
              <a:buNone/>
            </a:pPr>
            <a:r>
              <a:rPr lang="en-US" dirty="0" smtClean="0">
                <a:latin typeface="Consolas" panose="020B0609020204030204" pitchFamily="49" charset="0"/>
                <a:cs typeface="Courier New" panose="02070309020205020404" pitchFamily="49" charset="0"/>
              </a:rPr>
              <a:t>New: </a:t>
            </a:r>
            <a:r>
              <a:rPr lang="en-US" dirty="0" err="1" smtClean="0">
                <a:latin typeface="Consolas" panose="020B0609020204030204" pitchFamily="49" charset="0"/>
                <a:cs typeface="Courier New" panose="02070309020205020404" pitchFamily="49" charset="0"/>
              </a:rPr>
              <a:t>fmap</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Nfmap</a:t>
            </a:r>
            <a:r>
              <a:rPr lang="en-US" dirty="0" smtClean="0">
                <a:latin typeface="Consolas" panose="020B0609020204030204" pitchFamily="49" charset="0"/>
                <a:cs typeface="Courier New" panose="02070309020205020404" pitchFamily="49" charset="0"/>
              </a:rPr>
              <a:t>/L][</a:t>
            </a:r>
            <a:r>
              <a:rPr lang="en-US" dirty="0" err="1" smtClean="0">
                <a:latin typeface="Consolas" panose="020B0609020204030204" pitchFamily="49" charset="0"/>
                <a:cs typeface="Courier New" panose="02070309020205020404" pitchFamily="49" charset="0"/>
              </a:rPr>
              <a:t>Nposition</a:t>
            </a:r>
            <a:r>
              <a:rPr lang="en-US" dirty="0" smtClean="0">
                <a:latin typeface="Consolas" panose="020B0609020204030204" pitchFamily="49" charset="0"/>
                <a:cs typeface="Courier New" panose="02070309020205020404" pitchFamily="49" charset="0"/>
              </a:rPr>
              <a:t>][L]</a:t>
            </a: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smtClean="0">
                <a:latin typeface="Consolas" panose="020B0609020204030204" pitchFamily="49" charset="0"/>
                <a:cs typeface="Courier New" panose="02070309020205020404" pitchFamily="49" charset="0"/>
              </a:rPr>
              <a:t>Old: filter[</a:t>
            </a:r>
            <a:r>
              <a:rPr lang="en-US" dirty="0" err="1" smtClean="0">
                <a:latin typeface="Consolas" panose="020B0609020204030204" pitchFamily="49" charset="0"/>
                <a:cs typeface="Courier New" panose="02070309020205020404" pitchFamily="49" charset="0"/>
              </a:rPr>
              <a:t>Nfilter</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Nposition</a:t>
            </a:r>
            <a:r>
              <a:rPr lang="en-US" dirty="0" smtClean="0">
                <a:latin typeface="Consolas" panose="020B0609020204030204" pitchFamily="49" charset="0"/>
                <a:cs typeface="Courier New" panose="02070309020205020404" pitchFamily="49" charset="0"/>
              </a:rPr>
              <a:t>]</a:t>
            </a:r>
          </a:p>
          <a:p>
            <a:pPr marL="0" indent="0">
              <a:buNone/>
            </a:pPr>
            <a:r>
              <a:rPr lang="en-US" dirty="0">
                <a:solidFill>
                  <a:schemeClr val="accent6"/>
                </a:solidFill>
                <a:latin typeface="Consolas" panose="020B0609020204030204" pitchFamily="49" charset="0"/>
                <a:cs typeface="Courier New" panose="02070309020205020404" pitchFamily="49" charset="0"/>
              </a:rPr>
              <a:t>// rearranged off </a:t>
            </a:r>
            <a:r>
              <a:rPr lang="en-US" dirty="0" smtClean="0">
                <a:solidFill>
                  <a:schemeClr val="accent6"/>
                </a:solidFill>
                <a:latin typeface="Consolas" panose="020B0609020204030204" pitchFamily="49" charset="0"/>
                <a:cs typeface="Courier New" panose="02070309020205020404" pitchFamily="49" charset="0"/>
              </a:rPr>
              <a:t>line</a:t>
            </a:r>
          </a:p>
          <a:p>
            <a:pPr marL="0" indent="0">
              <a:buNone/>
            </a:pPr>
            <a:r>
              <a:rPr lang="en-US" dirty="0" smtClean="0">
                <a:latin typeface="Consolas" panose="020B0609020204030204" pitchFamily="49" charset="0"/>
                <a:cs typeface="Courier New" panose="02070309020205020404" pitchFamily="49" charset="0"/>
              </a:rPr>
              <a:t>New: filter[</a:t>
            </a:r>
            <a:r>
              <a:rPr lang="en-US" dirty="0" err="1" smtClean="0">
                <a:latin typeface="Consolas" panose="020B0609020204030204" pitchFamily="49" charset="0"/>
                <a:cs typeface="Courier New" panose="02070309020205020404" pitchFamily="49" charset="0"/>
              </a:rPr>
              <a:t>Nfilter</a:t>
            </a:r>
            <a:r>
              <a:rPr lang="en-US" dirty="0" smtClean="0">
                <a:latin typeface="Consolas" panose="020B0609020204030204" pitchFamily="49" charset="0"/>
                <a:cs typeface="Courier New" panose="02070309020205020404" pitchFamily="49" charset="0"/>
              </a:rPr>
              <a:t>/L][</a:t>
            </a:r>
            <a:r>
              <a:rPr lang="en-US" dirty="0" err="1" smtClean="0">
                <a:latin typeface="Consolas" panose="020B0609020204030204" pitchFamily="49" charset="0"/>
                <a:cs typeface="Courier New" panose="02070309020205020404" pitchFamily="49" charset="0"/>
              </a:rPr>
              <a:t>Nposition</a:t>
            </a:r>
            <a:r>
              <a:rPr lang="en-US" dirty="0" smtClean="0">
                <a:latin typeface="Consolas" panose="020B0609020204030204" pitchFamily="49" charset="0"/>
                <a:cs typeface="Courier New" panose="02070309020205020404" pitchFamily="49" charset="0"/>
              </a:rPr>
              <a:t>][L]</a:t>
            </a:r>
            <a:endParaRPr lang="en-US"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952235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TotalTime>
  <Words>1334</Words>
  <Application>Microsoft Office PowerPoint</Application>
  <PresentationFormat>Widescreen</PresentationFormat>
  <Paragraphs>164</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宋体</vt:lpstr>
      <vt:lpstr>Arial</vt:lpstr>
      <vt:lpstr>Calibri</vt:lpstr>
      <vt:lpstr>Calibri Light</vt:lpstr>
      <vt:lpstr>Cambria Math</vt:lpstr>
      <vt:lpstr>Consolas</vt:lpstr>
      <vt:lpstr>Courier New</vt:lpstr>
      <vt:lpstr>Office Theme</vt:lpstr>
      <vt:lpstr>Symbolic Compiler: State-of-Art CNN implementation on FPGA</vt:lpstr>
      <vt:lpstr>Content</vt:lpstr>
      <vt:lpstr>Convolution as GEMM: Common idea</vt:lpstr>
      <vt:lpstr>Why not FFT?</vt:lpstr>
      <vt:lpstr>Convolution as GEMM: Difficulties</vt:lpstr>
      <vt:lpstr>Convolution as GEMM: Difficulties</vt:lpstr>
      <vt:lpstr>PowerPoint Presentation</vt:lpstr>
      <vt:lpstr>Convolution as GEMM: Difficulties</vt:lpstr>
      <vt:lpstr>Solution: Change the feature map and filter memory format</vt:lpstr>
      <vt:lpstr>PowerPoint Presentation</vt:lpstr>
      <vt:lpstr>Target Matrix A</vt:lpstr>
      <vt:lpstr>PowerPoint Presentation</vt:lpstr>
      <vt:lpstr>PowerPoint Presentation</vt:lpstr>
      <vt:lpstr>PowerPoint Presentation</vt:lpstr>
      <vt:lpstr>Benefit for the optimized CNN memory layout</vt:lpstr>
      <vt:lpstr>Experiment result</vt:lpstr>
      <vt:lpstr>Comparison to related works</vt:lpstr>
      <vt:lpstr>Thanks</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Symbolic Compiler: Efficient memory layout for convolution operation</dc:title>
  <dc:creator>Sixiao Zhu (MSR Student-Person Consulting)</dc:creator>
  <cp:lastModifiedBy>Sixiao Zhu (MSR Student-Person Consulting)</cp:lastModifiedBy>
  <cp:revision>72</cp:revision>
  <dcterms:created xsi:type="dcterms:W3CDTF">2016-03-29T09:12:37Z</dcterms:created>
  <dcterms:modified xsi:type="dcterms:W3CDTF">2016-04-06T16:17:40Z</dcterms:modified>
</cp:coreProperties>
</file>