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9" r:id="rId4"/>
    <p:sldId id="265" r:id="rId5"/>
    <p:sldId id="264" r:id="rId6"/>
    <p:sldId id="262" r:id="rId7"/>
    <p:sldId id="267" r:id="rId8"/>
    <p:sldId id="268" r:id="rId9"/>
    <p:sldId id="257" r:id="rId10"/>
    <p:sldId id="27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38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603DA-E8A1-4B44-B856-AE797D54B96E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0CB84-1571-499B-99FC-DB6AD3B5A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603DA-E8A1-4B44-B856-AE797D54B96E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0CB84-1571-499B-99FC-DB6AD3B5A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82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603DA-E8A1-4B44-B856-AE797D54B96E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0CB84-1571-499B-99FC-DB6AD3B5A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075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603DA-E8A1-4B44-B856-AE797D54B96E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0CB84-1571-499B-99FC-DB6AD3B5A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585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603DA-E8A1-4B44-B856-AE797D54B96E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0CB84-1571-499B-99FC-DB6AD3B5A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058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603DA-E8A1-4B44-B856-AE797D54B96E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0CB84-1571-499B-99FC-DB6AD3B5A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345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603DA-E8A1-4B44-B856-AE797D54B96E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0CB84-1571-499B-99FC-DB6AD3B5A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191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603DA-E8A1-4B44-B856-AE797D54B96E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0CB84-1571-499B-99FC-DB6AD3B5A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942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603DA-E8A1-4B44-B856-AE797D54B96E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0CB84-1571-499B-99FC-DB6AD3B5A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476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603DA-E8A1-4B44-B856-AE797D54B96E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0CB84-1571-499B-99FC-DB6AD3B5A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135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603DA-E8A1-4B44-B856-AE797D54B96E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0CB84-1571-499B-99FC-DB6AD3B5A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855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603DA-E8A1-4B44-B856-AE797D54B96E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0CB84-1571-499B-99FC-DB6AD3B5A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668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7" Type="http://schemas.openxmlformats.org/officeDocument/2006/relationships/image" Target="../media/image18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0.png"/><Relationship Id="rId5" Type="http://schemas.openxmlformats.org/officeDocument/2006/relationships/image" Target="../media/image160.png"/><Relationship Id="rId4" Type="http://schemas.openxmlformats.org/officeDocument/2006/relationships/image" Target="../media/image1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Symbolic Compiler: High </a:t>
            </a:r>
            <a:r>
              <a:rPr lang="en-US" dirty="0" smtClean="0"/>
              <a:t>Performance LSTM </a:t>
            </a:r>
            <a:r>
              <a:rPr lang="en-US" dirty="0" smtClean="0"/>
              <a:t>Inference on </a:t>
            </a:r>
            <a:r>
              <a:rPr lang="en-US" dirty="0" smtClean="0"/>
              <a:t>FPGA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Sixiao Zhu, Ningyi Xu, MSRA</a:t>
            </a:r>
          </a:p>
          <a:p>
            <a:r>
              <a:rPr lang="en-US" dirty="0" smtClean="0"/>
              <a:t>4/15/2016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67356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3330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dirty="0" smtClean="0">
                <a:ea typeface="+mj-ea"/>
                <a:cs typeface="+mj-cs"/>
              </a:rPr>
              <a:t>Thanks</a:t>
            </a:r>
          </a:p>
          <a:p>
            <a:pPr marL="0" indent="0" algn="ctr">
              <a:buNone/>
            </a:pPr>
            <a:endParaRPr lang="en-US" sz="4400" dirty="0">
              <a:ea typeface="+mj-ea"/>
              <a:cs typeface="+mj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6694" y="2959922"/>
            <a:ext cx="958612" cy="938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45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</a:t>
            </a:r>
            <a:r>
              <a:rPr lang="en-US" dirty="0" smtClean="0"/>
              <a:t>verview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Why do this?</a:t>
            </a:r>
          </a:p>
          <a:p>
            <a:pPr lvl="1"/>
            <a:r>
              <a:rPr lang="en-US" altLang="zh-CN" dirty="0" smtClean="0"/>
              <a:t>Showing our </a:t>
            </a:r>
            <a:r>
              <a:rPr lang="en-US" altLang="zh-CN" dirty="0" err="1" smtClean="0"/>
              <a:t>simboic</a:t>
            </a:r>
            <a:r>
              <a:rPr lang="en-US" altLang="zh-CN" dirty="0" smtClean="0"/>
              <a:t> </a:t>
            </a:r>
            <a:r>
              <a:rPr lang="en-US" altLang="zh-CN" dirty="0"/>
              <a:t>compiler </a:t>
            </a:r>
            <a:r>
              <a:rPr lang="en-US" altLang="zh-CN" dirty="0" smtClean="0"/>
              <a:t>methodology could support </a:t>
            </a:r>
            <a:r>
              <a:rPr lang="en-US" altLang="zh-CN" dirty="0"/>
              <a:t>largely </a:t>
            </a:r>
            <a:r>
              <a:rPr lang="en-US" altLang="zh-CN" dirty="0" smtClean="0"/>
              <a:t>heterogeneous neural network structure: CNN, RNN, etc.</a:t>
            </a:r>
          </a:p>
          <a:p>
            <a:pPr lvl="1"/>
            <a:r>
              <a:rPr lang="en-US" altLang="zh-CN" dirty="0" smtClean="0"/>
              <a:t>A single board LSTM prototype for Bing’s RNN acceleration plan.</a:t>
            </a:r>
          </a:p>
          <a:p>
            <a:r>
              <a:rPr lang="en-US" dirty="0" smtClean="0"/>
              <a:t>Model used: </a:t>
            </a:r>
            <a:r>
              <a:rPr lang="en-US" dirty="0" smtClean="0">
                <a:solidFill>
                  <a:schemeClr val="accent1"/>
                </a:solidFill>
              </a:rPr>
              <a:t>Recurrent </a:t>
            </a:r>
            <a:r>
              <a:rPr lang="en-US" dirty="0">
                <a:solidFill>
                  <a:schemeClr val="accent1"/>
                </a:solidFill>
              </a:rPr>
              <a:t>Neural Network </a:t>
            </a:r>
            <a:r>
              <a:rPr lang="en-US" dirty="0" smtClean="0">
                <a:solidFill>
                  <a:schemeClr val="accent1"/>
                </a:solidFill>
              </a:rPr>
              <a:t>Regularization</a:t>
            </a:r>
            <a:r>
              <a:rPr lang="en-US" dirty="0">
                <a:solidFill>
                  <a:schemeClr val="accent1"/>
                </a:solidFill>
              </a:rPr>
              <a:t>, </a:t>
            </a:r>
            <a:r>
              <a:rPr lang="en-US" dirty="0" err="1">
                <a:solidFill>
                  <a:schemeClr val="accent1"/>
                </a:solidFill>
              </a:rPr>
              <a:t>Zaremba</a:t>
            </a:r>
            <a:r>
              <a:rPr lang="en-US" dirty="0">
                <a:solidFill>
                  <a:schemeClr val="accent1"/>
                </a:solidFill>
              </a:rPr>
              <a:t> et al., </a:t>
            </a:r>
            <a:r>
              <a:rPr lang="en-US" dirty="0" smtClean="0">
                <a:solidFill>
                  <a:schemeClr val="accent1"/>
                </a:solidFill>
              </a:rPr>
              <a:t>2014</a:t>
            </a:r>
            <a:r>
              <a:rPr lang="en-US" dirty="0" smtClean="0"/>
              <a:t>, a multilayer LSTM, used by </a:t>
            </a:r>
            <a:r>
              <a:rPr lang="en-US" dirty="0" err="1" smtClean="0"/>
              <a:t>TensorFlow</a:t>
            </a:r>
            <a:r>
              <a:rPr lang="en-US" dirty="0" smtClean="0"/>
              <a:t> as tutorial.</a:t>
            </a:r>
            <a:endParaRPr lang="en-US" dirty="0" smtClean="0">
              <a:solidFill>
                <a:schemeClr val="accent1"/>
              </a:solidFill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77633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2648" y="1744997"/>
            <a:ext cx="3028950" cy="22479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166818" y="2315764"/>
                <a:ext cx="453081" cy="3783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6818" y="2315764"/>
                <a:ext cx="453081" cy="378373"/>
              </a:xfrm>
              <a:prstGeom prst="rect">
                <a:avLst/>
              </a:prstGeom>
              <a:blipFill rotWithShape="0">
                <a:blip r:embed="rId3"/>
                <a:stretch>
                  <a:fillRect r="-20270" b="-1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6958630" y="3992897"/>
                <a:ext cx="664028" cy="3783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8630" y="3992897"/>
                <a:ext cx="664028" cy="378373"/>
              </a:xfrm>
              <a:prstGeom prst="rect">
                <a:avLst/>
              </a:prstGeom>
              <a:blipFill rotWithShape="0">
                <a:blip r:embed="rId4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6056760" y="3330431"/>
                <a:ext cx="673198" cy="3811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6760" y="3330431"/>
                <a:ext cx="673198" cy="38119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8746240" y="1366624"/>
                <a:ext cx="453586" cy="3783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6240" y="1366624"/>
                <a:ext cx="453586" cy="378373"/>
              </a:xfrm>
              <a:prstGeom prst="rect">
                <a:avLst/>
              </a:prstGeom>
              <a:blipFill rotWithShape="0">
                <a:blip r:embed="rId6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9638140" y="2315765"/>
                <a:ext cx="429284" cy="3783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8140" y="2315765"/>
                <a:ext cx="429284" cy="37837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6919710" y="2792867"/>
                <a:ext cx="3709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9710" y="2792867"/>
                <a:ext cx="370934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7397931" y="2792867"/>
                <a:ext cx="31861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7931" y="2792867"/>
                <a:ext cx="318612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7898609" y="3417328"/>
                <a:ext cx="3826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8609" y="3417328"/>
                <a:ext cx="382605" cy="369332"/>
              </a:xfrm>
              <a:prstGeom prst="rect">
                <a:avLst/>
              </a:prstGeom>
              <a:blipFill rotWithShape="0">
                <a:blip r:embed="rId10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8482112" y="3162199"/>
                <a:ext cx="3660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𝑜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2112" y="3162199"/>
                <a:ext cx="366062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9637092" y="3329248"/>
                <a:ext cx="453586" cy="3783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7092" y="3329248"/>
                <a:ext cx="453586" cy="378373"/>
              </a:xfrm>
              <a:prstGeom prst="rect">
                <a:avLst/>
              </a:prstGeom>
              <a:blipFill rotWithShape="0">
                <a:blip r:embed="rId12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LSTM on </a:t>
            </a:r>
            <a:r>
              <a:rPr lang="en-US" dirty="0" smtClean="0"/>
              <a:t>pure practical perspective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Placeholder 24"/>
              <p:cNvSpPr>
                <a:spLocks noGrp="1"/>
              </p:cNvSpPr>
              <p:nvPr>
                <p:ph type="body" sz="half" idx="2"/>
              </p:nvPr>
            </p:nvSpPr>
            <p:spPr/>
            <p:txBody>
              <a:bodyPr/>
              <a:lstStyle/>
              <a:p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eqAr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𝑠𝑖𝑔𝑚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𝑠𝑖𝑔𝑚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𝑠𝑖𝑔𝑚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𝑡𝑎𝑛h</m:t>
                              </m:r>
                            </m:e>
                          </m:eqAr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p>
                              </m:sSubSup>
                            </m:e>
                          </m:eqAr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⊙</m:t>
                      </m:r>
                      <m:sSubSup>
                        <m:sSub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⊙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dirty="0" smtClean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⊙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tanh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⁡(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5" name="Text Placeholder 2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630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Difficulties: </a:t>
            </a:r>
            <a:r>
              <a:rPr lang="en-US" dirty="0"/>
              <a:t>IO/Computing </a:t>
            </a:r>
            <a:r>
              <a:rPr lang="en-US" dirty="0" smtClean="0"/>
              <a:t>matching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RNN mainly employs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i="1" dirty="0" err="1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lang="en-US" dirty="0" smtClean="0"/>
                  <a:t> (hidden state vector multiples weight matrix), this operation is inefficient in terms of data locality, every weight element fetched from DDR is used only once.</a:t>
                </a:r>
              </a:p>
              <a:p>
                <a:r>
                  <a:rPr lang="en-US" dirty="0" smtClean="0"/>
                  <a:t>Computing throughput: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1024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𝐷𝑆𝑃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×200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𝑀𝐻𝑧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=204.8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𝐺𝐵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DDR bandwidth: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𝐺𝐵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 smtClean="0"/>
              </a:p>
              <a:p>
                <a:r>
                  <a:rPr lang="en-US" b="1" dirty="0" smtClean="0"/>
                  <a:t>Solution</a:t>
                </a:r>
                <a:r>
                  <a:rPr lang="en-US" dirty="0" smtClean="0"/>
                  <a:t>: batch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 smtClean="0"/>
                  <a:t>, reuse each fetched weight element # batch times.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#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𝑏𝑎𝑡𝑐h</m:t>
                            </m:r>
                          </m:sup>
                        </m:sSup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We reuse our GEMM code to implement this actual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 smtClean="0"/>
                  <a:t>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5709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Difficulties: Pipelining the computing process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In </a:t>
                </a:r>
                <a:r>
                  <a:rPr lang="en-US" dirty="0"/>
                  <a:t>LSTM </a:t>
                </a:r>
                <a:r>
                  <a:rPr lang="en-US" dirty="0" smtClean="0"/>
                  <a:t>particularly,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bSup>
                          </m:e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p>
                            </m:sSubSup>
                          </m:e>
                        </m:eqArr>
                      </m:e>
                    </m:d>
                  </m:oMath>
                </a14:m>
                <a:r>
                  <a:rPr lang="en-US" dirty="0" smtClean="0"/>
                  <a:t> produces gate vectors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b="0" dirty="0" smtClean="0"/>
                  <a:t> as GEMM output.</a:t>
                </a:r>
              </a:p>
              <a:p>
                <a:r>
                  <a:rPr lang="en-US" dirty="0" smtClean="0"/>
                  <a:t>This four vectors work together to produce the next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Buffering the GEMM outputs requires extra storage and stalls the whole pipeline.</a:t>
                </a:r>
              </a:p>
              <a:p>
                <a:r>
                  <a:rPr lang="en-US" b="1" dirty="0" smtClean="0"/>
                  <a:t>Solution</a:t>
                </a:r>
                <a:r>
                  <a:rPr lang="en-US" dirty="0" smtClean="0"/>
                  <a:t>: notice that each gate vector element are used exactly once in element wise operation, we could reorganize our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 smtClean="0"/>
                  <a:t> layout to affect the GEMM output order, generating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) together, and consume them im</a:t>
                </a:r>
                <a:r>
                  <a:rPr lang="en-US" altLang="zh-CN" dirty="0" smtClean="0"/>
                  <a:t>mediately.</a:t>
                </a:r>
                <a:endParaRPr lang="en-US" dirty="0"/>
              </a:p>
              <a:p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941" b="-5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8397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Crossed</a:t>
            </a:r>
            <a:r>
              <a:rPr lang="en-US" dirty="0" smtClean="0"/>
              <a:t> vector layout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/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This </a:t>
                </a:r>
                <a:r>
                  <a:rPr lang="en-US" dirty="0" smtClean="0"/>
                  <a:t>graph illustrates the batching </a:t>
                </a:r>
                <a:r>
                  <a:rPr lang="en-US" dirty="0"/>
                  <a:t>and </a:t>
                </a:r>
                <a:r>
                  <a:rPr lang="en-US" dirty="0" smtClean="0"/>
                  <a:t>reorganizing strategies stated in the previous two slides.</a:t>
                </a:r>
                <a:endParaRPr lang="en-US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be batch size,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be LSTM hidden state dimension</a:t>
                </a:r>
                <a:r>
                  <a:rPr lang="en-US" dirty="0" smtClean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We have the format of Matrix A shown right.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In the right graph, </a:t>
                </a:r>
                <a:r>
                  <a:rPr lang="en-US" dirty="0" smtClean="0"/>
                  <a:t>element</a:t>
                </a:r>
                <a:r>
                  <a:rPr lang="en-US" dirty="0"/>
                  <a:t>s are </a:t>
                </a:r>
                <a:r>
                  <a:rPr lang="en-US" dirty="0" smtClean="0"/>
                  <a:t>represented this way: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𝑖𝑛𝑑𝑒𝑥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𝑏𝑎𝑡𝑐h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𝑖𝑑</m:t>
                        </m:r>
                      </m:sup>
                    </m:sSubSup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blipFill rotWithShape="0">
                <a:blip r:embed="rId2"/>
                <a:stretch>
                  <a:fillRect l="-620" t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38611" y="987425"/>
            <a:ext cx="4061354" cy="487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285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764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Difficulties: Mapping different computing type to resource as </a:t>
            </a:r>
            <a:r>
              <a:rPr lang="en-US" altLang="zh-CN" dirty="0" smtClean="0"/>
              <a:t>proportion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24000"/>
                <a:ext cx="10515600" cy="4652963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The LSTM model used by us uses </a:t>
                </a:r>
                <a:r>
                  <a:rPr lang="en-US" dirty="0" err="1" smtClean="0"/>
                  <a:t>tanh</a:t>
                </a:r>
                <a:r>
                  <a:rPr lang="en-US" dirty="0" smtClean="0"/>
                  <a:t> and sigmoid as activation function, these functions are resource-expensive.</a:t>
                </a:r>
              </a:p>
              <a:p>
                <a:r>
                  <a:rPr lang="en-US" dirty="0" smtClean="0"/>
                  <a:t>Activation takes a small propo</a:t>
                </a:r>
                <a:r>
                  <a:rPr lang="en-US" altLang="zh-CN" dirty="0" smtClean="0"/>
                  <a:t>r</a:t>
                </a:r>
                <a:r>
                  <a:rPr lang="en-US" dirty="0" smtClean="0"/>
                  <a:t>tion of the whole computing.</a:t>
                </a:r>
              </a:p>
              <a:p>
                <a:r>
                  <a:rPr lang="en-US" dirty="0" smtClean="0"/>
                  <a:t>Better to use small proportion of resource on activation and large proportion on M*V.</a:t>
                </a:r>
              </a:p>
              <a:p>
                <a:r>
                  <a:rPr lang="en-US" b="1" dirty="0" smtClean="0"/>
                  <a:t>Solution</a:t>
                </a:r>
                <a:r>
                  <a:rPr lang="en-US" dirty="0" smtClean="0"/>
                  <a:t>: use a deep </a:t>
                </a:r>
                <a:r>
                  <a:rPr lang="en-US" dirty="0" err="1" smtClean="0"/>
                  <a:t>fifo</a:t>
                </a:r>
                <a:r>
                  <a:rPr lang="en-US" dirty="0" smtClean="0"/>
                  <a:t> between M*V kernel (</a:t>
                </a:r>
                <a:r>
                  <a:rPr lang="en-US" i="1" dirty="0" err="1" smtClean="0"/>
                  <a:t>gemm</a:t>
                </a:r>
                <a:r>
                  <a:rPr lang="en-US" dirty="0" smtClean="0"/>
                  <a:t>) and the activation kernel (</a:t>
                </a:r>
                <a:r>
                  <a:rPr lang="en-US" i="1" dirty="0" err="1" smtClean="0"/>
                  <a:t>gemm_out</a:t>
                </a:r>
                <a:r>
                  <a:rPr lang="en-US" dirty="0" smtClean="0"/>
                  <a:t>). Decompose these two process.</a:t>
                </a:r>
              </a:p>
              <a:p>
                <a:r>
                  <a:rPr lang="en-US" dirty="0" smtClean="0"/>
                  <a:t>Just need to make sure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𝑎𝑐𝑡𝑖𝑣𝑎𝑡𝑖𝑜𝑛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𝑜𝑝𝑒𝑟𝑎𝑡𝑖𝑜𝑛</m:t>
                        </m:r>
                      </m:num>
                      <m:den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𝑎𝑐𝑡𝑖𝑣𝑎𝑡𝑖𝑜𝑛</m:t>
                        </m:r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𝑟𝑒𝑠𝑜𝑢𝑟𝑐𝑒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𝑜𝑝𝑒𝑟𝑎𝑡𝑖𝑜𝑛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𝑟𝑒𝑠𝑜𝑢𝑟𝑐𝑒</m:t>
                        </m:r>
                      </m:den>
                    </m:f>
                  </m:oMath>
                </a14:m>
                <a:r>
                  <a:rPr lang="en-US" dirty="0" smtClean="0"/>
                  <a:t>, in our case, 1536 vector size V.S. 1024 DSP, one copy of activation function is enough.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24000"/>
                <a:ext cx="10515600" cy="4652963"/>
              </a:xfrm>
              <a:blipFill rotWithShape="0">
                <a:blip r:embed="rId2"/>
                <a:stretch>
                  <a:fillRect l="-1043" t="-2097" r="-1681" b="-30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9661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activation is done in </a:t>
            </a:r>
            <a:r>
              <a:rPr lang="en-US" i="1" dirty="0" err="1" smtClean="0"/>
              <a:t>gemm_out</a:t>
            </a:r>
            <a:r>
              <a:rPr lang="en-US" dirty="0" smtClean="0"/>
              <a:t> kernel in our implementation.</a:t>
            </a:r>
          </a:p>
          <a:p>
            <a:r>
              <a:rPr lang="en-US" dirty="0" smtClean="0"/>
              <a:t>This kernel is fully pipelined by high level synthesis compiler.</a:t>
            </a:r>
          </a:p>
          <a:p>
            <a:r>
              <a:rPr lang="en-US" dirty="0" smtClean="0"/>
              <a:t>This means one cycle for three sigmoid and two </a:t>
            </a:r>
            <a:r>
              <a:rPr lang="en-US" dirty="0" err="1" smtClean="0"/>
              <a:t>tanh</a:t>
            </a:r>
            <a:r>
              <a:rPr lang="en-US" dirty="0" smtClean="0"/>
              <a:t>.</a:t>
            </a:r>
          </a:p>
          <a:p>
            <a:r>
              <a:rPr lang="en-US" dirty="0" smtClean="0"/>
              <a:t>Notice we implemented float point version of these functions full </a:t>
            </a:r>
            <a:r>
              <a:rPr lang="en-US" dirty="0"/>
              <a:t>precision</a:t>
            </a:r>
            <a:r>
              <a:rPr lang="en-US" dirty="0" smtClean="0"/>
              <a:t>. Consider how much cycles will CPU take compute these. This is the power of FPGA.</a:t>
            </a:r>
          </a:p>
        </p:txBody>
      </p:sp>
    </p:spTree>
    <p:extLst>
      <p:ext uri="{BB962C8B-B14F-4D97-AF65-F5344CB8AC3E}">
        <p14:creationId xmlns:p14="http://schemas.microsoft.com/office/powerpoint/2010/main" val="2395428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498" y="4458901"/>
            <a:ext cx="7684783" cy="541876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2707676" y="4621684"/>
            <a:ext cx="859308" cy="37909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873498" y="2192539"/>
            <a:ext cx="1666875" cy="79819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ounded Rectangle 13"/>
              <p:cNvSpPr/>
              <p:nvPr/>
            </p:nvSpPr>
            <p:spPr>
              <a:xfrm>
                <a:off x="3968998" y="2192538"/>
                <a:ext cx="1666875" cy="798193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11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lang="en-US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en-US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p>
                              </m:sSubSup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ounded 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8998" y="2192538"/>
                <a:ext cx="1666875" cy="798193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ounded Rectangle 14"/>
          <p:cNvSpPr/>
          <p:nvPr/>
        </p:nvSpPr>
        <p:spPr>
          <a:xfrm>
            <a:off x="7360637" y="2192540"/>
            <a:ext cx="1666875" cy="79819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Curved Connector 18"/>
          <p:cNvCxnSpPr>
            <a:stCxn id="8" idx="0"/>
            <a:endCxn id="10" idx="2"/>
          </p:cNvCxnSpPr>
          <p:nvPr/>
        </p:nvCxnSpPr>
        <p:spPr>
          <a:xfrm rot="16200000" flipV="1">
            <a:off x="2106657" y="3591011"/>
            <a:ext cx="1630952" cy="43039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25" idx="0"/>
            <a:endCxn id="10" idx="2"/>
          </p:cNvCxnSpPr>
          <p:nvPr/>
        </p:nvCxnSpPr>
        <p:spPr>
          <a:xfrm rot="16200000" flipV="1">
            <a:off x="4465960" y="1231708"/>
            <a:ext cx="1630952" cy="51490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15" idx="2"/>
            <a:endCxn id="21" idx="0"/>
          </p:cNvCxnSpPr>
          <p:nvPr/>
        </p:nvCxnSpPr>
        <p:spPr>
          <a:xfrm rot="5400000">
            <a:off x="5293301" y="1720909"/>
            <a:ext cx="1630951" cy="4170598"/>
          </a:xfrm>
          <a:prstGeom prst="curvedConnector3">
            <a:avLst>
              <a:gd name="adj1" fmla="val 5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ounded Rectangle 28"/>
              <p:cNvSpPr/>
              <p:nvPr/>
            </p:nvSpPr>
            <p:spPr>
              <a:xfrm>
                <a:off x="7855936" y="2299221"/>
                <a:ext cx="676276" cy="379093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BRAM for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Rounded 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5936" y="2299221"/>
                <a:ext cx="676276" cy="379093"/>
              </a:xfrm>
              <a:prstGeom prst="roundRect">
                <a:avLst/>
              </a:prstGeom>
              <a:blipFill rotWithShape="0">
                <a:blip r:embed="rId4"/>
                <a:stretch>
                  <a:fillRect t="-9375" b="-21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urved Connector 32"/>
          <p:cNvCxnSpPr>
            <a:stCxn id="29" idx="1"/>
            <a:endCxn id="29" idx="3"/>
          </p:cNvCxnSpPr>
          <p:nvPr/>
        </p:nvCxnSpPr>
        <p:spPr>
          <a:xfrm rot="10800000" flipH="1">
            <a:off x="7855936" y="2488768"/>
            <a:ext cx="676276" cy="12700"/>
          </a:xfrm>
          <a:prstGeom prst="curvedConnector5">
            <a:avLst>
              <a:gd name="adj1" fmla="val -33803"/>
              <a:gd name="adj2" fmla="val 3292488"/>
              <a:gd name="adj3" fmla="val 1338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3593823" y="4621684"/>
            <a:ext cx="859308" cy="379093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7426282" y="4621684"/>
            <a:ext cx="859308" cy="37909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>
            <a:stCxn id="14" idx="3"/>
            <a:endCxn id="15" idx="1"/>
          </p:cNvCxnSpPr>
          <p:nvPr/>
        </p:nvCxnSpPr>
        <p:spPr>
          <a:xfrm>
            <a:off x="5635873" y="2591635"/>
            <a:ext cx="1724764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0" idx="3"/>
            <a:endCxn id="14" idx="1"/>
          </p:cNvCxnSpPr>
          <p:nvPr/>
        </p:nvCxnSpPr>
        <p:spPr>
          <a:xfrm flipV="1">
            <a:off x="3540373" y="2591635"/>
            <a:ext cx="42862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6131171" y="1567637"/>
                <a:ext cx="842871" cy="15779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 </a:t>
                </a:r>
                <a:endParaRPr lang="en-US" dirty="0" smtClean="0"/>
              </a:p>
              <a:p>
                <a:r>
                  <a:rPr lang="en-US" sz="1200" dirty="0" smtClean="0"/>
                  <a:t>not activat</a:t>
                </a:r>
                <a:r>
                  <a:rPr lang="en-US" sz="1200" dirty="0"/>
                  <a:t>ed yet</a:t>
                </a:r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1171" y="1567637"/>
                <a:ext cx="842871" cy="1577996"/>
              </a:xfrm>
              <a:prstGeom prst="rect">
                <a:avLst/>
              </a:prstGeom>
              <a:blipFill rotWithShape="0">
                <a:blip r:embed="rId5"/>
                <a:stretch>
                  <a:fillRect l="-725" b="-2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7316959" y="1772726"/>
                <a:ext cx="1937261" cy="3169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 dirty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4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1400" i="1" dirty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⊙</m:t>
                      </m:r>
                      <m:sSubSup>
                        <m:sSubSupPr>
                          <m:ctrlPr>
                            <a:rPr lang="en-US" sz="1400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 dirty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4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400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sz="1400" i="1" dirty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⊙</m:t>
                      </m:r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6959" y="1772726"/>
                <a:ext cx="1937261" cy="316946"/>
              </a:xfrm>
              <a:prstGeom prst="rect">
                <a:avLst/>
              </a:prstGeom>
              <a:blipFill rotWithShape="0">
                <a:blip r:embed="rId6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7230796" y="3389828"/>
                <a:ext cx="1838067" cy="3466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⊙</m:t>
                      </m:r>
                      <m:r>
                        <m:rPr>
                          <m:sty m:val="p"/>
                        </m:rPr>
                        <a:rPr lang="en-US" sz="1600">
                          <a:latin typeface="Cambria Math" panose="02040503050406030204" pitchFamily="18" charset="0"/>
                        </a:rPr>
                        <m:t>tanh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⁡(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  <m:r>
                        <a:rPr lang="en-US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0796" y="3389828"/>
                <a:ext cx="1838067" cy="346633"/>
              </a:xfrm>
              <a:prstGeom prst="rect">
                <a:avLst/>
              </a:prstGeom>
              <a:blipFill rotWithShape="0">
                <a:blip r:embed="rId7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ounded Rectangle 39"/>
          <p:cNvSpPr/>
          <p:nvPr/>
        </p:nvSpPr>
        <p:spPr>
          <a:xfrm>
            <a:off x="1874240" y="4354681"/>
            <a:ext cx="226409" cy="37909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Curved Connector 40"/>
          <p:cNvCxnSpPr>
            <a:stCxn id="40" idx="0"/>
            <a:endCxn id="10" idx="2"/>
          </p:cNvCxnSpPr>
          <p:nvPr/>
        </p:nvCxnSpPr>
        <p:spPr>
          <a:xfrm rot="5400000" flipH="1" flipV="1">
            <a:off x="1665216" y="3312962"/>
            <a:ext cx="1363949" cy="71949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482811" y="5625675"/>
            <a:ext cx="2721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For every h(l, t) in the graph, </a:t>
            </a:r>
            <a:r>
              <a:rPr lang="en-US" sz="1200" dirty="0" smtClean="0"/>
              <a:t>In fact </a:t>
            </a:r>
            <a:r>
              <a:rPr lang="en-US" sz="1200" dirty="0" smtClean="0"/>
              <a:t>there are #batch copy of them packed together in memory</a:t>
            </a:r>
            <a:endParaRPr lang="en-US" sz="1200" dirty="0"/>
          </a:p>
        </p:txBody>
      </p:sp>
      <p:sp>
        <p:nvSpPr>
          <p:cNvPr id="46" name="Rectangle 45"/>
          <p:cNvSpPr/>
          <p:nvPr/>
        </p:nvSpPr>
        <p:spPr>
          <a:xfrm>
            <a:off x="2045743" y="2985734"/>
            <a:ext cx="143134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kernel: </a:t>
            </a:r>
            <a:r>
              <a:rPr lang="en-US" sz="1200" dirty="0" err="1"/>
              <a:t>gemm_in</a:t>
            </a:r>
            <a:endParaRPr lang="en-US" sz="1200" dirty="0"/>
          </a:p>
        </p:txBody>
      </p:sp>
      <p:sp>
        <p:nvSpPr>
          <p:cNvPr id="47" name="Rectangle 46"/>
          <p:cNvSpPr/>
          <p:nvPr/>
        </p:nvSpPr>
        <p:spPr>
          <a:xfrm>
            <a:off x="4265113" y="2973635"/>
            <a:ext cx="10440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kernel: </a:t>
            </a:r>
            <a:r>
              <a:rPr lang="en-US" sz="1200" dirty="0" err="1" smtClean="0"/>
              <a:t>gemm</a:t>
            </a:r>
            <a:endParaRPr lang="en-US" sz="1200" dirty="0"/>
          </a:p>
        </p:txBody>
      </p:sp>
      <p:sp>
        <p:nvSpPr>
          <p:cNvPr id="48" name="Rectangle 47"/>
          <p:cNvSpPr/>
          <p:nvPr/>
        </p:nvSpPr>
        <p:spPr>
          <a:xfrm>
            <a:off x="7520434" y="2986799"/>
            <a:ext cx="152825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kernel: </a:t>
            </a:r>
            <a:r>
              <a:rPr lang="en-US" sz="1200" dirty="0" err="1" smtClean="0"/>
              <a:t>gemm_out</a:t>
            </a:r>
            <a:endParaRPr lang="en-US" dirty="0"/>
          </a:p>
        </p:txBody>
      </p:sp>
      <p:sp>
        <p:nvSpPr>
          <p:cNvPr id="55" name="Rounded Rectangle 54"/>
          <p:cNvSpPr/>
          <p:nvPr/>
        </p:nvSpPr>
        <p:spPr>
          <a:xfrm>
            <a:off x="1664043" y="4176584"/>
            <a:ext cx="7894238" cy="947351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>
            <a:off x="1664042" y="1488896"/>
            <a:ext cx="7894239" cy="1900931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786299" y="2224469"/>
            <a:ext cx="856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FPGA chip</a:t>
            </a:r>
            <a:endParaRPr lang="en-US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838187" y="4505650"/>
            <a:ext cx="856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FPGA DDR</a:t>
            </a:r>
            <a:endParaRPr 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786299" y="304800"/>
            <a:ext cx="43458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Overall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239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2076</TotalTime>
  <Words>422</Words>
  <Application>Microsoft Office PowerPoint</Application>
  <PresentationFormat>Widescreen</PresentationFormat>
  <Paragraphs>66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宋体</vt:lpstr>
      <vt:lpstr>Arial</vt:lpstr>
      <vt:lpstr>Calibri</vt:lpstr>
      <vt:lpstr>Calibri Light</vt:lpstr>
      <vt:lpstr>Cambria Math</vt:lpstr>
      <vt:lpstr>Office Theme</vt:lpstr>
      <vt:lpstr>Symbolic Compiler: High Performance LSTM Inference on FPGA</vt:lpstr>
      <vt:lpstr>Overview</vt:lpstr>
      <vt:lpstr>LSTM on pure practical perspective</vt:lpstr>
      <vt:lpstr>Difficulties: IO/Computing matching</vt:lpstr>
      <vt:lpstr>Difficulties: Pipelining the computing process</vt:lpstr>
      <vt:lpstr>Crossed vector layout</vt:lpstr>
      <vt:lpstr>Difficulties: Mapping different computing type to resource as proportion</vt:lpstr>
      <vt:lpstr>Extra details</vt:lpstr>
      <vt:lpstr>PowerPoint Presentation</vt:lpstr>
      <vt:lpstr>PowerPoint Presentation</vt:lpstr>
    </vt:vector>
  </TitlesOfParts>
  <Company>MSRA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 Performance LSTM implementation on FPGA</dc:title>
  <dc:creator>Sixiao Zhu (MSR Student-Person Consulting)</dc:creator>
  <cp:lastModifiedBy>Sixiao Zhu (MSR Student-Person Consulting)</cp:lastModifiedBy>
  <cp:revision>29</cp:revision>
  <dcterms:created xsi:type="dcterms:W3CDTF">2016-04-12T14:00:12Z</dcterms:created>
  <dcterms:modified xsi:type="dcterms:W3CDTF">2016-04-14T17:15:16Z</dcterms:modified>
</cp:coreProperties>
</file>