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70" r:id="rId11"/>
  </p:sldIdLst>
  <p:sldSz cx="11887200" cy="14630400"/>
  <p:notesSz cx="6858000" cy="9144000"/>
  <p:defaultTextStyle>
    <a:defPPr>
      <a:defRPr lang="zh-CN"/>
    </a:defPPr>
    <a:lvl1pPr marL="0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1pPr>
    <a:lvl2pPr marL="566608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2pPr>
    <a:lvl3pPr marL="1133216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3pPr>
    <a:lvl4pPr marL="1699824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4pPr>
    <a:lvl5pPr marL="2266432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5pPr>
    <a:lvl6pPr marL="2833040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6pPr>
    <a:lvl7pPr marL="3399648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7pPr>
    <a:lvl8pPr marL="3966256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8pPr>
    <a:lvl9pPr marL="4532864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52" autoAdjust="0"/>
  </p:normalViewPr>
  <p:slideViewPr>
    <p:cSldViewPr snapToGrid="0">
      <p:cViewPr>
        <p:scale>
          <a:sx n="50" d="100"/>
          <a:sy n="50" d="100"/>
        </p:scale>
        <p:origin x="9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BDE6-567E-4739-8DA7-206DE9579CC1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C665-86D3-4416-9E64-51EC714A2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1pPr>
    <a:lvl2pPr marL="566608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2pPr>
    <a:lvl3pPr marL="1133216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3pPr>
    <a:lvl4pPr marL="1699824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4pPr>
    <a:lvl5pPr marL="2266432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5pPr>
    <a:lvl6pPr marL="2833040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6pPr>
    <a:lvl7pPr marL="3399648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7pPr>
    <a:lvl8pPr marL="3966256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8pPr>
    <a:lvl9pPr marL="4532864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DC665-86D3-4416-9E64-51EC714A2F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8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2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1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9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9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07753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矩形 4"/>
          <p:cNvSpPr/>
          <p:nvPr/>
        </p:nvSpPr>
        <p:spPr>
          <a:xfrm>
            <a:off x="2862564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7916531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8" name="乘号 7"/>
          <p:cNvSpPr/>
          <p:nvPr/>
        </p:nvSpPr>
        <p:spPr>
          <a:xfrm>
            <a:off x="1756305" y="5656897"/>
            <a:ext cx="1043717" cy="1043717"/>
          </a:xfrm>
          <a:prstGeom prst="mathMultiply">
            <a:avLst>
              <a:gd name="adj1" fmla="val 13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9" name="等号 8"/>
          <p:cNvSpPr/>
          <p:nvPr/>
        </p:nvSpPr>
        <p:spPr>
          <a:xfrm>
            <a:off x="6747728" y="5743478"/>
            <a:ext cx="870555" cy="870555"/>
          </a:xfrm>
          <a:prstGeom prst="mathEqual">
            <a:avLst>
              <a:gd name="adj1" fmla="val 14832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4407753" y="5515166"/>
            <a:ext cx="35869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143570" y="4385302"/>
            <a:ext cx="15125" cy="5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916533" y="5515168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9029371" y="4385300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-2614298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-1698825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-3529111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46925" y="4385298"/>
            <a:ext cx="0" cy="35869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862567" y="6178753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62567" y="5288273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862567" y="7088305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-4470295" y="4577337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3587411" y="4572179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In_b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2671778" y="4572179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In_c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761665" y="4577337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76377" y="5441053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W_b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94989" y="4525916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76377" y="6325948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W_c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54479" y="7227836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27809" y="4572179"/>
            <a:ext cx="1344206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-176284" y="8411823"/>
            <a:ext cx="9825834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Out_a = In_a×W_a + In_b×W_b + In_c×W_c + In_d×W_d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14149737" y="4345886"/>
            <a:ext cx="374119" cy="3626327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0" name="右大括号 39"/>
          <p:cNvSpPr/>
          <p:nvPr/>
        </p:nvSpPr>
        <p:spPr>
          <a:xfrm rot="16200000">
            <a:off x="-2802536" y="2306174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1" name="右大括号 40"/>
          <p:cNvSpPr/>
          <p:nvPr/>
        </p:nvSpPr>
        <p:spPr>
          <a:xfrm rot="5400000">
            <a:off x="8330064" y="5145537"/>
            <a:ext cx="329110" cy="1106259"/>
          </a:xfrm>
          <a:prstGeom prst="rightBrace">
            <a:avLst>
              <a:gd name="adj1" fmla="val 694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3" name="右大括号 42"/>
          <p:cNvSpPr/>
          <p:nvPr/>
        </p:nvSpPr>
        <p:spPr>
          <a:xfrm flipH="1">
            <a:off x="-4852769" y="4385298"/>
            <a:ext cx="374076" cy="3625911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4" name="右大括号 43"/>
          <p:cNvSpPr/>
          <p:nvPr/>
        </p:nvSpPr>
        <p:spPr>
          <a:xfrm rot="16200000">
            <a:off x="4467781" y="2293691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5" name="文本框 44"/>
          <p:cNvSpPr txBox="1"/>
          <p:nvPr/>
        </p:nvSpPr>
        <p:spPr>
          <a:xfrm>
            <a:off x="8086996" y="5863219"/>
            <a:ext cx="998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S</a:t>
            </a:r>
            <a:r>
              <a:rPr lang="en-US" altLang="zh-CN" sz="2144" b="1" dirty="0"/>
              <a:t>tile</a:t>
            </a:r>
            <a:endParaRPr lang="zh-CN" altLang="en-US" sz="2144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14564793" y="5815617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R</a:t>
            </a:r>
            <a:endParaRPr lang="zh-CN" altLang="en-US" sz="3216" b="1" dirty="0"/>
          </a:p>
        </p:txBody>
      </p:sp>
      <p:sp>
        <p:nvSpPr>
          <p:cNvPr id="47" name="右大括号 46"/>
          <p:cNvSpPr/>
          <p:nvPr/>
        </p:nvSpPr>
        <p:spPr>
          <a:xfrm rot="16200000">
            <a:off x="9521747" y="2279007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8" name="文本框 47"/>
          <p:cNvSpPr txBox="1"/>
          <p:nvPr/>
        </p:nvSpPr>
        <p:spPr>
          <a:xfrm>
            <a:off x="-5492571" y="5848833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R</a:t>
            </a:r>
            <a:endParaRPr lang="zh-CN" altLang="en-US" sz="3216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4353496" y="3289825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C</a:t>
            </a:r>
            <a:endParaRPr lang="zh-CN" altLang="en-US" sz="3216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1937189" y="3280569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C</a:t>
            </a:r>
            <a:endParaRPr lang="zh-CN" altLang="en-US" sz="3216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-2903375" y="3304952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V</a:t>
            </a:r>
            <a:endParaRPr lang="zh-CN" altLang="en-US" sz="3216" b="1" dirty="0"/>
          </a:p>
        </p:txBody>
      </p:sp>
    </p:spTree>
    <p:extLst>
      <p:ext uri="{BB962C8B-B14F-4D97-AF65-F5344CB8AC3E}">
        <p14:creationId xmlns:p14="http://schemas.microsoft.com/office/powerpoint/2010/main" val="14304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478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7949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3420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8891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4362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9833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2477" y="4315696"/>
            <a:ext cx="159282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2942" y="4315696"/>
            <a:ext cx="2595716" cy="159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2942" y="431569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2942" y="4580872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2942" y="4846048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2942" y="5111224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42" y="5376400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02942" y="564157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33642" y="6867168"/>
            <a:ext cx="259689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33641" y="6867168"/>
            <a:ext cx="93268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67116" y="4227501"/>
            <a:ext cx="1843548" cy="6335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77581" y="4227501"/>
            <a:ext cx="1157748" cy="17990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92477" y="4005980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52219" y="4315696"/>
            <a:ext cx="0" cy="1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21111" y="6760391"/>
            <a:ext cx="1157748" cy="69671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0045" y="7614029"/>
                <a:ext cx="5117691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5" y="7614029"/>
                <a:ext cx="5117691" cy="10572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4" idx="2"/>
            <a:endCxn id="30" idx="0"/>
          </p:cNvCxnSpPr>
          <p:nvPr/>
        </p:nvCxnSpPr>
        <p:spPr>
          <a:xfrm flipH="1">
            <a:off x="5199985" y="6026510"/>
            <a:ext cx="356470" cy="7338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30" idx="0"/>
          </p:cNvCxnSpPr>
          <p:nvPr/>
        </p:nvCxnSpPr>
        <p:spPr>
          <a:xfrm>
            <a:off x="3288891" y="4861092"/>
            <a:ext cx="1911095" cy="1899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6749" y="4299572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49" y="4299572"/>
                <a:ext cx="265471" cy="435632"/>
              </a:xfrm>
              <a:prstGeom prst="rect">
                <a:avLst/>
              </a:prstGeom>
              <a:blipFill rotWithShape="0">
                <a:blip r:embed="rId3"/>
                <a:stretch>
                  <a:fillRect l="-2273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10813" y="4396206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13" y="4396206"/>
                <a:ext cx="265471" cy="435632"/>
              </a:xfrm>
              <a:prstGeom prst="rect">
                <a:avLst/>
              </a:prstGeom>
              <a:blipFill rotWithShape="0">
                <a:blip r:embed="rId4"/>
                <a:stretch>
                  <a:fillRect l="-2326" r="-22093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92478" y="381407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78" y="3814070"/>
                <a:ext cx="265471" cy="435632"/>
              </a:xfrm>
              <a:prstGeom prst="rect">
                <a:avLst/>
              </a:prstGeom>
              <a:blipFill rotWithShape="0">
                <a:blip r:embed="rId5"/>
                <a:stretch>
                  <a:fillRect l="-2326" r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26601" y="3821298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01" y="3821298"/>
                <a:ext cx="265471" cy="435632"/>
              </a:xfrm>
              <a:prstGeom prst="rect">
                <a:avLst/>
              </a:prstGeom>
              <a:blipFill rotWithShape="0">
                <a:blip r:embed="rId6"/>
                <a:stretch>
                  <a:fillRect l="-2326" r="-21627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08463" y="691066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63" y="6910660"/>
                <a:ext cx="265471" cy="435632"/>
              </a:xfrm>
              <a:prstGeom prst="rect">
                <a:avLst/>
              </a:prstGeom>
              <a:blipFill rotWithShape="0">
                <a:blip r:embed="rId7"/>
                <a:stretch>
                  <a:fillRect l="-2326" r="-22093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23951" y="6355677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51" y="6355677"/>
                <a:ext cx="265471" cy="435632"/>
              </a:xfrm>
              <a:prstGeom prst="rect">
                <a:avLst/>
              </a:prstGeom>
              <a:blipFill rotWithShape="0">
                <a:blip r:embed="rId8"/>
                <a:stretch>
                  <a:fillRect l="-2326" r="-21627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2146098" y="2754614"/>
            <a:ext cx="9429277" cy="5299883"/>
          </a:xfrm>
          <a:prstGeom prst="roundRect">
            <a:avLst>
              <a:gd name="adj" fmla="val 607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500110" y="2870453"/>
                <a:ext cx="589341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zh-CN" altLang="en-US" sz="2859" dirty="0"/>
                  <a:t> </a:t>
                </a:r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72" y="941138"/>
                <a:ext cx="3298723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13276634" y="548711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0" name="Rectangle 89"/>
          <p:cNvSpPr/>
          <p:nvPr/>
        </p:nvSpPr>
        <p:spPr>
          <a:xfrm>
            <a:off x="13276634" y="643568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276634" y="611949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2" name="Rectangle 91"/>
          <p:cNvSpPr/>
          <p:nvPr/>
        </p:nvSpPr>
        <p:spPr>
          <a:xfrm>
            <a:off x="13276634" y="580330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94" name="Curved Connector 93"/>
          <p:cNvCxnSpPr>
            <a:endCxn id="171" idx="1"/>
          </p:cNvCxnSpPr>
          <p:nvPr/>
        </p:nvCxnSpPr>
        <p:spPr>
          <a:xfrm rot="16200000" flipH="1">
            <a:off x="9243387" y="4553198"/>
            <a:ext cx="1510386" cy="127839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3047831" y="4001753"/>
            <a:ext cx="770912" cy="29413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8" name="Rounded Rectangle 97"/>
          <p:cNvSpPr/>
          <p:nvPr/>
        </p:nvSpPr>
        <p:spPr>
          <a:xfrm>
            <a:off x="13162657" y="4724511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9" name="Rectangle 98"/>
          <p:cNvSpPr/>
          <p:nvPr/>
        </p:nvSpPr>
        <p:spPr>
          <a:xfrm>
            <a:off x="2893173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0" name="Rectangle 99"/>
          <p:cNvSpPr/>
          <p:nvPr/>
        </p:nvSpPr>
        <p:spPr>
          <a:xfrm>
            <a:off x="2893173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1" name="Rectangle 100"/>
          <p:cNvSpPr/>
          <p:nvPr/>
        </p:nvSpPr>
        <p:spPr>
          <a:xfrm>
            <a:off x="2893173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2" name="Rectangle 101"/>
          <p:cNvSpPr/>
          <p:nvPr/>
        </p:nvSpPr>
        <p:spPr>
          <a:xfrm>
            <a:off x="2893173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3" name="Rectangle 102"/>
          <p:cNvSpPr/>
          <p:nvPr/>
        </p:nvSpPr>
        <p:spPr>
          <a:xfrm>
            <a:off x="3279627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4" name="Rectangle 103"/>
          <p:cNvSpPr/>
          <p:nvPr/>
        </p:nvSpPr>
        <p:spPr>
          <a:xfrm>
            <a:off x="3279627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5" name="Rectangle 104"/>
          <p:cNvSpPr/>
          <p:nvPr/>
        </p:nvSpPr>
        <p:spPr>
          <a:xfrm>
            <a:off x="3279627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6" name="Rectangle 105"/>
          <p:cNvSpPr/>
          <p:nvPr/>
        </p:nvSpPr>
        <p:spPr>
          <a:xfrm>
            <a:off x="3279627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7" name="Rectangle 106"/>
          <p:cNvSpPr/>
          <p:nvPr/>
        </p:nvSpPr>
        <p:spPr>
          <a:xfrm>
            <a:off x="3666081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8" name="Rectangle 107"/>
          <p:cNvSpPr/>
          <p:nvPr/>
        </p:nvSpPr>
        <p:spPr>
          <a:xfrm>
            <a:off x="3666081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9" name="Rectangle 108"/>
          <p:cNvSpPr/>
          <p:nvPr/>
        </p:nvSpPr>
        <p:spPr>
          <a:xfrm>
            <a:off x="3666081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0" name="Rectangle 109"/>
          <p:cNvSpPr/>
          <p:nvPr/>
        </p:nvSpPr>
        <p:spPr>
          <a:xfrm>
            <a:off x="3666081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1" name="Rectangle 110"/>
          <p:cNvSpPr/>
          <p:nvPr/>
        </p:nvSpPr>
        <p:spPr>
          <a:xfrm>
            <a:off x="4052535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2" name="Rectangle 111"/>
          <p:cNvSpPr/>
          <p:nvPr/>
        </p:nvSpPr>
        <p:spPr>
          <a:xfrm>
            <a:off x="4052535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3" name="Rectangle 112"/>
          <p:cNvSpPr/>
          <p:nvPr/>
        </p:nvSpPr>
        <p:spPr>
          <a:xfrm>
            <a:off x="4052535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4" name="Rectangle 113"/>
          <p:cNvSpPr/>
          <p:nvPr/>
        </p:nvSpPr>
        <p:spPr>
          <a:xfrm>
            <a:off x="4052535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5" name="Rounded Rectangle 114"/>
          <p:cNvSpPr/>
          <p:nvPr/>
        </p:nvSpPr>
        <p:spPr>
          <a:xfrm>
            <a:off x="2735549" y="408159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6" name="TextBox 115"/>
          <p:cNvSpPr txBox="1"/>
          <p:nvPr/>
        </p:nvSpPr>
        <p:spPr>
          <a:xfrm>
            <a:off x="2707480" y="5244410"/>
            <a:ext cx="1522883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Buffer1</a:t>
            </a:r>
          </a:p>
        </p:txBody>
      </p:sp>
      <p:cxnSp>
        <p:nvCxnSpPr>
          <p:cNvPr id="3" name="Curved Connector 2"/>
          <p:cNvCxnSpPr>
            <a:stCxn id="115" idx="3"/>
            <a:endCxn id="130" idx="1"/>
          </p:cNvCxnSpPr>
          <p:nvPr/>
        </p:nvCxnSpPr>
        <p:spPr>
          <a:xfrm>
            <a:off x="4457023" y="4326000"/>
            <a:ext cx="989792" cy="11182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5615884" y="422524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Oval 117"/>
          <p:cNvSpPr/>
          <p:nvPr/>
        </p:nvSpPr>
        <p:spPr>
          <a:xfrm>
            <a:off x="5615884" y="485762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Oval 118"/>
          <p:cNvSpPr/>
          <p:nvPr/>
        </p:nvSpPr>
        <p:spPr>
          <a:xfrm>
            <a:off x="5615882" y="5490008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Oval 119"/>
          <p:cNvSpPr/>
          <p:nvPr/>
        </p:nvSpPr>
        <p:spPr>
          <a:xfrm>
            <a:off x="5615880" y="612238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1" name="Oval 120"/>
          <p:cNvSpPr/>
          <p:nvPr/>
        </p:nvSpPr>
        <p:spPr>
          <a:xfrm>
            <a:off x="6336091" y="4558186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solidFill>
                  <a:schemeClr val="tx1"/>
                </a:solidFill>
              </a:rPr>
              <a:t>+</a:t>
            </a:r>
            <a:endParaRPr lang="en-US" sz="3216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336091" y="577106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3" name="Oval 122"/>
          <p:cNvSpPr/>
          <p:nvPr/>
        </p:nvSpPr>
        <p:spPr>
          <a:xfrm>
            <a:off x="6956826" y="518375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4" name="Straight Arrow Connector 123"/>
          <p:cNvCxnSpPr>
            <a:stCxn id="117" idx="6"/>
            <a:endCxn id="121" idx="2"/>
          </p:cNvCxnSpPr>
          <p:nvPr/>
        </p:nvCxnSpPr>
        <p:spPr>
          <a:xfrm>
            <a:off x="6090168" y="4462394"/>
            <a:ext cx="245924" cy="3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8" idx="6"/>
            <a:endCxn id="121" idx="2"/>
          </p:cNvCxnSpPr>
          <p:nvPr/>
        </p:nvCxnSpPr>
        <p:spPr>
          <a:xfrm flipV="1">
            <a:off x="6090168" y="4795329"/>
            <a:ext cx="245924" cy="2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6"/>
            <a:endCxn id="122" idx="2"/>
          </p:cNvCxnSpPr>
          <p:nvPr/>
        </p:nvCxnSpPr>
        <p:spPr>
          <a:xfrm>
            <a:off x="6090167" y="5727151"/>
            <a:ext cx="245925" cy="28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6"/>
            <a:endCxn id="122" idx="2"/>
          </p:cNvCxnSpPr>
          <p:nvPr/>
        </p:nvCxnSpPr>
        <p:spPr>
          <a:xfrm flipV="1">
            <a:off x="6090166" y="6008211"/>
            <a:ext cx="245927" cy="3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1" idx="6"/>
            <a:endCxn id="123" idx="2"/>
          </p:cNvCxnSpPr>
          <p:nvPr/>
        </p:nvCxnSpPr>
        <p:spPr>
          <a:xfrm>
            <a:off x="6810377" y="4795331"/>
            <a:ext cx="146451" cy="62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2" idx="6"/>
            <a:endCxn id="123" idx="2"/>
          </p:cNvCxnSpPr>
          <p:nvPr/>
        </p:nvCxnSpPr>
        <p:spPr>
          <a:xfrm flipV="1">
            <a:off x="6810377" y="5420896"/>
            <a:ext cx="146451" cy="58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5446818" y="3958060"/>
            <a:ext cx="2105729" cy="2972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1" name="TextBox 130"/>
          <p:cNvSpPr txBox="1"/>
          <p:nvPr/>
        </p:nvSpPr>
        <p:spPr>
          <a:xfrm>
            <a:off x="5467199" y="6955831"/>
            <a:ext cx="2611555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Dot product unit</a:t>
            </a:r>
          </a:p>
        </p:txBody>
      </p:sp>
      <p:sp>
        <p:nvSpPr>
          <p:cNvPr id="133" name="圆角矩形 44"/>
          <p:cNvSpPr/>
          <p:nvPr/>
        </p:nvSpPr>
        <p:spPr>
          <a:xfrm>
            <a:off x="2662045" y="3661807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圆角矩形 44"/>
          <p:cNvSpPr/>
          <p:nvPr/>
        </p:nvSpPr>
        <p:spPr>
          <a:xfrm>
            <a:off x="2668900" y="5815429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20706" y="7446082"/>
            <a:ext cx="1595318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</a:t>
            </a:r>
            <a:r>
              <a:rPr lang="en-US" altLang="zh-CN" sz="2859" dirty="0"/>
              <a:t>2</a:t>
            </a:r>
            <a:endParaRPr lang="en-US" sz="2859" dirty="0"/>
          </a:p>
        </p:txBody>
      </p:sp>
      <p:cxnSp>
        <p:nvCxnSpPr>
          <p:cNvPr id="136" name="Curved Connector 135"/>
          <p:cNvCxnSpPr>
            <a:stCxn id="123" idx="6"/>
            <a:endCxn id="137" idx="2"/>
          </p:cNvCxnSpPr>
          <p:nvPr/>
        </p:nvCxnSpPr>
        <p:spPr>
          <a:xfrm flipV="1">
            <a:off x="7431112" y="4437204"/>
            <a:ext cx="1531249" cy="98369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7897007" y="3416276"/>
            <a:ext cx="2130702" cy="1020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1" dirty="0">
                <a:solidFill>
                  <a:schemeClr val="tx1"/>
                </a:solidFill>
              </a:rPr>
              <a:t>Accumulate structure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276634" y="422481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3276634" y="517338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2" name="Rectangle 161"/>
          <p:cNvSpPr/>
          <p:nvPr/>
        </p:nvSpPr>
        <p:spPr>
          <a:xfrm>
            <a:off x="13276634" y="485719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3" name="Rectangle 162"/>
          <p:cNvSpPr/>
          <p:nvPr/>
        </p:nvSpPr>
        <p:spPr>
          <a:xfrm>
            <a:off x="13276634" y="454100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71" name="Rounded Rectangle 170"/>
          <p:cNvSpPr/>
          <p:nvPr/>
        </p:nvSpPr>
        <p:spPr>
          <a:xfrm>
            <a:off x="13152373" y="5658035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172" name="Curved Connector 171"/>
          <p:cNvCxnSpPr>
            <a:stCxn id="98" idx="1"/>
            <a:endCxn id="137" idx="3"/>
          </p:cNvCxnSpPr>
          <p:nvPr/>
        </p:nvCxnSpPr>
        <p:spPr>
          <a:xfrm rot="10800000">
            <a:off x="12542308" y="3926742"/>
            <a:ext cx="620349" cy="10873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圆角矩形 54"/>
          <p:cNvSpPr/>
          <p:nvPr/>
        </p:nvSpPr>
        <p:spPr>
          <a:xfrm>
            <a:off x="-2572650" y="277244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p:sp>
        <p:nvSpPr>
          <p:cNvPr id="183" name="Right Arrow 182"/>
          <p:cNvSpPr/>
          <p:nvPr/>
        </p:nvSpPr>
        <p:spPr>
          <a:xfrm>
            <a:off x="-1122905" y="5303614"/>
            <a:ext cx="1065641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185" name="Right Arrow 184"/>
          <p:cNvSpPr/>
          <p:nvPr/>
        </p:nvSpPr>
        <p:spPr>
          <a:xfrm>
            <a:off x="13818965" y="5189634"/>
            <a:ext cx="1278942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186" name="圆角矩形 54"/>
          <p:cNvSpPr/>
          <p:nvPr/>
        </p:nvSpPr>
        <p:spPr>
          <a:xfrm>
            <a:off x="15100660" y="275461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-2645314" y="3228195"/>
                <a:ext cx="138679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21" y="1141377"/>
                <a:ext cx="835998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6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15119220" y="3228200"/>
                <a:ext cx="1570558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76" y="1141380"/>
                <a:ext cx="92737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94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圆角矩形 54"/>
          <p:cNvSpPr/>
          <p:nvPr/>
        </p:nvSpPr>
        <p:spPr>
          <a:xfrm>
            <a:off x="-58050" y="8716296"/>
            <a:ext cx="14083572" cy="1007964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59" dirty="0">
                <a:solidFill>
                  <a:schemeClr val="tx1"/>
                </a:solidFill>
              </a:rPr>
              <a:t>DDR3 on Catapult FPGA</a:t>
            </a:r>
            <a:endParaRPr lang="zh-CN" altLang="en-US" sz="2859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190"/>
          <p:cNvCxnSpPr>
            <a:endCxn id="181" idx="2"/>
          </p:cNvCxnSpPr>
          <p:nvPr/>
        </p:nvCxnSpPr>
        <p:spPr>
          <a:xfrm flipV="1">
            <a:off x="-1858844" y="8072327"/>
            <a:ext cx="5926" cy="643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</p:cNvCxnSpPr>
          <p:nvPr/>
        </p:nvCxnSpPr>
        <p:spPr>
          <a:xfrm flipH="1">
            <a:off x="15820390" y="8054497"/>
            <a:ext cx="2" cy="661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893173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99" name="Rectangle 198"/>
          <p:cNvSpPr/>
          <p:nvPr/>
        </p:nvSpPr>
        <p:spPr>
          <a:xfrm>
            <a:off x="2893173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0" name="Rectangle 199"/>
          <p:cNvSpPr/>
          <p:nvPr/>
        </p:nvSpPr>
        <p:spPr>
          <a:xfrm>
            <a:off x="2893173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1" name="Rectangle 200"/>
          <p:cNvSpPr/>
          <p:nvPr/>
        </p:nvSpPr>
        <p:spPr>
          <a:xfrm>
            <a:off x="2893173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2" name="Rectangle 201"/>
          <p:cNvSpPr/>
          <p:nvPr/>
        </p:nvSpPr>
        <p:spPr>
          <a:xfrm>
            <a:off x="3279627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3" name="Rectangle 202"/>
          <p:cNvSpPr/>
          <p:nvPr/>
        </p:nvSpPr>
        <p:spPr>
          <a:xfrm>
            <a:off x="3279627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4" name="Rectangle 203"/>
          <p:cNvSpPr/>
          <p:nvPr/>
        </p:nvSpPr>
        <p:spPr>
          <a:xfrm>
            <a:off x="3279627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5" name="Rectangle 204"/>
          <p:cNvSpPr/>
          <p:nvPr/>
        </p:nvSpPr>
        <p:spPr>
          <a:xfrm>
            <a:off x="3279627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6" name="Rectangle 205"/>
          <p:cNvSpPr/>
          <p:nvPr/>
        </p:nvSpPr>
        <p:spPr>
          <a:xfrm>
            <a:off x="3666081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7" name="Rectangle 206"/>
          <p:cNvSpPr/>
          <p:nvPr/>
        </p:nvSpPr>
        <p:spPr>
          <a:xfrm>
            <a:off x="3666081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8" name="Rectangle 207"/>
          <p:cNvSpPr/>
          <p:nvPr/>
        </p:nvSpPr>
        <p:spPr>
          <a:xfrm>
            <a:off x="3666081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9" name="Rectangle 208"/>
          <p:cNvSpPr/>
          <p:nvPr/>
        </p:nvSpPr>
        <p:spPr>
          <a:xfrm>
            <a:off x="3666081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0" name="Rectangle 209"/>
          <p:cNvSpPr/>
          <p:nvPr/>
        </p:nvSpPr>
        <p:spPr>
          <a:xfrm>
            <a:off x="4052535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1" name="Rectangle 210"/>
          <p:cNvSpPr/>
          <p:nvPr/>
        </p:nvSpPr>
        <p:spPr>
          <a:xfrm>
            <a:off x="4052535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2" name="Rectangle 211"/>
          <p:cNvSpPr/>
          <p:nvPr/>
        </p:nvSpPr>
        <p:spPr>
          <a:xfrm>
            <a:off x="4052535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3" name="Rectangle 212"/>
          <p:cNvSpPr/>
          <p:nvPr/>
        </p:nvSpPr>
        <p:spPr>
          <a:xfrm>
            <a:off x="4052535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4" name="Rounded Rectangle 213"/>
          <p:cNvSpPr/>
          <p:nvPr/>
        </p:nvSpPr>
        <p:spPr>
          <a:xfrm>
            <a:off x="2735549" y="623839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215" name="Curved Connector 214"/>
          <p:cNvCxnSpPr>
            <a:stCxn id="183" idx="3"/>
            <a:endCxn id="214" idx="1"/>
          </p:cNvCxnSpPr>
          <p:nvPr/>
        </p:nvCxnSpPr>
        <p:spPr>
          <a:xfrm>
            <a:off x="2457339" y="5536364"/>
            <a:ext cx="278211" cy="94643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9359384" y="6968514"/>
            <a:ext cx="2215990" cy="862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Accumulating Tile</a:t>
            </a:r>
          </a:p>
        </p:txBody>
      </p:sp>
    </p:spTree>
    <p:extLst>
      <p:ext uri="{BB962C8B-B14F-4D97-AF65-F5344CB8AC3E}">
        <p14:creationId xmlns:p14="http://schemas.microsoft.com/office/powerpoint/2010/main" val="56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048004" y="3785668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-2839031" y="4350277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" name="矩形 3"/>
          <p:cNvSpPr/>
          <p:nvPr/>
        </p:nvSpPr>
        <p:spPr>
          <a:xfrm>
            <a:off x="-3128502" y="4576695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文本框 4"/>
          <p:cNvSpPr txBox="1"/>
          <p:nvPr/>
        </p:nvSpPr>
        <p:spPr>
          <a:xfrm>
            <a:off x="-2990930" y="4625404"/>
            <a:ext cx="1444483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6  7  8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881775" y="3897429"/>
            <a:ext cx="670653" cy="35825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914238" y="4514703"/>
            <a:ext cx="3714391" cy="1156521"/>
            <a:chOff x="4783756" y="1422130"/>
            <a:chExt cx="2079058" cy="647340"/>
          </a:xfrm>
        </p:grpSpPr>
        <p:sp>
          <p:nvSpPr>
            <p:cNvPr id="10" name="矩形 9"/>
            <p:cNvSpPr/>
            <p:nvPr/>
          </p:nvSpPr>
          <p:spPr>
            <a:xfrm>
              <a:off x="4783756" y="1422130"/>
              <a:ext cx="2040556" cy="6473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16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22258" y="1453413"/>
              <a:ext cx="2040556" cy="54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0  1  3  4  9  10  12  13</a:t>
              </a:r>
            </a:p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1  2  4  5 10 11  13  14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-105776" y="7619810"/>
            <a:ext cx="8874219" cy="6048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5" name="文本框 14"/>
          <p:cNvSpPr txBox="1"/>
          <p:nvPr/>
        </p:nvSpPr>
        <p:spPr>
          <a:xfrm>
            <a:off x="-105776" y="7614958"/>
            <a:ext cx="9849867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4  5  6  7  8  9  10  11  12  13  14  15  16  17 · · · 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8002" y="3810389"/>
            <a:ext cx="2359707" cy="235970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21" name="直接连接符 20"/>
          <p:cNvCxnSpPr>
            <a:stCxn id="17" idx="1"/>
            <a:endCxn id="17" idx="3"/>
          </p:cNvCxnSpPr>
          <p:nvPr/>
        </p:nvCxnSpPr>
        <p:spPr>
          <a:xfrm>
            <a:off x="3028002" y="4990240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28002" y="5602856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28002" y="4418345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0"/>
            <a:endCxn id="17" idx="2"/>
          </p:cNvCxnSpPr>
          <p:nvPr/>
        </p:nvCxnSpPr>
        <p:spPr>
          <a:xfrm>
            <a:off x="4207854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7781" y="3826044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40617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6927" y="3590512"/>
            <a:ext cx="1017463" cy="1017463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29" name="文本框 28"/>
          <p:cNvSpPr txBox="1"/>
          <p:nvPr/>
        </p:nvSpPr>
        <p:spPr>
          <a:xfrm>
            <a:off x="-966634" y="3018007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Maps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66663" y="3022751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Matrix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5714" y="3018008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Tile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2198105" y="4749879"/>
            <a:ext cx="692029" cy="512037"/>
          </a:xfrm>
          <a:prstGeom prst="notched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34" name="直接连接符 33"/>
          <p:cNvCxnSpPr>
            <a:stCxn id="28" idx="7"/>
          </p:cNvCxnSpPr>
          <p:nvPr/>
        </p:nvCxnSpPr>
        <p:spPr>
          <a:xfrm>
            <a:off x="3705384" y="3739515"/>
            <a:ext cx="2208852" cy="77518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5"/>
          </p:cNvCxnSpPr>
          <p:nvPr/>
        </p:nvCxnSpPr>
        <p:spPr>
          <a:xfrm>
            <a:off x="3705384" y="4458970"/>
            <a:ext cx="2208852" cy="118630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34502" y="8240782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DRAM Layout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-2386199" y="7035539"/>
            <a:ext cx="0" cy="556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环形箭头 46"/>
          <p:cNvSpPr/>
          <p:nvPr/>
        </p:nvSpPr>
        <p:spPr>
          <a:xfrm>
            <a:off x="-2314069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0" name="环形箭头 49"/>
          <p:cNvSpPr/>
          <p:nvPr/>
        </p:nvSpPr>
        <p:spPr>
          <a:xfrm>
            <a:off x="-196238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1" name="环形箭头 50"/>
          <p:cNvSpPr/>
          <p:nvPr/>
        </p:nvSpPr>
        <p:spPr>
          <a:xfrm>
            <a:off x="-1597544" y="7071209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2" name="环形箭头 51"/>
          <p:cNvSpPr/>
          <p:nvPr/>
        </p:nvSpPr>
        <p:spPr>
          <a:xfrm>
            <a:off x="-126150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4" name="环形箭头 53"/>
          <p:cNvSpPr/>
          <p:nvPr/>
        </p:nvSpPr>
        <p:spPr>
          <a:xfrm>
            <a:off x="-896664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6" name="环形箭头 55"/>
          <p:cNvSpPr/>
          <p:nvPr/>
        </p:nvSpPr>
        <p:spPr>
          <a:xfrm>
            <a:off x="3386210" y="7078084"/>
            <a:ext cx="464284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7" name="环形箭头 56"/>
          <p:cNvSpPr/>
          <p:nvPr/>
        </p:nvSpPr>
        <p:spPr>
          <a:xfrm>
            <a:off x="3878753" y="7081503"/>
            <a:ext cx="464284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8" name="环形箭头 57"/>
          <p:cNvSpPr/>
          <p:nvPr/>
        </p:nvSpPr>
        <p:spPr>
          <a:xfrm>
            <a:off x="4389911" y="7070159"/>
            <a:ext cx="531039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9" name="环形箭头 58"/>
          <p:cNvSpPr/>
          <p:nvPr/>
        </p:nvSpPr>
        <p:spPr>
          <a:xfrm>
            <a:off x="4944474" y="7081503"/>
            <a:ext cx="575057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0" name="环形箭头 59"/>
          <p:cNvSpPr/>
          <p:nvPr/>
        </p:nvSpPr>
        <p:spPr>
          <a:xfrm>
            <a:off x="5519786" y="7070159"/>
            <a:ext cx="575057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1" name="环形箭头 60"/>
          <p:cNvSpPr/>
          <p:nvPr/>
        </p:nvSpPr>
        <p:spPr>
          <a:xfrm rot="2243781">
            <a:off x="1772865" y="7027362"/>
            <a:ext cx="1761778" cy="1549053"/>
          </a:xfrm>
          <a:prstGeom prst="circularArrow">
            <a:avLst>
              <a:gd name="adj1" fmla="val 0"/>
              <a:gd name="adj2" fmla="val 655926"/>
              <a:gd name="adj3" fmla="val 17534075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2" name="环形箭头 61"/>
          <p:cNvSpPr/>
          <p:nvPr/>
        </p:nvSpPr>
        <p:spPr>
          <a:xfrm rot="2243781">
            <a:off x="5975440" y="7155298"/>
            <a:ext cx="1761778" cy="1549053"/>
          </a:xfrm>
          <a:prstGeom prst="circularArrow">
            <a:avLst>
              <a:gd name="adj1" fmla="val 0"/>
              <a:gd name="adj2" fmla="val 596197"/>
              <a:gd name="adj3" fmla="val 12712810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28401" y="6872755"/>
            <a:ext cx="79933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03478" y="6370086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endParaRPr lang="zh-CN" altLang="en-US" sz="25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048004" y="3785668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-2839031" y="4350277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" name="矩形 3"/>
          <p:cNvSpPr/>
          <p:nvPr/>
        </p:nvSpPr>
        <p:spPr>
          <a:xfrm>
            <a:off x="-3128502" y="4576695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文本框 4"/>
          <p:cNvSpPr txBox="1"/>
          <p:nvPr/>
        </p:nvSpPr>
        <p:spPr>
          <a:xfrm>
            <a:off x="-2990930" y="4625404"/>
            <a:ext cx="1444483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6  7  8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881775" y="3897429"/>
            <a:ext cx="670653" cy="35825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914238" y="4514703"/>
            <a:ext cx="3714391" cy="1156521"/>
            <a:chOff x="4783756" y="1422130"/>
            <a:chExt cx="2079058" cy="647340"/>
          </a:xfrm>
        </p:grpSpPr>
        <p:sp>
          <p:nvSpPr>
            <p:cNvPr id="10" name="矩形 9"/>
            <p:cNvSpPr/>
            <p:nvPr/>
          </p:nvSpPr>
          <p:spPr>
            <a:xfrm>
              <a:off x="4783756" y="1422130"/>
              <a:ext cx="2040556" cy="6473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16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22258" y="1453413"/>
              <a:ext cx="2040556" cy="54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0  9  1  10  3  12  4  14</a:t>
              </a:r>
            </a:p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1 10 2  11  4  13  5  14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-105776" y="7619810"/>
            <a:ext cx="8874219" cy="6048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5" name="文本框 14"/>
          <p:cNvSpPr txBox="1"/>
          <p:nvPr/>
        </p:nvSpPr>
        <p:spPr>
          <a:xfrm>
            <a:off x="-105776" y="7614958"/>
            <a:ext cx="9849867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9  1  10  2  11  3  12  4  13  5  14  6  15  7  16  8  17 · · · 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8002" y="3810389"/>
            <a:ext cx="2359707" cy="235970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21" name="直接连接符 20"/>
          <p:cNvCxnSpPr>
            <a:stCxn id="17" idx="1"/>
            <a:endCxn id="17" idx="3"/>
          </p:cNvCxnSpPr>
          <p:nvPr/>
        </p:nvCxnSpPr>
        <p:spPr>
          <a:xfrm>
            <a:off x="3028002" y="4990240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28002" y="5602856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28002" y="4418345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0"/>
            <a:endCxn id="17" idx="2"/>
          </p:cNvCxnSpPr>
          <p:nvPr/>
        </p:nvCxnSpPr>
        <p:spPr>
          <a:xfrm>
            <a:off x="4207854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7781" y="3826044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40617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6927" y="3590512"/>
            <a:ext cx="1017463" cy="1017463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29" name="文本框 28"/>
          <p:cNvSpPr txBox="1"/>
          <p:nvPr/>
        </p:nvSpPr>
        <p:spPr>
          <a:xfrm>
            <a:off x="-966634" y="3018007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Maps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78895" y="3022864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Matrix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5714" y="3018008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Reorganized Tile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2198105" y="4749879"/>
            <a:ext cx="692029" cy="512037"/>
          </a:xfrm>
          <a:prstGeom prst="notched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34" name="直接连接符 33"/>
          <p:cNvCxnSpPr>
            <a:stCxn id="28" idx="7"/>
          </p:cNvCxnSpPr>
          <p:nvPr/>
        </p:nvCxnSpPr>
        <p:spPr>
          <a:xfrm>
            <a:off x="3705384" y="3739515"/>
            <a:ext cx="2208852" cy="77518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5"/>
          </p:cNvCxnSpPr>
          <p:nvPr/>
        </p:nvCxnSpPr>
        <p:spPr>
          <a:xfrm>
            <a:off x="3705384" y="4458970"/>
            <a:ext cx="2208852" cy="118630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34502" y="8240782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DRAM Layout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-2386199" y="7035539"/>
            <a:ext cx="0" cy="556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环形箭头 46"/>
          <p:cNvSpPr/>
          <p:nvPr/>
        </p:nvSpPr>
        <p:spPr>
          <a:xfrm>
            <a:off x="-2314069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0" name="环形箭头 49"/>
          <p:cNvSpPr/>
          <p:nvPr/>
        </p:nvSpPr>
        <p:spPr>
          <a:xfrm>
            <a:off x="-196238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1" name="环形箭头 50"/>
          <p:cNvSpPr/>
          <p:nvPr/>
        </p:nvSpPr>
        <p:spPr>
          <a:xfrm>
            <a:off x="-1597544" y="7071209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2" name="环形箭头 51"/>
          <p:cNvSpPr/>
          <p:nvPr/>
        </p:nvSpPr>
        <p:spPr>
          <a:xfrm>
            <a:off x="-1261503" y="7078084"/>
            <a:ext cx="504291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2" name="环形箭头 61"/>
          <p:cNvSpPr/>
          <p:nvPr/>
        </p:nvSpPr>
        <p:spPr>
          <a:xfrm rot="2243781">
            <a:off x="4851100" y="7157680"/>
            <a:ext cx="1761778" cy="1549053"/>
          </a:xfrm>
          <a:prstGeom prst="circularArrow">
            <a:avLst>
              <a:gd name="adj1" fmla="val 0"/>
              <a:gd name="adj2" fmla="val 596197"/>
              <a:gd name="adj3" fmla="val 12712810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28401" y="6872755"/>
            <a:ext cx="79933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03478" y="6370086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</a:t>
            </a:r>
            <a:endParaRPr lang="zh-CN" altLang="en-US" sz="25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环形箭头 41"/>
          <p:cNvSpPr/>
          <p:nvPr/>
        </p:nvSpPr>
        <p:spPr>
          <a:xfrm>
            <a:off x="-741211" y="7071209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3" name="环形箭头 42"/>
          <p:cNvSpPr/>
          <p:nvPr/>
        </p:nvSpPr>
        <p:spPr>
          <a:xfrm>
            <a:off x="2185288" y="7071209"/>
            <a:ext cx="455501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4" name="环形箭头 43"/>
          <p:cNvSpPr/>
          <p:nvPr/>
        </p:nvSpPr>
        <p:spPr>
          <a:xfrm>
            <a:off x="2674825" y="7071209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5" name="环形箭头 44"/>
          <p:cNvSpPr/>
          <p:nvPr/>
        </p:nvSpPr>
        <p:spPr>
          <a:xfrm>
            <a:off x="3106530" y="7071209"/>
            <a:ext cx="45677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6" name="环形箭头 45"/>
          <p:cNvSpPr/>
          <p:nvPr/>
        </p:nvSpPr>
        <p:spPr>
          <a:xfrm>
            <a:off x="3563600" y="7055091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8" name="环形箭头 47"/>
          <p:cNvSpPr/>
          <p:nvPr/>
        </p:nvSpPr>
        <p:spPr>
          <a:xfrm>
            <a:off x="3966812" y="7064656"/>
            <a:ext cx="479890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4461560" y="7089161"/>
            <a:ext cx="504739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3428690" y="5270382"/>
            <a:ext cx="3262550" cy="4903692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矩形 4"/>
          <p:cNvSpPr/>
          <p:nvPr/>
        </p:nvSpPr>
        <p:spPr>
          <a:xfrm>
            <a:off x="-3040602" y="7171961"/>
            <a:ext cx="2545563" cy="2545563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3458287" y="5560689"/>
            <a:ext cx="3321741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695331" y="5208036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3" name="圆角矩形 12"/>
          <p:cNvSpPr/>
          <p:nvPr/>
        </p:nvSpPr>
        <p:spPr>
          <a:xfrm>
            <a:off x="5996289" y="5755444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9" name="圆角矩形 8"/>
          <p:cNvSpPr/>
          <p:nvPr/>
        </p:nvSpPr>
        <p:spPr>
          <a:xfrm>
            <a:off x="5412973" y="6246230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0" name="矩形 9"/>
          <p:cNvSpPr/>
          <p:nvPr/>
        </p:nvSpPr>
        <p:spPr>
          <a:xfrm>
            <a:off x="5996291" y="7864778"/>
            <a:ext cx="2036725" cy="2073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3377" y="6419239"/>
            <a:ext cx="3321741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(FPGA)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左右箭头标注 13"/>
          <p:cNvSpPr/>
          <p:nvPr/>
        </p:nvSpPr>
        <p:spPr>
          <a:xfrm>
            <a:off x="2414609" y="5273543"/>
            <a:ext cx="2942327" cy="4900533"/>
          </a:xfrm>
          <a:prstGeom prst="leftRightArrowCallout">
            <a:avLst>
              <a:gd name="adj1" fmla="val 13922"/>
              <a:gd name="adj2" fmla="val 15555"/>
              <a:gd name="adj3" fmla="val 15734"/>
              <a:gd name="adj4" fmla="val 45655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12" idx="0"/>
            <a:endCxn id="13" idx="0"/>
          </p:cNvCxnSpPr>
          <p:nvPr/>
        </p:nvCxnSpPr>
        <p:spPr>
          <a:xfrm flipH="1">
            <a:off x="7627565" y="5208037"/>
            <a:ext cx="699042" cy="5474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-1071422" y="5890300"/>
            <a:ext cx="3866289" cy="214188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Compiler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1338" y="4361386"/>
            <a:ext cx="5318417" cy="1016489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934718" y="4224573"/>
            <a:ext cx="3592881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7840" y="6777994"/>
            <a:ext cx="2390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15358" y="4224574"/>
            <a:ext cx="3115833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Script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94870" y="7452614"/>
            <a:ext cx="2588587" cy="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>
            <a:off x="3337146" y="4869628"/>
            <a:ext cx="28741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37146" y="4843752"/>
            <a:ext cx="0" cy="16092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801106" y="6452999"/>
            <a:ext cx="5360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5" idx="0"/>
          </p:cNvCxnSpPr>
          <p:nvPr/>
        </p:nvCxnSpPr>
        <p:spPr>
          <a:xfrm>
            <a:off x="-1652877" y="4811787"/>
            <a:ext cx="0" cy="1078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6"/>
          <p:cNvSpPr/>
          <p:nvPr/>
        </p:nvSpPr>
        <p:spPr>
          <a:xfrm>
            <a:off x="5383454" y="5886118"/>
            <a:ext cx="2264976" cy="2146072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Template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6"/>
          <p:cNvSpPr/>
          <p:nvPr/>
        </p:nvSpPr>
        <p:spPr>
          <a:xfrm>
            <a:off x="12302643" y="5886116"/>
            <a:ext cx="2264976" cy="2146072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18"/>
          <p:cNvCxnSpPr>
            <a:stCxn id="18" idx="3"/>
            <a:endCxn id="24" idx="1"/>
          </p:cNvCxnSpPr>
          <p:nvPr/>
        </p:nvCxnSpPr>
        <p:spPr>
          <a:xfrm flipV="1">
            <a:off x="7648430" y="6959153"/>
            <a:ext cx="2139614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15"/>
          <p:cNvSpPr txBox="1"/>
          <p:nvPr/>
        </p:nvSpPr>
        <p:spPr>
          <a:xfrm>
            <a:off x="7523068" y="6299314"/>
            <a:ext cx="2390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07779" y="3209595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0" name="Rounded Rectangle 19"/>
          <p:cNvSpPr/>
          <p:nvPr/>
        </p:nvSpPr>
        <p:spPr>
          <a:xfrm>
            <a:off x="3607777" y="516565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1" name="Rounded Rectangle 20"/>
          <p:cNvSpPr/>
          <p:nvPr/>
        </p:nvSpPr>
        <p:spPr>
          <a:xfrm>
            <a:off x="3605376" y="7118132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3" name="Rounded Rectangle 22"/>
          <p:cNvSpPr/>
          <p:nvPr/>
        </p:nvSpPr>
        <p:spPr>
          <a:xfrm>
            <a:off x="3034539" y="897031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6" name="Oval 25"/>
          <p:cNvSpPr/>
          <p:nvPr/>
        </p:nvSpPr>
        <p:spPr>
          <a:xfrm>
            <a:off x="3034549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8" name="Oval 27"/>
          <p:cNvSpPr/>
          <p:nvPr/>
        </p:nvSpPr>
        <p:spPr>
          <a:xfrm>
            <a:off x="3607775" y="8099752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1" name="Oval 30"/>
          <p:cNvSpPr/>
          <p:nvPr/>
        </p:nvSpPr>
        <p:spPr>
          <a:xfrm>
            <a:off x="3607774" y="4210909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3" name="Oval 32"/>
          <p:cNvSpPr/>
          <p:nvPr/>
        </p:nvSpPr>
        <p:spPr>
          <a:xfrm>
            <a:off x="3607772" y="611681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4" name="Oval 33"/>
          <p:cNvSpPr/>
          <p:nvPr/>
        </p:nvSpPr>
        <p:spPr>
          <a:xfrm>
            <a:off x="3034539" y="984803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9" name="Curved Connector 8"/>
          <p:cNvCxnSpPr>
            <a:stCxn id="26" idx="6"/>
            <a:endCxn id="2" idx="0"/>
          </p:cNvCxnSpPr>
          <p:nvPr/>
        </p:nvCxnSpPr>
        <p:spPr>
          <a:xfrm>
            <a:off x="3507444" y="2700875"/>
            <a:ext cx="336782" cy="5087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4"/>
            <a:endCxn id="23" idx="0"/>
          </p:cNvCxnSpPr>
          <p:nvPr/>
        </p:nvCxnSpPr>
        <p:spPr>
          <a:xfrm rot="5400000">
            <a:off x="265241" y="5964564"/>
            <a:ext cx="6011500" cy="1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8" idx="4"/>
            <a:endCxn id="23" idx="3"/>
          </p:cNvCxnSpPr>
          <p:nvPr/>
        </p:nvCxnSpPr>
        <p:spPr>
          <a:xfrm rot="5400000">
            <a:off x="3369519" y="8753559"/>
            <a:ext cx="612622" cy="3367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2"/>
            <a:endCxn id="31" idx="0"/>
          </p:cNvCxnSpPr>
          <p:nvPr/>
        </p:nvCxnSpPr>
        <p:spPr>
          <a:xfrm flipH="1">
            <a:off x="3844223" y="3725483"/>
            <a:ext cx="5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4"/>
            <a:endCxn id="20" idx="0"/>
          </p:cNvCxnSpPr>
          <p:nvPr/>
        </p:nvCxnSpPr>
        <p:spPr>
          <a:xfrm>
            <a:off x="3844220" y="4726799"/>
            <a:ext cx="4" cy="438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  <a:endCxn id="33" idx="0"/>
          </p:cNvCxnSpPr>
          <p:nvPr/>
        </p:nvCxnSpPr>
        <p:spPr>
          <a:xfrm flipH="1">
            <a:off x="3844221" y="5681547"/>
            <a:ext cx="5" cy="435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4"/>
            <a:endCxn id="21" idx="0"/>
          </p:cNvCxnSpPr>
          <p:nvPr/>
        </p:nvCxnSpPr>
        <p:spPr>
          <a:xfrm flipH="1">
            <a:off x="3841823" y="6632706"/>
            <a:ext cx="2396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28" idx="0"/>
          </p:cNvCxnSpPr>
          <p:nvPr/>
        </p:nvCxnSpPr>
        <p:spPr>
          <a:xfrm>
            <a:off x="3841826" y="7634022"/>
            <a:ext cx="2399" cy="465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34" idx="0"/>
          </p:cNvCxnSpPr>
          <p:nvPr/>
        </p:nvCxnSpPr>
        <p:spPr>
          <a:xfrm>
            <a:off x="3270985" y="9486208"/>
            <a:ext cx="0" cy="36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291330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1" name="Rounded Rectangle 70"/>
          <p:cNvSpPr/>
          <p:nvPr/>
        </p:nvSpPr>
        <p:spPr>
          <a:xfrm>
            <a:off x="12291330" y="3373694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2" name="TextBox 71"/>
          <p:cNvSpPr txBox="1"/>
          <p:nvPr/>
        </p:nvSpPr>
        <p:spPr>
          <a:xfrm>
            <a:off x="13050861" y="2370955"/>
            <a:ext cx="2883729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050861" y="3301719"/>
            <a:ext cx="3123987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Unit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-5681338" y="3899240"/>
            <a:ext cx="2436137" cy="1019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sz="3216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Elewise</a:t>
            </a:r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-2761614" y="5282103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-2761614" y="6297748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-2761614" y="7313392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-5681338" y="8329852"/>
            <a:ext cx="243613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Elewise</a:t>
            </a:r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</a:p>
        </p:txBody>
      </p:sp>
      <p:cxnSp>
        <p:nvCxnSpPr>
          <p:cNvPr id="83" name="Curved Connector 82"/>
          <p:cNvCxnSpPr>
            <a:stCxn id="74" idx="3"/>
            <a:endCxn id="75" idx="0"/>
          </p:cNvCxnSpPr>
          <p:nvPr/>
        </p:nvCxnSpPr>
        <p:spPr>
          <a:xfrm>
            <a:off x="-3245200" y="4408862"/>
            <a:ext cx="1160689" cy="87324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2"/>
            <a:endCxn id="79" idx="0"/>
          </p:cNvCxnSpPr>
          <p:nvPr/>
        </p:nvCxnSpPr>
        <p:spPr>
          <a:xfrm>
            <a:off x="-2084512" y="5797994"/>
            <a:ext cx="0" cy="49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2"/>
            <a:endCxn id="80" idx="0"/>
          </p:cNvCxnSpPr>
          <p:nvPr/>
        </p:nvCxnSpPr>
        <p:spPr>
          <a:xfrm>
            <a:off x="-2084512" y="6813638"/>
            <a:ext cx="0" cy="49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0" idx="2"/>
            <a:endCxn id="82" idx="3"/>
          </p:cNvCxnSpPr>
          <p:nvPr/>
        </p:nvCxnSpPr>
        <p:spPr>
          <a:xfrm rot="5400000">
            <a:off x="-3044111" y="7628196"/>
            <a:ext cx="758517" cy="11606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4" idx="2"/>
            <a:endCxn id="115" idx="0"/>
          </p:cNvCxnSpPr>
          <p:nvPr/>
        </p:nvCxnSpPr>
        <p:spPr>
          <a:xfrm>
            <a:off x="-4463270" y="4918484"/>
            <a:ext cx="8901" cy="237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</p:cNvCxnSpPr>
          <p:nvPr/>
        </p:nvCxnSpPr>
        <p:spPr>
          <a:xfrm>
            <a:off x="-4463270" y="8845740"/>
            <a:ext cx="0" cy="478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-4463270" y="3420942"/>
            <a:ext cx="0" cy="478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>
            <a:off x="1730522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5" name="Rounded Rectangle 104"/>
          <p:cNvSpPr/>
          <p:nvPr/>
        </p:nvSpPr>
        <p:spPr>
          <a:xfrm>
            <a:off x="13172664" y="6168789"/>
            <a:ext cx="487401" cy="5230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8" name="Oval 107"/>
          <p:cNvSpPr/>
          <p:nvPr/>
        </p:nvSpPr>
        <p:spPr>
          <a:xfrm>
            <a:off x="12047743" y="4959627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3165527" y="495245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4283311" y="495245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-5131470" y="7289164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cxnSp>
        <p:nvCxnSpPr>
          <p:cNvPr id="132" name="Straight Arrow Connector 131"/>
          <p:cNvCxnSpPr>
            <a:stCxn id="115" idx="2"/>
            <a:endCxn id="82" idx="0"/>
          </p:cNvCxnSpPr>
          <p:nvPr/>
        </p:nvCxnSpPr>
        <p:spPr>
          <a:xfrm flipH="1">
            <a:off x="-4463270" y="7805055"/>
            <a:ext cx="8901" cy="524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Arrow 134"/>
          <p:cNvSpPr/>
          <p:nvPr/>
        </p:nvSpPr>
        <p:spPr>
          <a:xfrm>
            <a:off x="4696840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6" name="Rounded Rectangle 135"/>
          <p:cNvSpPr/>
          <p:nvPr/>
        </p:nvSpPr>
        <p:spPr>
          <a:xfrm>
            <a:off x="6706701" y="3209595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7" name="Rounded Rectangle 136"/>
          <p:cNvSpPr/>
          <p:nvPr/>
        </p:nvSpPr>
        <p:spPr>
          <a:xfrm>
            <a:off x="6706699" y="516565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8" name="Rounded Rectangle 137"/>
          <p:cNvSpPr/>
          <p:nvPr/>
        </p:nvSpPr>
        <p:spPr>
          <a:xfrm>
            <a:off x="6704298" y="7118132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9" name="Rounded Rectangle 138"/>
          <p:cNvSpPr/>
          <p:nvPr/>
        </p:nvSpPr>
        <p:spPr>
          <a:xfrm>
            <a:off x="6133460" y="897031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40" name="Oval 139"/>
          <p:cNvSpPr/>
          <p:nvPr/>
        </p:nvSpPr>
        <p:spPr>
          <a:xfrm>
            <a:off x="6133471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Oval 140"/>
          <p:cNvSpPr/>
          <p:nvPr/>
        </p:nvSpPr>
        <p:spPr>
          <a:xfrm>
            <a:off x="6706697" y="8099752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Oval 141"/>
          <p:cNvSpPr/>
          <p:nvPr/>
        </p:nvSpPr>
        <p:spPr>
          <a:xfrm>
            <a:off x="6706695" y="4210909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" name="Oval 142"/>
          <p:cNvSpPr/>
          <p:nvPr/>
        </p:nvSpPr>
        <p:spPr>
          <a:xfrm>
            <a:off x="6706693" y="611681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Oval 143"/>
          <p:cNvSpPr/>
          <p:nvPr/>
        </p:nvSpPr>
        <p:spPr>
          <a:xfrm>
            <a:off x="6133460" y="984803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5" name="Curved Connector 144"/>
          <p:cNvCxnSpPr>
            <a:stCxn id="140" idx="6"/>
            <a:endCxn id="136" idx="0"/>
          </p:cNvCxnSpPr>
          <p:nvPr/>
        </p:nvCxnSpPr>
        <p:spPr>
          <a:xfrm>
            <a:off x="6606366" y="2700875"/>
            <a:ext cx="336782" cy="5087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40" idx="4"/>
            <a:endCxn id="139" idx="0"/>
          </p:cNvCxnSpPr>
          <p:nvPr/>
        </p:nvCxnSpPr>
        <p:spPr>
          <a:xfrm rot="5400000">
            <a:off x="3364162" y="5964564"/>
            <a:ext cx="6011500" cy="1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41" idx="4"/>
            <a:endCxn id="139" idx="3"/>
          </p:cNvCxnSpPr>
          <p:nvPr/>
        </p:nvCxnSpPr>
        <p:spPr>
          <a:xfrm rot="5400000">
            <a:off x="6468441" y="8753559"/>
            <a:ext cx="612622" cy="3367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2"/>
            <a:endCxn id="142" idx="0"/>
          </p:cNvCxnSpPr>
          <p:nvPr/>
        </p:nvCxnSpPr>
        <p:spPr>
          <a:xfrm flipH="1">
            <a:off x="6943145" y="3725483"/>
            <a:ext cx="5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4"/>
            <a:endCxn id="137" idx="0"/>
          </p:cNvCxnSpPr>
          <p:nvPr/>
        </p:nvCxnSpPr>
        <p:spPr>
          <a:xfrm>
            <a:off x="6943142" y="4726799"/>
            <a:ext cx="4" cy="438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7" idx="2"/>
            <a:endCxn id="143" idx="0"/>
          </p:cNvCxnSpPr>
          <p:nvPr/>
        </p:nvCxnSpPr>
        <p:spPr>
          <a:xfrm flipH="1">
            <a:off x="6943143" y="5681547"/>
            <a:ext cx="5" cy="435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3" idx="4"/>
            <a:endCxn id="138" idx="0"/>
          </p:cNvCxnSpPr>
          <p:nvPr/>
        </p:nvCxnSpPr>
        <p:spPr>
          <a:xfrm flipH="1">
            <a:off x="6940745" y="6632706"/>
            <a:ext cx="2396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8" idx="2"/>
            <a:endCxn id="141" idx="0"/>
          </p:cNvCxnSpPr>
          <p:nvPr/>
        </p:nvCxnSpPr>
        <p:spPr>
          <a:xfrm>
            <a:off x="6940747" y="7634022"/>
            <a:ext cx="2399" cy="465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9" idx="2"/>
            <a:endCxn id="144" idx="0"/>
          </p:cNvCxnSpPr>
          <p:nvPr/>
        </p:nvCxnSpPr>
        <p:spPr>
          <a:xfrm>
            <a:off x="6369907" y="9486208"/>
            <a:ext cx="0" cy="36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ight Arrow 153"/>
          <p:cNvSpPr/>
          <p:nvPr/>
        </p:nvSpPr>
        <p:spPr>
          <a:xfrm>
            <a:off x="7790327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55" name="TextBox 154"/>
          <p:cNvSpPr txBox="1"/>
          <p:nvPr/>
        </p:nvSpPr>
        <p:spPr>
          <a:xfrm>
            <a:off x="-5527378" y="11100092"/>
            <a:ext cx="2765763" cy="157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Unified Symbolic Expression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124553" y="11100093"/>
            <a:ext cx="2765763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Data Flow Graph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91870" y="11100093"/>
            <a:ext cx="2765763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Storage Unit Mapping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026231" y="11100093"/>
            <a:ext cx="2765763" cy="2071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Execution Unit Reusing (final hardware)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1983429" y="7857833"/>
                <a:ext cx="4500057" cy="229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Instruction:</a:t>
                </a: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Round1: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Round3: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859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Round4: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→[3]</m:t>
                    </m:r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8" y="3732728"/>
                <a:ext cx="2518819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1453" t="-1843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12663886" y="6858381"/>
            <a:ext cx="1526224" cy="86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2" b="1" dirty="0"/>
              <a:t>+</a:t>
            </a:r>
            <a:endParaRPr lang="en-US" sz="3216" b="1" dirty="0"/>
          </a:p>
        </p:txBody>
      </p:sp>
      <p:cxnSp>
        <p:nvCxnSpPr>
          <p:cNvPr id="162" name="Straight Arrow Connector 161"/>
          <p:cNvCxnSpPr>
            <a:stCxn id="108" idx="5"/>
            <a:endCxn id="105" idx="1"/>
          </p:cNvCxnSpPr>
          <p:nvPr/>
        </p:nvCxnSpPr>
        <p:spPr>
          <a:xfrm>
            <a:off x="12451384" y="5399965"/>
            <a:ext cx="721279" cy="10303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9" idx="4"/>
            <a:endCxn id="105" idx="0"/>
          </p:cNvCxnSpPr>
          <p:nvPr/>
        </p:nvCxnSpPr>
        <p:spPr>
          <a:xfrm>
            <a:off x="13401976" y="5468339"/>
            <a:ext cx="14389" cy="7004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10" idx="4"/>
            <a:endCxn id="105" idx="3"/>
          </p:cNvCxnSpPr>
          <p:nvPr/>
        </p:nvCxnSpPr>
        <p:spPr>
          <a:xfrm flipH="1">
            <a:off x="13660064" y="5468338"/>
            <a:ext cx="859696" cy="9619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2047743" y="2206485"/>
            <a:ext cx="4127106" cy="2004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</p:spTree>
    <p:extLst>
      <p:ext uri="{BB962C8B-B14F-4D97-AF65-F5344CB8AC3E}">
        <p14:creationId xmlns:p14="http://schemas.microsoft.com/office/powerpoint/2010/main" val="34107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4" y="4871415"/>
            <a:ext cx="2653177" cy="3721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4626231" y="5098048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14" name="Rounded Rectangle 13"/>
          <p:cNvSpPr/>
          <p:nvPr/>
        </p:nvSpPr>
        <p:spPr>
          <a:xfrm flipH="1">
            <a:off x="4975453" y="1983591"/>
            <a:ext cx="1105518" cy="553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Kernel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 flipH="1">
            <a:off x="3340082" y="4799470"/>
            <a:ext cx="2843004" cy="169824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29" idx="2"/>
            <a:endCxn id="28" idx="0"/>
          </p:cNvCxnSpPr>
          <p:nvPr/>
        </p:nvCxnSpPr>
        <p:spPr>
          <a:xfrm rot="16200000" flipH="1">
            <a:off x="4512814" y="6746484"/>
            <a:ext cx="2844453" cy="234691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757249" y="2607706"/>
            <a:ext cx="5280770" cy="1845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71094" y="2626779"/>
            <a:ext cx="20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DDR sequential read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0351" y="4422307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Fetch </a:t>
            </a:r>
            <a:r>
              <a:rPr lang="en-US" sz="1800" dirty="0" smtClean="0">
                <a:solidFill>
                  <a:schemeClr val="accent2"/>
                </a:solidFill>
              </a:rPr>
              <a:t>direction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8872" y="1531450"/>
            <a:ext cx="247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DDR burst (64X8 bits)</a:t>
            </a:r>
            <a:endParaRPr lang="en-US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97" y="4871415"/>
            <a:ext cx="2896321" cy="11777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Curved Connector 15"/>
          <p:cNvCxnSpPr>
            <a:stCxn id="13" idx="0"/>
            <a:endCxn id="14" idx="2"/>
          </p:cNvCxnSpPr>
          <p:nvPr/>
        </p:nvCxnSpPr>
        <p:spPr>
          <a:xfrm rot="5400000" flipH="1" flipV="1">
            <a:off x="3884130" y="3453966"/>
            <a:ext cx="2560795" cy="727370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flipH="1">
            <a:off x="6996817" y="4799470"/>
            <a:ext cx="3060377" cy="133250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Curved Connector 63"/>
          <p:cNvCxnSpPr>
            <a:stCxn id="72" idx="1"/>
            <a:endCxn id="68" idx="2"/>
          </p:cNvCxnSpPr>
          <p:nvPr/>
        </p:nvCxnSpPr>
        <p:spPr>
          <a:xfrm rot="10800000">
            <a:off x="4492416" y="3593889"/>
            <a:ext cx="3680893" cy="1433705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 flipH="1">
            <a:off x="3762739" y="3067682"/>
            <a:ext cx="1459352" cy="52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72" name="Rounded Rectangle 71"/>
          <p:cNvSpPr/>
          <p:nvPr/>
        </p:nvSpPr>
        <p:spPr>
          <a:xfrm>
            <a:off x="8173308" y="4907057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cxnSp>
        <p:nvCxnSpPr>
          <p:cNvPr id="74" name="Curved Connector 73"/>
          <p:cNvCxnSpPr>
            <a:stCxn id="63" idx="2"/>
            <a:endCxn id="28" idx="0"/>
          </p:cNvCxnSpPr>
          <p:nvPr/>
        </p:nvCxnSpPr>
        <p:spPr>
          <a:xfrm rot="5400000">
            <a:off x="6212655" y="7027818"/>
            <a:ext cx="3210192" cy="1418508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227767" y="4523064"/>
            <a:ext cx="7067550" cy="4371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blipFill rotWithShape="0">
                <a:blip r:embed="rId7"/>
                <a:stretch>
                  <a:fillRect l="-4333" t="-4724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/>
              <p:cNvSpPr/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ounded 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28" idx="2"/>
            <a:endCxn id="80" idx="0"/>
          </p:cNvCxnSpPr>
          <p:nvPr/>
        </p:nvCxnSpPr>
        <p:spPr>
          <a:xfrm flipH="1">
            <a:off x="7107309" y="10015757"/>
            <a:ext cx="1186" cy="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0" idx="2"/>
            <a:endCxn id="89" idx="0"/>
          </p:cNvCxnSpPr>
          <p:nvPr/>
        </p:nvCxnSpPr>
        <p:spPr>
          <a:xfrm rot="5400000">
            <a:off x="6059318" y="10900127"/>
            <a:ext cx="802218" cy="1293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 flipH="1">
            <a:off x="3803441" y="11948118"/>
            <a:ext cx="4020209" cy="638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95" name="TextBox 94"/>
          <p:cNvSpPr txBox="1"/>
          <p:nvPr/>
        </p:nvSpPr>
        <p:spPr>
          <a:xfrm>
            <a:off x="800201" y="2091554"/>
            <a:ext cx="290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feature maps: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797213" y="3122643"/>
            <a:ext cx="2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filters: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2881" y="12055084"/>
            <a:ext cx="29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output feature maps: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3441" y="3127009"/>
            <a:ext cx="505894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0@[0-63]#0 0@[0-63]#1 </a:t>
            </a:r>
            <a:r>
              <a:rPr lang="en-US" sz="2000" dirty="0">
                <a:latin typeface="Ubuntu Mono" panose="020B0509030602030204" pitchFamily="49" charset="0"/>
              </a:rPr>
              <a:t>... </a:t>
            </a:r>
            <a:r>
              <a:rPr lang="en-US" sz="2000" dirty="0" smtClean="0">
                <a:latin typeface="Ubuntu Mono" panose="020B0509030602030204" pitchFamily="49" charset="0"/>
              </a:rPr>
              <a:t>63@[0-63]#63 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3058" y="12057070"/>
            <a:ext cx="5821595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 Mono" panose="020B0509030602030204" pitchFamily="49" charset="0"/>
              </a:rPr>
              <a:t>0#[0-63] 1#[0-63] ... 5#[0-63] </a:t>
            </a:r>
            <a:r>
              <a:rPr lang="en-US" sz="2000" dirty="0" smtClean="0">
                <a:latin typeface="Ubuntu Mono" panose="020B0509030602030204" pitchFamily="49" charset="0"/>
              </a:rPr>
              <a:t>... 63#[0-63]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43552" y="4907057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065964" y="4902788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743552" y="4905829"/>
            <a:ext cx="291419" cy="158761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57249" y="2054832"/>
            <a:ext cx="528077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 1@[0-63] 2@[0-63] ... 24@[0-63]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56298" y="8636088"/>
            <a:ext cx="227874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0010" y="6128004"/>
            <a:ext cx="214811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6013" y="1928067"/>
            <a:ext cx="1356049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3835" y="2341611"/>
            <a:ext cx="1355642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90534" y="2582911"/>
            <a:ext cx="1343559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12144" y="2341611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90927" y="2538858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69710" y="2706538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40544" y="7283607"/>
            <a:ext cx="1517462" cy="37036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1" name="Rectangle 90"/>
          <p:cNvSpPr/>
          <p:nvPr/>
        </p:nvSpPr>
        <p:spPr>
          <a:xfrm>
            <a:off x="-7080848" y="4600281"/>
            <a:ext cx="119566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-7080846" y="4930481"/>
            <a:ext cx="1195663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-7080844" y="5590881"/>
            <a:ext cx="1195661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-7080846" y="5260681"/>
            <a:ext cx="1195662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-5046975" y="46002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@0#0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-5046975" y="49304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@1#0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5046975" y="52606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-5046975" y="55908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@63#0</a:t>
            </a:r>
          </a:p>
        </p:txBody>
      </p:sp>
      <p:cxnSp>
        <p:nvCxnSpPr>
          <p:cNvPr id="112" name="Straight Arrow Connector 111"/>
          <p:cNvCxnSpPr>
            <a:stCxn id="92" idx="3"/>
            <a:endCxn id="107" idx="1"/>
          </p:cNvCxnSpPr>
          <p:nvPr/>
        </p:nvCxnSpPr>
        <p:spPr>
          <a:xfrm>
            <a:off x="-5885183" y="5095581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3"/>
            <a:endCxn id="109" idx="1"/>
          </p:cNvCxnSpPr>
          <p:nvPr/>
        </p:nvCxnSpPr>
        <p:spPr>
          <a:xfrm>
            <a:off x="-5885183" y="5755981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-2523327" y="509558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fmap @0</a:t>
            </a:r>
          </a:p>
        </p:txBody>
      </p:sp>
      <p:cxnSp>
        <p:nvCxnSpPr>
          <p:cNvPr id="122" name="Straight Arrow Connector 121"/>
          <p:cNvCxnSpPr>
            <a:stCxn id="106" idx="3"/>
            <a:endCxn id="121" idx="1"/>
          </p:cNvCxnSpPr>
          <p:nvPr/>
        </p:nvCxnSpPr>
        <p:spPr>
          <a:xfrm>
            <a:off x="-3361535" y="4765381"/>
            <a:ext cx="83820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3"/>
            <a:endCxn id="121" idx="1"/>
          </p:cNvCxnSpPr>
          <p:nvPr/>
        </p:nvCxnSpPr>
        <p:spPr>
          <a:xfrm>
            <a:off x="-3361535" y="5095581"/>
            <a:ext cx="83820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9" idx="3"/>
            <a:endCxn id="121" idx="1"/>
          </p:cNvCxnSpPr>
          <p:nvPr/>
        </p:nvCxnSpPr>
        <p:spPr>
          <a:xfrm flipV="1">
            <a:off x="-3361535" y="5260681"/>
            <a:ext cx="83820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042" y="7143270"/>
            <a:ext cx="1986606" cy="14045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784" y="6226845"/>
            <a:ext cx="1372498" cy="4144674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1965098" y="2623456"/>
            <a:ext cx="119566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65101" y="2953656"/>
            <a:ext cx="1195663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5103" y="3614056"/>
            <a:ext cx="1195661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65100" y="3283856"/>
            <a:ext cx="1195662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98970" y="2623456"/>
            <a:ext cx="2523646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998970" y="2953656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98970" y="3283856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998970" y="3614056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[@0..@63]#31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0948" y="2623456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@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30948" y="2953656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@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30948" y="3283856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30948" y="3614056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@31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5" name="Straight Arrow Connector 84"/>
          <p:cNvCxnSpPr>
            <a:stCxn id="73" idx="3"/>
            <a:endCxn id="76" idx="1"/>
          </p:cNvCxnSpPr>
          <p:nvPr/>
        </p:nvCxnSpPr>
        <p:spPr>
          <a:xfrm flipV="1">
            <a:off x="3160764" y="2788556"/>
            <a:ext cx="83820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4" idx="3"/>
            <a:endCxn id="76" idx="1"/>
          </p:cNvCxnSpPr>
          <p:nvPr/>
        </p:nvCxnSpPr>
        <p:spPr>
          <a:xfrm flipV="1">
            <a:off x="3160764" y="2788556"/>
            <a:ext cx="838207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3"/>
            <a:endCxn id="80" idx="1"/>
          </p:cNvCxnSpPr>
          <p:nvPr/>
        </p:nvCxnSpPr>
        <p:spPr>
          <a:xfrm>
            <a:off x="6522616" y="2788556"/>
            <a:ext cx="70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3"/>
            <a:endCxn id="82" idx="1"/>
          </p:cNvCxnSpPr>
          <p:nvPr/>
        </p:nvCxnSpPr>
        <p:spPr>
          <a:xfrm>
            <a:off x="6522618" y="3118756"/>
            <a:ext cx="70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84" idx="1"/>
          </p:cNvCxnSpPr>
          <p:nvPr/>
        </p:nvCxnSpPr>
        <p:spPr>
          <a:xfrm>
            <a:off x="6522618" y="3779156"/>
            <a:ext cx="70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3"/>
            <a:endCxn id="79" idx="1"/>
          </p:cNvCxnSpPr>
          <p:nvPr/>
        </p:nvCxnSpPr>
        <p:spPr>
          <a:xfrm>
            <a:off x="3160764" y="3779156"/>
            <a:ext cx="83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3"/>
            <a:endCxn id="77" idx="1"/>
          </p:cNvCxnSpPr>
          <p:nvPr/>
        </p:nvCxnSpPr>
        <p:spPr>
          <a:xfrm flipV="1">
            <a:off x="3160764" y="3118756"/>
            <a:ext cx="838207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3"/>
            <a:endCxn id="77" idx="1"/>
          </p:cNvCxnSpPr>
          <p:nvPr/>
        </p:nvCxnSpPr>
        <p:spPr>
          <a:xfrm>
            <a:off x="3160764" y="3118756"/>
            <a:ext cx="83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3" idx="3"/>
            <a:endCxn id="79" idx="1"/>
          </p:cNvCxnSpPr>
          <p:nvPr/>
        </p:nvCxnSpPr>
        <p:spPr>
          <a:xfrm>
            <a:off x="3160764" y="3118756"/>
            <a:ext cx="838207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2" idx="3"/>
            <a:endCxn id="77" idx="1"/>
          </p:cNvCxnSpPr>
          <p:nvPr/>
        </p:nvCxnSpPr>
        <p:spPr>
          <a:xfrm>
            <a:off x="3160762" y="2788556"/>
            <a:ext cx="838208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2" idx="3"/>
            <a:endCxn id="79" idx="1"/>
          </p:cNvCxnSpPr>
          <p:nvPr/>
        </p:nvCxnSpPr>
        <p:spPr>
          <a:xfrm>
            <a:off x="3160762" y="2788556"/>
            <a:ext cx="838208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907366" y="2526968"/>
            <a:ext cx="2845518" cy="504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1" name="Curved Connector 100"/>
          <p:cNvCxnSpPr>
            <a:stCxn id="100" idx="2"/>
            <a:endCxn id="127" idx="0"/>
          </p:cNvCxnSpPr>
          <p:nvPr/>
        </p:nvCxnSpPr>
        <p:spPr>
          <a:xfrm rot="16200000" flipH="1">
            <a:off x="3830881" y="4530805"/>
            <a:ext cx="3117381" cy="118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3"/>
            <a:endCxn id="76" idx="1"/>
          </p:cNvCxnSpPr>
          <p:nvPr/>
        </p:nvCxnSpPr>
        <p:spPr>
          <a:xfrm>
            <a:off x="3160762" y="2788556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5098" y="5225010"/>
            <a:ext cx="1734770" cy="61227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04" name="Rounded Rectangle 103"/>
          <p:cNvSpPr/>
          <p:nvPr/>
        </p:nvSpPr>
        <p:spPr>
          <a:xfrm>
            <a:off x="1969493" y="5515013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712693" y="6490739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969493" y="9914299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712693" y="7759695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716815" y="9536386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1969493" y="7474232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stCxn id="115" idx="3"/>
            <a:endCxn id="111" idx="1"/>
          </p:cNvCxnSpPr>
          <p:nvPr/>
        </p:nvCxnSpPr>
        <p:spPr>
          <a:xfrm>
            <a:off x="2967701" y="7880301"/>
            <a:ext cx="1744992" cy="28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0" idx="3"/>
            <a:endCxn id="114" idx="1"/>
          </p:cNvCxnSpPr>
          <p:nvPr/>
        </p:nvCxnSpPr>
        <p:spPr>
          <a:xfrm flipV="1">
            <a:off x="2967701" y="9942455"/>
            <a:ext cx="1749114" cy="37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4" idx="3"/>
            <a:endCxn id="105" idx="1"/>
          </p:cNvCxnSpPr>
          <p:nvPr/>
        </p:nvCxnSpPr>
        <p:spPr>
          <a:xfrm>
            <a:off x="2967701" y="5921081"/>
            <a:ext cx="1744992" cy="97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5" idx="3"/>
            <a:endCxn id="120" idx="1"/>
          </p:cNvCxnSpPr>
          <p:nvPr/>
        </p:nvCxnSpPr>
        <p:spPr>
          <a:xfrm>
            <a:off x="5528669" y="6896808"/>
            <a:ext cx="2374594" cy="77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903264" y="7499371"/>
            <a:ext cx="311975" cy="34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11" idx="3"/>
            <a:endCxn id="120" idx="1"/>
          </p:cNvCxnSpPr>
          <p:nvPr/>
        </p:nvCxnSpPr>
        <p:spPr>
          <a:xfrm flipV="1">
            <a:off x="5528669" y="7672457"/>
            <a:ext cx="2374594" cy="4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4" idx="3"/>
            <a:endCxn id="120" idx="1"/>
          </p:cNvCxnSpPr>
          <p:nvPr/>
        </p:nvCxnSpPr>
        <p:spPr>
          <a:xfrm flipV="1">
            <a:off x="5532791" y="7672456"/>
            <a:ext cx="2370472" cy="226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560374" y="6148941"/>
            <a:ext cx="1777285" cy="4350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44496" y="6148942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44498" y="7649174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44497" y="9729634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01168" y="7531411"/>
            <a:ext cx="737902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</a:t>
            </a:r>
          </a:p>
        </p:txBody>
      </p:sp>
    </p:spTree>
    <p:extLst>
      <p:ext uri="{BB962C8B-B14F-4D97-AF65-F5344CB8AC3E}">
        <p14:creationId xmlns:p14="http://schemas.microsoft.com/office/powerpoint/2010/main" val="29780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5715</TotalTime>
  <Words>438</Words>
  <Application>Microsoft Office PowerPoint</Application>
  <PresentationFormat>Custom</PresentationFormat>
  <Paragraphs>164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Ubuntu Mono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ceca</dc:creator>
  <cp:lastModifiedBy>Sixiao Zhu (MSR Student-Person Consulting)</cp:lastModifiedBy>
  <cp:revision>117</cp:revision>
  <dcterms:created xsi:type="dcterms:W3CDTF">2016-04-16T05:33:31Z</dcterms:created>
  <dcterms:modified xsi:type="dcterms:W3CDTF">2016-05-19T16:20:21Z</dcterms:modified>
</cp:coreProperties>
</file>