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9"/>
  </p:notesMasterIdLst>
  <p:sldIdLst>
    <p:sldId id="256" r:id="rId2"/>
    <p:sldId id="295" r:id="rId3"/>
    <p:sldId id="296" r:id="rId4"/>
    <p:sldId id="305" r:id="rId5"/>
    <p:sldId id="297" r:id="rId6"/>
    <p:sldId id="306" r:id="rId7"/>
    <p:sldId id="301" r:id="rId8"/>
    <p:sldId id="302" r:id="rId9"/>
    <p:sldId id="264" r:id="rId10"/>
    <p:sldId id="282" r:id="rId11"/>
    <p:sldId id="275" r:id="rId12"/>
    <p:sldId id="283" r:id="rId13"/>
    <p:sldId id="288" r:id="rId14"/>
    <p:sldId id="269" r:id="rId15"/>
    <p:sldId id="270" r:id="rId16"/>
    <p:sldId id="271" r:id="rId17"/>
    <p:sldId id="284" r:id="rId18"/>
    <p:sldId id="285" r:id="rId19"/>
    <p:sldId id="274" r:id="rId20"/>
    <p:sldId id="263" r:id="rId21"/>
    <p:sldId id="292" r:id="rId22"/>
    <p:sldId id="291" r:id="rId23"/>
    <p:sldId id="294" r:id="rId24"/>
    <p:sldId id="268" r:id="rId25"/>
    <p:sldId id="299" r:id="rId26"/>
    <p:sldId id="300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536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514" autoAdjust="0"/>
  </p:normalViewPr>
  <p:slideViewPr>
    <p:cSldViewPr snapToGrid="0">
      <p:cViewPr varScale="1">
        <p:scale>
          <a:sx n="79" d="100"/>
          <a:sy n="79" d="100"/>
        </p:scale>
        <p:origin x="96" y="564"/>
      </p:cViewPr>
      <p:guideLst>
        <p:guide pos="4536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8" d="100"/>
          <a:sy n="98" d="100"/>
        </p:scale>
        <p:origin x="351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</a:t>
            </a:r>
            <a:r>
              <a:rPr lang="en-US" baseline="0"/>
              <a:t>Comparsion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fBLAS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0.5</c:v>
                </c:pt>
                <c:pt idx="1">
                  <c:v>1.4</c:v>
                </c:pt>
                <c:pt idx="2">
                  <c:v>8.3000000000000007</c:v>
                </c:pt>
                <c:pt idx="3">
                  <c:v>56.6</c:v>
                </c:pt>
                <c:pt idx="4">
                  <c:v>419.7</c:v>
                </c:pt>
                <c:pt idx="5">
                  <c:v>3208.4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Altera Example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0.6</c:v>
                </c:pt>
                <c:pt idx="1">
                  <c:v>1</c:v>
                </c:pt>
                <c:pt idx="2">
                  <c:v>8</c:v>
                </c:pt>
                <c:pt idx="3">
                  <c:v>63</c:v>
                </c:pt>
                <c:pt idx="4">
                  <c:v>522</c:v>
                </c:pt>
                <c:pt idx="5">
                  <c:v>4215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MKL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0.4</c:v>
                </c:pt>
                <c:pt idx="1">
                  <c:v>2.2999999999999998</c:v>
                </c:pt>
                <c:pt idx="2">
                  <c:v>15</c:v>
                </c:pt>
                <c:pt idx="3">
                  <c:v>81</c:v>
                </c:pt>
                <c:pt idx="4">
                  <c:v>760</c:v>
                </c:pt>
                <c:pt idx="5">
                  <c:v>6097</c:v>
                </c:pt>
              </c:numCache>
            </c:numRef>
          </c:yVal>
          <c:smooth val="1"/>
        </c:ser>
        <c:ser>
          <c:idx val="1"/>
          <c:order val="3"/>
          <c:tx>
            <c:strRef>
              <c:f>Sheet1!$F$1</c:f>
              <c:strCache>
                <c:ptCount val="1"/>
                <c:pt idx="0">
                  <c:v>fBLAS_fix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1">
                  <c:v>1</c:v>
                </c:pt>
                <c:pt idx="2">
                  <c:v>4.0999999999999996</c:v>
                </c:pt>
                <c:pt idx="3">
                  <c:v>21.7</c:v>
                </c:pt>
                <c:pt idx="4">
                  <c:v>133.4</c:v>
                </c:pt>
                <c:pt idx="5">
                  <c:v>927.9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116216"/>
        <c:axId val="324117000"/>
      </c:scatterChart>
      <c:valAx>
        <c:axId val="324116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17000"/>
        <c:crosses val="autoZero"/>
        <c:crossBetween val="midCat"/>
      </c:valAx>
      <c:valAx>
        <c:axId val="32411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16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</a:t>
            </a:r>
            <a:r>
              <a:rPr lang="en-US" baseline="0"/>
              <a:t> Comparsion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Sheet1!$E$9</c:f>
              <c:strCache>
                <c:ptCount val="1"/>
                <c:pt idx="0">
                  <c:v>MKL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Sheet1!$A$10:$A$15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cat>
          <c:val>
            <c:numRef>
              <c:f>Sheet1!$E$10:$E$15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2"/>
          <c:order val="1"/>
          <c:tx>
            <c:strRef>
              <c:f>Sheet1!$D$9</c:f>
              <c:strCache>
                <c:ptCount val="1"/>
                <c:pt idx="0">
                  <c:v>Altera Example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Sheet1!$A$10:$A$15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cat>
          <c:val>
            <c:numRef>
              <c:f>Sheet1!$D$10:$D$15</c:f>
              <c:numCache>
                <c:formatCode>General</c:formatCode>
                <c:ptCount val="6"/>
                <c:pt idx="0">
                  <c:v>0.66666666666666674</c:v>
                </c:pt>
                <c:pt idx="1">
                  <c:v>2.2999999999999998</c:v>
                </c:pt>
                <c:pt idx="2">
                  <c:v>1.875</c:v>
                </c:pt>
                <c:pt idx="3">
                  <c:v>1.2857142857142856</c:v>
                </c:pt>
                <c:pt idx="4">
                  <c:v>1.4559386973180075</c:v>
                </c:pt>
                <c:pt idx="5">
                  <c:v>1.4465005931198103</c:v>
                </c:pt>
              </c:numCache>
            </c:numRef>
          </c:val>
        </c:ser>
        <c:ser>
          <c:idx val="0"/>
          <c:order val="2"/>
          <c:tx>
            <c:strRef>
              <c:f>Sheet1!$B$9</c:f>
              <c:strCache>
                <c:ptCount val="1"/>
                <c:pt idx="0">
                  <c:v>fBLAS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Sheet1!$A$10:$A$15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cat>
          <c:val>
            <c:numRef>
              <c:f>Sheet1!$B$10:$B$15</c:f>
              <c:numCache>
                <c:formatCode>General</c:formatCode>
                <c:ptCount val="6"/>
                <c:pt idx="0">
                  <c:v>0.8</c:v>
                </c:pt>
                <c:pt idx="1">
                  <c:v>1.6428571428571428</c:v>
                </c:pt>
                <c:pt idx="2">
                  <c:v>1.8072289156626506</c:v>
                </c:pt>
                <c:pt idx="3">
                  <c:v>1.431095406360424</c:v>
                </c:pt>
                <c:pt idx="4">
                  <c:v>1.8108172504169646</c:v>
                </c:pt>
                <c:pt idx="5">
                  <c:v>1.90032414910859</c:v>
                </c:pt>
              </c:numCache>
            </c:numRef>
          </c:val>
        </c:ser>
        <c:ser>
          <c:idx val="1"/>
          <c:order val="3"/>
          <c:tx>
            <c:strRef>
              <c:f>Sheet1!$F$9</c:f>
              <c:strCache>
                <c:ptCount val="1"/>
                <c:pt idx="0">
                  <c:v>fBLAS_fix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Sheet1!$A$10:$A$15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cat>
          <c:val>
            <c:numRef>
              <c:f>Sheet1!$F$10:$F$15</c:f>
              <c:numCache>
                <c:formatCode>General</c:formatCode>
                <c:ptCount val="6"/>
                <c:pt idx="1">
                  <c:v>2.2999999999999998</c:v>
                </c:pt>
                <c:pt idx="2">
                  <c:v>3.6585365853658538</c:v>
                </c:pt>
                <c:pt idx="3">
                  <c:v>3.7327188940092171</c:v>
                </c:pt>
                <c:pt idx="4">
                  <c:v>5.6971514242878554</c:v>
                </c:pt>
                <c:pt idx="5">
                  <c:v>6.5707511585300136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118960"/>
        <c:axId val="324117784"/>
      </c:barChart>
      <c:catAx>
        <c:axId val="32411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17784"/>
        <c:crosses val="autoZero"/>
        <c:auto val="1"/>
        <c:lblAlgn val="ctr"/>
        <c:lblOffset val="100"/>
        <c:noMultiLvlLbl val="0"/>
      </c:catAx>
      <c:valAx>
        <c:axId val="32411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Acceleration</a:t>
                </a:r>
                <a:r>
                  <a:rPr lang="en-US" baseline="0"/>
                  <a:t> Ratio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1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 </a:t>
            </a:r>
            <a:r>
              <a:rPr lang="en-US" baseline="0" dirty="0"/>
              <a:t>Comparison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experiment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0.5</c:v>
                </c:pt>
                <c:pt idx="1">
                  <c:v>1.4</c:v>
                </c:pt>
                <c:pt idx="2">
                  <c:v>8.3000000000000007</c:v>
                </c:pt>
                <c:pt idx="3">
                  <c:v>56.6</c:v>
                </c:pt>
                <c:pt idx="4">
                  <c:v>419.7</c:v>
                </c:pt>
                <c:pt idx="5">
                  <c:v>3208.4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theoretical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dash"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0.2</c:v>
                </c:pt>
                <c:pt idx="1">
                  <c:v>1.2</c:v>
                </c:pt>
                <c:pt idx="2">
                  <c:v>7.5</c:v>
                </c:pt>
                <c:pt idx="3">
                  <c:v>52.4</c:v>
                </c:pt>
                <c:pt idx="4">
                  <c:v>388</c:v>
                </c:pt>
                <c:pt idx="5">
                  <c:v>2978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118568"/>
        <c:axId val="325200840"/>
      </c:scatterChart>
      <c:valAx>
        <c:axId val="324118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200840"/>
        <c:crosses val="autoZero"/>
        <c:crossBetween val="midCat"/>
      </c:valAx>
      <c:valAx>
        <c:axId val="32520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18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95B4-1662-44BE-87A7-56A85B03234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F312D-180F-443F-9B52-1F3C991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GAXPY: General matrix A multiplied by a vector X plus a vector 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F312D-180F-443F-9B52-1F3C991CE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5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1.9x over Intel’s MKL (Math Kernel Library), better than Altera lib in area/perf, </a:t>
            </a:r>
            <a:r>
              <a:rPr lang="en-US" altLang="zh-CN" dirty="0" err="1" smtClean="0"/>
              <a:t>etc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F312D-180F-443F-9B52-1F3C991CE3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F312D-180F-443F-9B52-1F3C991CE3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Catapult FPGA accelerating card with Altera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Stratix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D5 FPGA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single memory channel to the on-board 4GB of DDR3 memory (512M x 72b + ECC, 800MHz bus), exposing an Avalon bus interface operating at 200 MHz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ALM: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121990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172600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(71 %)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bits: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11810950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41246720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(29 %)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136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1590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%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 SDK for OpenCL, 64-Bit Offline Complier, Version 15.1.0 Build 185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F312D-180F-443F-9B52-1F3C991CE3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4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F312D-180F-443F-9B52-1F3C991CE3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F312D-180F-443F-9B52-1F3C991CE3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F312D-180F-443F-9B52-1F3C991CE3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F312D-180F-443F-9B52-1F3C991CE3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24B-1A4E-4234-AD6F-E818B915AC7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60A9-15A3-45AB-8286-238DA37B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24B-1A4E-4234-AD6F-E818B915AC7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60A9-15A3-45AB-8286-238DA37B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24B-1A4E-4234-AD6F-E818B915AC7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60A9-15A3-45AB-8286-238DA37B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3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24B-1A4E-4234-AD6F-E818B915AC7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60A9-15A3-45AB-8286-238DA37B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0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24B-1A4E-4234-AD6F-E818B915AC7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60A9-15A3-45AB-8286-238DA37B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1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24B-1A4E-4234-AD6F-E818B915AC7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60A9-15A3-45AB-8286-238DA37B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7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24B-1A4E-4234-AD6F-E818B915AC7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60A9-15A3-45AB-8286-238DA37B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0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24B-1A4E-4234-AD6F-E818B915AC7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60A9-15A3-45AB-8286-238DA37B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24B-1A4E-4234-AD6F-E818B915AC7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60A9-15A3-45AB-8286-238DA37B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24B-1A4E-4234-AD6F-E818B915AC7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60A9-15A3-45AB-8286-238DA37B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0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24B-1A4E-4234-AD6F-E818B915AC7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60A9-15A3-45AB-8286-238DA37B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7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224B-1A4E-4234-AD6F-E818B915AC7B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60A9-15A3-45AB-8286-238DA37B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petewarden.files.wordpress.com/2015/04/im2colmult_corrected1.pn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Matrix Multiplication on FPGAs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Sixiao Zhu, Jiali Jiang, Wenqiang Wang, and Ningyi Xu, MSRA</a:t>
            </a:r>
          </a:p>
          <a:p>
            <a:endParaRPr lang="en-US" dirty="0" smtClean="0"/>
          </a:p>
          <a:p>
            <a:r>
              <a:rPr lang="en-US" dirty="0" smtClean="0"/>
              <a:t>February 3,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strategy: Why tiling?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idea of </a:t>
                </a:r>
                <a:r>
                  <a:rPr lang="en-US" i="1" dirty="0" smtClean="0"/>
                  <a:t>data locality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In matrix multiplication, data is reused (data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float point operation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), thus </a:t>
                </a:r>
                <a:r>
                  <a:rPr lang="en-US" dirty="0" err="1"/>
                  <a:t>refetched</a:t>
                </a:r>
                <a:r>
                  <a:rPr lang="en-US" dirty="0"/>
                  <a:t>. We want to fetch data from block RAM </a:t>
                </a:r>
                <a:r>
                  <a:rPr lang="en-US" dirty="0" smtClean="0"/>
                  <a:t>rather DDR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Suppose we have matrix 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matrix B: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Without tiling: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𝐷𝐷𝑅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𝑟𝑒𝑎𝑑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With tiling: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𝐷𝐷𝑅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𝑟𝑒𝑎𝑑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𝑆𝐼𝑍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𝑡𝑖𝑙𝑒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 DDR</a:t>
            </a:r>
            <a:r>
              <a:rPr lang="en-US" dirty="0"/>
              <a:t> </a:t>
            </a:r>
            <a:r>
              <a:rPr lang="en-US" dirty="0" smtClean="0"/>
              <a:t>Read with </a:t>
            </a:r>
            <a:r>
              <a:rPr lang="en-US" dirty="0" smtClean="0">
                <a:latin typeface="+mj-lt"/>
              </a:rPr>
              <a:t>Asynchronous </a:t>
            </a:r>
            <a:r>
              <a:rPr lang="en-US" altLang="zh-CN" dirty="0" smtClean="0">
                <a:latin typeface="+mj-lt"/>
              </a:rPr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Decompose IO and computing: kernel 1 for DDR reading and kernel 2 for computing.</a:t>
            </a:r>
          </a:p>
          <a:p>
            <a:r>
              <a:rPr lang="en-US" dirty="0" smtClean="0"/>
              <a:t>K1 and K2 are connected with a deep FIFO, with push and pop ports width ratio 1:4.</a:t>
            </a:r>
            <a:endParaRPr lang="en-US" dirty="0" smtClean="0">
              <a:latin typeface="+mj-lt"/>
            </a:endParaRPr>
          </a:p>
          <a:p>
            <a:r>
              <a:rPr lang="en-US" dirty="0"/>
              <a:t>K</a:t>
            </a:r>
            <a:r>
              <a:rPr lang="en-US" dirty="0" smtClean="0"/>
              <a:t>1 reads a tile from DDR, pushes it into the deep FIFO with </a:t>
            </a:r>
            <a:r>
              <a:rPr lang="en-US" b="1" dirty="0" smtClean="0"/>
              <a:t>low bandwidth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 smtClean="0"/>
              <a:t>K2 pops the tile from the FIFO, with </a:t>
            </a:r>
            <a:r>
              <a:rPr lang="en-US" b="1" dirty="0" smtClean="0"/>
              <a:t>high bandwidth</a:t>
            </a:r>
            <a:r>
              <a:rPr lang="en-US" dirty="0" smtClean="0"/>
              <a:t>, and compute.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/>
              <a:t>Resulting: K2 is computing current tile, while K1 is pushing into the next tile. In fact a implicitly Ping-Pong.</a:t>
            </a:r>
          </a:p>
          <a:p>
            <a:r>
              <a:rPr lang="en-US" dirty="0" smtClean="0"/>
              <a:t>Reduces 75% IO time consume.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52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performance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128 DSP, tile size 64 float, FIFO port ratio 1:4 (64 float per cycle at computing kernel side)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𝐶𝑦𝑐𝑙𝑒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𝑟𝑒𝑎𝑑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𝑆𝐼𝑍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𝑡𝑖𝑙𝑒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𝑆𝐼𝑍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𝑡𝑖𝑙𝑒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𝑆𝐼𝑍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𝑡𝑖𝑙𝑒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=64×2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𝐶𝑦𝑐𝑙𝑒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𝑡𝑖𝑙𝑒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𝑚𝑢𝑙𝑡𝑖𝑝𝑙𝑦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𝑆𝐼𝑍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𝑡𝑖𝑙𝑒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𝑆𝐼𝑍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𝑡𝑖𝑙𝑒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𝑆𝐼𝑍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𝑡𝑖𝑙𝑒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𝐷𝑆𝑃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=64×32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IO overhead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, bottleneck lays on number of computing units, (Or practically, board resource).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6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computing intensive part is fully pipelined, performance is highly predictable.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559325"/>
              </p:ext>
            </p:extLst>
          </p:nvPr>
        </p:nvGraphicFramePr>
        <p:xfrm>
          <a:off x="999654" y="2462542"/>
          <a:ext cx="10515600" cy="3604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3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detail: Improve local bandwidth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128 DSP means on chip storage system must feed 128 + 128 floats to the multipliers.</a:t>
            </a:r>
          </a:p>
          <a:p>
            <a:r>
              <a:rPr lang="en-US" dirty="0" smtClean="0"/>
              <a:t>How to provide the high local bandwidth? </a:t>
            </a:r>
            <a:r>
              <a:rPr lang="en-US" dirty="0" smtClean="0">
                <a:solidFill>
                  <a:srgbClr val="FF0000"/>
                </a:solidFill>
              </a:rPr>
              <a:t>Banking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Dual port reading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Banking:</a:t>
            </a:r>
            <a:r>
              <a:rPr lang="en-US" dirty="0" smtClean="0"/>
              <a:t> One bank for one column, for reading one row per cycle from FIFO to local RAM.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#pragma unroll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f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or (</a:t>
            </a:r>
            <a:r>
              <a:rPr lang="en-US" sz="1800" dirty="0" err="1" smtClean="0">
                <a:solidFill>
                  <a:schemeClr val="accent1"/>
                </a:solidFill>
                <a:latin typeface="Ubuntu Mono" panose="020B0509030602030204" pitchFamily="49" charset="0"/>
              </a:rPr>
              <a:t>int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 c = 0; c &lt; TILE_SIZE; ++c)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 smtClean="0">
                <a:solidFill>
                  <a:schemeClr val="accent1"/>
                </a:solidFill>
                <a:latin typeface="Ubuntu Mono" panose="020B0509030602030204" pitchFamily="49" charset="0"/>
              </a:rPr>
              <a:t>tile_b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[r][c] = </a:t>
            </a:r>
            <a:r>
              <a:rPr lang="en-US" sz="1800" dirty="0" err="1" smtClean="0">
                <a:solidFill>
                  <a:schemeClr val="accent1"/>
                </a:solidFill>
                <a:latin typeface="Ubuntu Mono" panose="020B0509030602030204" pitchFamily="49" charset="0"/>
              </a:rPr>
              <a:t>tmp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[c];</a:t>
            </a:r>
          </a:p>
          <a:p>
            <a:r>
              <a:rPr lang="en-US" dirty="0">
                <a:solidFill>
                  <a:srgbClr val="FF0000"/>
                </a:solidFill>
              </a:rPr>
              <a:t>Dual port </a:t>
            </a:r>
            <a:r>
              <a:rPr lang="en-US" dirty="0" smtClean="0">
                <a:solidFill>
                  <a:srgbClr val="FF0000"/>
                </a:solidFill>
              </a:rPr>
              <a:t>reading: </a:t>
            </a:r>
            <a:r>
              <a:rPr lang="en-US" dirty="0" smtClean="0"/>
              <a:t>Make compiler infer dual port RAM.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f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loat2 </a:t>
            </a:r>
            <a:r>
              <a:rPr lang="en-US" sz="1800" dirty="0" err="1" smtClean="0">
                <a:solidFill>
                  <a:schemeClr val="accent1"/>
                </a:solidFill>
                <a:latin typeface="Ubuntu Mono" panose="020B0509030602030204" pitchFamily="49" charset="0"/>
              </a:rPr>
              <a:t>tmp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  = (float2)(</a:t>
            </a:r>
            <a:r>
              <a:rPr lang="en-US" sz="1800" dirty="0" err="1" smtClean="0">
                <a:solidFill>
                  <a:schemeClr val="accent1"/>
                </a:solidFill>
                <a:latin typeface="Ubuntu Mono" panose="020B0509030602030204" pitchFamily="49" charset="0"/>
              </a:rPr>
              <a:t>tile_b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[r][c], </a:t>
            </a:r>
            <a:r>
              <a:rPr lang="en-US" sz="1800" dirty="0" err="1" smtClean="0">
                <a:solidFill>
                  <a:schemeClr val="accent1"/>
                </a:solidFill>
                <a:latin typeface="Ubuntu Mono" panose="020B0509030602030204" pitchFamily="49" charset="0"/>
              </a:rPr>
              <a:t>tile_b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[r + 1][c]);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2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</a:t>
            </a:r>
            <a:r>
              <a:rPr lang="en-US" dirty="0" smtClean="0"/>
              <a:t>detail: Asynchronously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A and B are stored </a:t>
            </a:r>
            <a:r>
              <a:rPr lang="en-US" i="1" dirty="0" smtClean="0"/>
              <a:t>row major</a:t>
            </a:r>
            <a:r>
              <a:rPr lang="en-US" dirty="0" smtClean="0"/>
              <a:t>, but in matrix multiplication, rows of A dot product columns of B.</a:t>
            </a:r>
          </a:p>
          <a:p>
            <a:r>
              <a:rPr lang="en-US" dirty="0" smtClean="0"/>
              <a:t>Tile B need to be transposed, we want O(1) transpose.</a:t>
            </a:r>
          </a:p>
          <a:p>
            <a:endParaRPr lang="en-US" dirty="0" smtClean="0"/>
          </a:p>
          <a:p>
            <a:r>
              <a:rPr lang="en-US" dirty="0" smtClean="0"/>
              <a:t>Difficulty: tile B is banked stored, </a:t>
            </a:r>
            <a:r>
              <a:rPr lang="en-US" dirty="0"/>
              <a:t>o</a:t>
            </a:r>
            <a:r>
              <a:rPr lang="en-US" dirty="0" smtClean="0"/>
              <a:t>ne bank per column, for storing one row per cycle. So we can not fetch an entire column in one cycle.</a:t>
            </a:r>
          </a:p>
        </p:txBody>
      </p:sp>
    </p:spTree>
    <p:extLst>
      <p:ext uri="{BB962C8B-B14F-4D97-AF65-F5344CB8AC3E}">
        <p14:creationId xmlns:p14="http://schemas.microsoft.com/office/powerpoint/2010/main" val="11639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</a:t>
            </a:r>
            <a:r>
              <a:rPr lang="en-US" dirty="0" smtClean="0"/>
              <a:t>detail: Asynchronously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solve this?</a:t>
                </a:r>
              </a:p>
              <a:p>
                <a:r>
                  <a:rPr lang="en-US" dirty="0" smtClean="0"/>
                  <a:t>We use this computing order: We fetch out one column of tile B to dot product all rows of tile A.</a:t>
                </a:r>
              </a:p>
              <a:p>
                <a:r>
                  <a:rPr lang="en-US" dirty="0" smtClean="0"/>
                  <a:t>So every fetched column of B will be reused for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𝐷𝑆𝑃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 smtClean="0"/>
                  <a:t> times.</a:t>
                </a:r>
              </a:p>
              <a:p>
                <a:r>
                  <a:rPr lang="en-US" dirty="0" smtClean="0"/>
                  <a:t>So, during this 32-cycle computing, we prepare the next column of tile B with a low-bandwidth manner, that is, fetching elements of the next B column in the same bank.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9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</a:t>
            </a:r>
            <a:r>
              <a:rPr lang="en-US" dirty="0" smtClean="0"/>
              <a:t>detail: Asynchronously transpose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09473" y="254349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9711" y="254349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69949" y="254349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9235" y="2903266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09473" y="290272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9711" y="290272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69949" y="290272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9235" y="326249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09473" y="326194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39711" y="326194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9949" y="326194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9235" y="362172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09473" y="3621176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39711" y="3621176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69949" y="3621176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79235" y="572811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09473" y="572756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39711" y="572756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79235" y="254403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69949" y="572756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35" idx="3"/>
            <a:endCxn id="36" idx="1"/>
          </p:cNvCxnSpPr>
          <p:nvPr/>
        </p:nvCxnSpPr>
        <p:spPr>
          <a:xfrm>
            <a:off x="7452392" y="2902721"/>
            <a:ext cx="573106" cy="27829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86860" y="572811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17098" y="572756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47336" y="572756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77574" y="572756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086860" y="5635672"/>
            <a:ext cx="2033633" cy="54129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479235" y="2450012"/>
            <a:ext cx="2033633" cy="54129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120493" y="5903869"/>
            <a:ext cx="1358742" cy="14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70676" y="5431217"/>
            <a:ext cx="105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ubstitute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6479235" y="1221604"/>
            <a:ext cx="1577287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Channel 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/>
          <p:cNvCxnSpPr>
            <a:stCxn id="33" idx="3"/>
            <a:endCxn id="30" idx="0"/>
          </p:cNvCxnSpPr>
          <p:nvPr/>
        </p:nvCxnSpPr>
        <p:spPr>
          <a:xfrm flipH="1">
            <a:off x="7496052" y="1602604"/>
            <a:ext cx="560470" cy="847408"/>
          </a:xfrm>
          <a:prstGeom prst="curvedConnector4">
            <a:avLst>
              <a:gd name="adj1" fmla="val -40787"/>
              <a:gd name="adj2" fmla="val 72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009473" y="2497977"/>
            <a:ext cx="442919" cy="80948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rot="5400000">
            <a:off x="7804039" y="5419809"/>
            <a:ext cx="442919" cy="974739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009473" y="4440594"/>
            <a:ext cx="87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Dual port read</a:t>
            </a:r>
            <a:endParaRPr lang="en-US" sz="1600" dirty="0"/>
          </a:p>
        </p:txBody>
      </p:sp>
      <p:cxnSp>
        <p:nvCxnSpPr>
          <p:cNvPr id="38" name="Straight Arrow Connector 37"/>
          <p:cNvCxnSpPr>
            <a:stCxn id="15" idx="2"/>
            <a:endCxn id="42" idx="3"/>
          </p:cNvCxnSpPr>
          <p:nvPr/>
        </p:nvCxnSpPr>
        <p:spPr>
          <a:xfrm flipH="1">
            <a:off x="6511886" y="3980950"/>
            <a:ext cx="188809" cy="62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42" idx="3"/>
          </p:cNvCxnSpPr>
          <p:nvPr/>
        </p:nvCxnSpPr>
        <p:spPr>
          <a:xfrm flipH="1">
            <a:off x="6511886" y="3980404"/>
            <a:ext cx="719047" cy="62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42" idx="3"/>
          </p:cNvCxnSpPr>
          <p:nvPr/>
        </p:nvCxnSpPr>
        <p:spPr>
          <a:xfrm flipH="1">
            <a:off x="6511886" y="3980404"/>
            <a:ext cx="1249285" cy="62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2"/>
            <a:endCxn id="42" idx="3"/>
          </p:cNvCxnSpPr>
          <p:nvPr/>
        </p:nvCxnSpPr>
        <p:spPr>
          <a:xfrm flipH="1">
            <a:off x="6511886" y="3980404"/>
            <a:ext cx="1779523" cy="62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80114" y="4315434"/>
            <a:ext cx="831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Four banks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241989" y="6179972"/>
            <a:ext cx="181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column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11886" y="6179972"/>
            <a:ext cx="181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ext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</a:t>
            </a:r>
            <a:r>
              <a:rPr lang="en-US" dirty="0" smtClean="0"/>
              <a:t>detail: Stall free pipeline at critical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Advantage of HLS: Auto pipelining.</a:t>
            </a:r>
          </a:p>
          <a:p>
            <a:r>
              <a:rPr lang="en-US" dirty="0" smtClean="0"/>
              <a:t>Consider the following code, this is the compute intensive portion of the MXM.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for </a:t>
            </a: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latin typeface="Ubuntu Mono" panose="020B0509030602030204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Ubuntu Mono" panose="020B0509030602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 = 0; </a:t>
            </a:r>
            <a:r>
              <a:rPr lang="en-US" sz="1800" dirty="0" err="1" smtClean="0">
                <a:solidFill>
                  <a:schemeClr val="accent1"/>
                </a:solidFill>
                <a:latin typeface="Ubuntu Mono" panose="020B0509030602030204" pitchFamily="49" charset="0"/>
              </a:rPr>
              <a:t>i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&lt; TILE_SIZE; ++</a:t>
            </a:r>
            <a:r>
              <a:rPr lang="en-US" sz="1800" dirty="0" err="1">
                <a:solidFill>
                  <a:schemeClr val="accent1"/>
                </a:solidFill>
                <a:latin typeface="Ubuntu Mono" panose="020B0509030602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) {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    for (</a:t>
            </a:r>
            <a:r>
              <a:rPr lang="en-US" sz="1800" dirty="0" err="1">
                <a:solidFill>
                  <a:schemeClr val="accent1"/>
                </a:solidFill>
                <a:latin typeface="Ubuntu Mono" panose="020B0509030602030204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 j = 0; j &lt; TILE_SIZE; ++j) 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{ // one </a:t>
            </a:r>
            <a:r>
              <a:rPr lang="en-US" sz="1800" dirty="0" err="1" smtClean="0">
                <a:solidFill>
                  <a:schemeClr val="accent1"/>
                </a:solidFill>
                <a:latin typeface="Ubuntu Mono" panose="020B0509030602030204" pitchFamily="49" charset="0"/>
              </a:rPr>
              <a:t>B_column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 for all </a:t>
            </a:r>
            <a:r>
              <a:rPr lang="en-US" sz="1800" dirty="0" err="1" smtClean="0">
                <a:solidFill>
                  <a:schemeClr val="accent1"/>
                </a:solidFill>
                <a:latin typeface="Ubuntu Mono" panose="020B0509030602030204" pitchFamily="49" charset="0"/>
              </a:rPr>
              <a:t>A_row</a:t>
            </a:r>
            <a:endParaRPr lang="en-US" sz="1800" dirty="0">
              <a:solidFill>
                <a:schemeClr val="accent1"/>
              </a:solidFill>
              <a:latin typeface="Ubuntu Mono" panose="020B0509030602030204" pitchFamily="49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        </a:t>
            </a:r>
            <a:r>
              <a:rPr lang="en-US" sz="1800" dirty="0" err="1">
                <a:solidFill>
                  <a:schemeClr val="accent1"/>
                </a:solidFill>
                <a:latin typeface="Ubuntu Mono" panose="020B0509030602030204" pitchFamily="49" charset="0"/>
              </a:rPr>
              <a:t>result_i_j</a:t>
            </a: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 = dot (</a:t>
            </a:r>
            <a:r>
              <a:rPr lang="en-US" sz="1800" dirty="0" err="1">
                <a:solidFill>
                  <a:schemeClr val="accent1"/>
                </a:solidFill>
                <a:latin typeface="Ubuntu Mono" panose="020B0509030602030204" pitchFamily="49" charset="0"/>
              </a:rPr>
              <a:t>tile_A_row_j</a:t>
            </a: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latin typeface="Ubuntu Mono" panose="020B0509030602030204" pitchFamily="49" charset="0"/>
              </a:rPr>
              <a:t>tile_B_column_i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);</a:t>
            </a:r>
            <a:endParaRPr lang="en-US" sz="1800" dirty="0">
              <a:solidFill>
                <a:schemeClr val="accent1"/>
              </a:solidFill>
              <a:latin typeface="Ubuntu Mono" panose="020B0509030602030204" pitchFamily="49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        </a:t>
            </a:r>
            <a:r>
              <a:rPr lang="en-US" sz="1800" dirty="0" err="1">
                <a:solidFill>
                  <a:schemeClr val="accent1"/>
                </a:solidFill>
                <a:latin typeface="Ubuntu Mono" panose="020B0509030602030204" pitchFamily="49" charset="0"/>
              </a:rPr>
              <a:t>accu</a:t>
            </a: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latin typeface="Ubuntu Mono" panose="020B0509030602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Ubuntu Mono" panose="020B0509030602030204" pitchFamily="49" charset="0"/>
              </a:rPr>
              <a:t>][j] += </a:t>
            </a:r>
            <a:r>
              <a:rPr lang="en-US" sz="1800" dirty="0" err="1">
                <a:solidFill>
                  <a:schemeClr val="accent1"/>
                </a:solidFill>
                <a:latin typeface="Ubuntu Mono" panose="020B0509030602030204" pitchFamily="49" charset="0"/>
              </a:rPr>
              <a:t>result_i_j</a:t>
            </a: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; // [1] may exists write after read problem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    }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Ubuntu Mono" panose="020B0509030602030204" pitchFamily="49" charset="0"/>
              </a:rPr>
              <a:t>}</a:t>
            </a:r>
            <a:endParaRPr lang="en-US" sz="1800" dirty="0">
              <a:solidFill>
                <a:schemeClr val="accent1"/>
              </a:solidFill>
              <a:latin typeface="Ubuntu Mono" panose="020B0509030602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At </a:t>
            </a:r>
            <a:r>
              <a:rPr lang="en-US" sz="2800" dirty="0"/>
              <a:t>the compiler’s </a:t>
            </a:r>
            <a:r>
              <a:rPr lang="en-US" sz="2800" dirty="0" smtClean="0"/>
              <a:t>perspective, Resign [1] may exists data </a:t>
            </a:r>
            <a:r>
              <a:rPr lang="en-US" sz="2800" dirty="0"/>
              <a:t>dependency </a:t>
            </a:r>
            <a:r>
              <a:rPr lang="en-US" sz="2800" dirty="0" smtClean="0"/>
              <a:t>risk, so it generates hardware that executes serially (stall the pipeline) at this region.</a:t>
            </a: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 Yet </a:t>
            </a:r>
            <a:r>
              <a:rPr lang="en-US" sz="2800" dirty="0"/>
              <a:t>at the programmer’s </a:t>
            </a:r>
            <a:r>
              <a:rPr lang="en-US" sz="2800" dirty="0" smtClean="0"/>
              <a:t>perspective, there </a:t>
            </a:r>
            <a:r>
              <a:rPr lang="en-US" sz="2800" dirty="0"/>
              <a:t>is no such </a:t>
            </a:r>
            <a:r>
              <a:rPr lang="en-US" sz="2800" dirty="0" smtClean="0"/>
              <a:t>dependency cause we know the logic.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18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</a:t>
            </a:r>
            <a:r>
              <a:rPr lang="en-US" dirty="0" smtClean="0"/>
              <a:t>detail: Stall free pipeline at critical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Shift trick: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#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pragma unroll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for 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 = 0; </a:t>
            </a:r>
            <a:r>
              <a:rPr lang="en-US" sz="1800" dirty="0" err="1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 &lt; L - </a:t>
            </a:r>
            <a:r>
              <a:rPr lang="en-US" sz="1800" dirty="0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1; 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++</a:t>
            </a:r>
            <a:r>
              <a:rPr lang="en-US" sz="1800" dirty="0" err="1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    </a:t>
            </a:r>
            <a:r>
              <a:rPr lang="en-US" sz="1800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sh</a:t>
            </a:r>
            <a:r>
              <a:rPr lang="en-US" sz="1800" dirty="0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[</a:t>
            </a:r>
            <a:r>
              <a:rPr lang="en-US" sz="1800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] = </a:t>
            </a:r>
            <a:r>
              <a:rPr lang="en-US" sz="1800" dirty="0" err="1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sh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 + </a:t>
            </a:r>
            <a:r>
              <a:rPr lang="en-US" sz="1800" dirty="0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1];</a:t>
            </a:r>
            <a:endParaRPr lang="en-US" sz="1800" dirty="0">
              <a:solidFill>
                <a:schemeClr val="accent1"/>
              </a:solidFill>
              <a:highlight>
                <a:srgbClr val="FFFFFF"/>
              </a:highlight>
              <a:latin typeface="Ubuntu Mono" panose="020B05090306020302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}</a:t>
            </a:r>
            <a:endParaRPr lang="en-US" sz="1800" dirty="0">
              <a:solidFill>
                <a:schemeClr val="accent1"/>
              </a:solidFill>
              <a:highlight>
                <a:srgbClr val="FFFFFF"/>
              </a:highlight>
              <a:latin typeface="Ubuntu Mono" panose="020B0509030602030204" pitchFamily="49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accu</a:t>
            </a:r>
            <a:r>
              <a:rPr lang="en-US" sz="1800" dirty="0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[</a:t>
            </a:r>
            <a:r>
              <a:rPr lang="en-US" sz="1800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ndx</a:t>
            </a:r>
            <a:r>
              <a:rPr lang="en-US" sz="1800" dirty="0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- (</a:t>
            </a:r>
            <a:r>
              <a:rPr lang="en-US" sz="1800" dirty="0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N_SH 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- 1)] = </a:t>
            </a:r>
            <a:r>
              <a:rPr lang="en-US" sz="1800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sh</a:t>
            </a:r>
            <a:r>
              <a:rPr lang="en-US" sz="1800" dirty="0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[0];</a:t>
            </a:r>
            <a:endParaRPr lang="en-US" sz="1800" dirty="0">
              <a:solidFill>
                <a:schemeClr val="accent1"/>
              </a:solidFill>
              <a:highlight>
                <a:srgbClr val="FFFFFF"/>
              </a:highlight>
              <a:latin typeface="Ubuntu Mono" panose="020B0509030602030204" pitchFamily="49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sh</a:t>
            </a:r>
            <a:r>
              <a:rPr lang="en-US" sz="1800" dirty="0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[N_SH 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- 1] = </a:t>
            </a:r>
            <a:r>
              <a:rPr lang="en-US" sz="1800" dirty="0" err="1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accu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ndx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] + </a:t>
            </a:r>
            <a:r>
              <a:rPr lang="en-US" sz="1800" dirty="0" smtClean="0">
                <a:solidFill>
                  <a:schemeClr val="accent1"/>
                </a:solidFill>
                <a:highlight>
                  <a:srgbClr val="FFFFFF"/>
                </a:highlight>
                <a:latin typeface="Ubuntu Mono" panose="020B0509030602030204" pitchFamily="49" charset="0"/>
              </a:rPr>
              <a:t>sum;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explicitly tell the compiler to shift load and store operation on the same BRAM index by an amount of cycles.</a:t>
            </a:r>
          </a:p>
          <a:p>
            <a:r>
              <a:rPr lang="en-US" dirty="0" smtClean="0"/>
              <a:t>Making place for the compiler to generate the pipelined hardware, as while </a:t>
            </a:r>
            <a:r>
              <a:rPr lang="en-US" altLang="zh-CN" dirty="0" smtClean="0"/>
              <a:t>meeting our semantics.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9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72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BLAS (</a:t>
            </a:r>
            <a:r>
              <a:rPr lang="en-US" altLang="zh-CN" dirty="0"/>
              <a:t>Basic Linear Algebra Subprograms</a:t>
            </a:r>
            <a:r>
              <a:rPr lang="en-US" altLang="zh-CN" dirty="0" smtClean="0"/>
              <a:t>) is fundamental </a:t>
            </a:r>
            <a:r>
              <a:rPr lang="en-US" altLang="zh-CN" dirty="0"/>
              <a:t>to most computations in scientiﬁc </a:t>
            </a:r>
            <a:r>
              <a:rPr lang="en-US" altLang="zh-CN" dirty="0" smtClean="0"/>
              <a:t>applications</a:t>
            </a:r>
          </a:p>
          <a:p>
            <a:pPr lvl="1"/>
            <a:r>
              <a:rPr lang="en-US" altLang="zh-CN" dirty="0" smtClean="0"/>
              <a:t>BLAS Level1: Dot-product, O(N)</a:t>
            </a:r>
          </a:p>
          <a:p>
            <a:pPr lvl="1"/>
            <a:r>
              <a:rPr lang="en-US" altLang="zh-CN" dirty="0" smtClean="0"/>
              <a:t>BLAS Level2: </a:t>
            </a:r>
            <a:r>
              <a:rPr lang="en-US" altLang="zh-CN" dirty="0" err="1" smtClean="0"/>
              <a:t>Gaxpy</a:t>
            </a:r>
            <a:r>
              <a:rPr lang="en-US" altLang="zh-CN" dirty="0" smtClean="0"/>
              <a:t>, Matrix*Vector, 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BLAS Level3: GEMM, Matrix*Matrix, 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GEMM is important</a:t>
            </a:r>
          </a:p>
          <a:p>
            <a:pPr lvl="1"/>
            <a:r>
              <a:rPr lang="en-US" altLang="zh-CN" dirty="0" smtClean="0"/>
              <a:t>Heavily used in image/speech recognition, and many other machine learning applications</a:t>
            </a:r>
            <a:endParaRPr lang="en-US" altLang="zh-CN" dirty="0"/>
          </a:p>
          <a:p>
            <a:pPr lvl="1"/>
            <a:r>
              <a:rPr lang="en-US" altLang="zh-CN" dirty="0" smtClean="0"/>
              <a:t>Using MM to calculate CNNs has been adopted by many DL libraries (</a:t>
            </a:r>
            <a:r>
              <a:rPr lang="en-US" altLang="zh-CN" dirty="0" err="1" smtClean="0">
                <a:solidFill>
                  <a:schemeClr val="accent1"/>
                </a:solidFill>
              </a:rPr>
              <a:t>cuDNN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chemeClr val="accent1"/>
                </a:solidFill>
              </a:rPr>
              <a:t>Caffe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Goal: a </a:t>
            </a:r>
            <a:r>
              <a:rPr lang="en-US" altLang="zh-CN" dirty="0" smtClean="0"/>
              <a:t>scalable, highly </a:t>
            </a:r>
            <a:r>
              <a:rPr lang="en-US" altLang="zh-CN" dirty="0"/>
              <a:t>efficient </a:t>
            </a:r>
            <a:r>
              <a:rPr lang="en-US" altLang="zh-CN" b="1" dirty="0" smtClean="0"/>
              <a:t>FPGA BLAS library (</a:t>
            </a:r>
            <a:r>
              <a:rPr lang="en-US" altLang="zh-CN" b="1" dirty="0" err="1" smtClean="0"/>
              <a:t>fBLAS</a:t>
            </a:r>
            <a:r>
              <a:rPr lang="en-US" altLang="zh-CN" b="1" dirty="0" smtClean="0"/>
              <a:t>) </a:t>
            </a:r>
            <a:r>
              <a:rPr lang="en-US" altLang="zh-CN" dirty="0" smtClean="0"/>
              <a:t>for </a:t>
            </a:r>
            <a:r>
              <a:rPr lang="en-US" altLang="zh-CN" dirty="0"/>
              <a:t>various </a:t>
            </a:r>
            <a:r>
              <a:rPr lang="en-US" altLang="zh-CN" dirty="0" smtClean="0"/>
              <a:t>users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73551"/>
              </p:ext>
            </p:extLst>
          </p:nvPr>
        </p:nvGraphicFramePr>
        <p:xfrm>
          <a:off x="1435100" y="4657725"/>
          <a:ext cx="798830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043"/>
                <a:gridCol w="2088929"/>
                <a:gridCol w="31143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End User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Programming</a:t>
                      </a:r>
                      <a:r>
                        <a:rPr lang="en-US" altLang="zh-CN" sz="1600" baseline="0" dirty="0" smtClean="0"/>
                        <a:t> Language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fBLAS</a:t>
                      </a:r>
                      <a:r>
                        <a:rPr lang="en-US" altLang="zh-CN" sz="1600" baseline="0" dirty="0" smtClean="0"/>
                        <a:t> l</a:t>
                      </a:r>
                      <a:r>
                        <a:rPr lang="en-US" altLang="zh-CN" sz="1600" dirty="0" smtClean="0"/>
                        <a:t>ibrary</a:t>
                      </a:r>
                      <a:r>
                        <a:rPr lang="en-US" altLang="zh-CN" sz="1600" baseline="0" dirty="0" smtClean="0"/>
                        <a:t> format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SW programmers who want to use Catapult FPGA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C++/CUDA/OpenCL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cuBLAS</a:t>
                      </a:r>
                      <a:r>
                        <a:rPr lang="en-US" altLang="zh-CN" sz="1600" dirty="0" smtClean="0"/>
                        <a:t>-like API and .lib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FPGA programmers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OpenCL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OpenCL source 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RTL designer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Verilog/VHDL/A++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A++ source code/generated</a:t>
                      </a:r>
                      <a:r>
                        <a:rPr lang="en-US" altLang="zh-CN" sz="1600" baseline="0" dirty="0" smtClean="0"/>
                        <a:t> RTL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232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16459" y="171450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46697" y="171450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76935" y="171450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86221" y="207427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16459" y="207372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46697" y="207372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76935" y="207372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86221" y="243350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16459" y="2432956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6697" y="2432956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776935" y="2432956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86221" y="279273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16459" y="279218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246697" y="279218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776935" y="279218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10696" y="171450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440934" y="171395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71172" y="171395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01410" y="171395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10696" y="207372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440934" y="207318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71172" y="207318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01410" y="207318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10696" y="2432956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440934" y="243241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971172" y="243241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01410" y="243241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910696" y="2792184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440934" y="279163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71172" y="279163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01410" y="279163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186221" y="489911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716459" y="489857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246697" y="489857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86221" y="1715046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776935" y="489857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26" idx="3"/>
            <a:endCxn id="229" idx="1"/>
          </p:cNvCxnSpPr>
          <p:nvPr/>
        </p:nvCxnSpPr>
        <p:spPr>
          <a:xfrm>
            <a:off x="10159378" y="2073729"/>
            <a:ext cx="573106" cy="27829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793846" y="4899118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324084" y="489857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54322" y="489857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384560" y="4898572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stCxn id="92" idx="1"/>
            <a:endCxn id="51" idx="3"/>
          </p:cNvCxnSpPr>
          <p:nvPr/>
        </p:nvCxnSpPr>
        <p:spPr>
          <a:xfrm flipH="1" flipV="1">
            <a:off x="4944329" y="1893568"/>
            <a:ext cx="849517" cy="31851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2" idx="1"/>
            <a:endCxn id="55" idx="3"/>
          </p:cNvCxnSpPr>
          <p:nvPr/>
        </p:nvCxnSpPr>
        <p:spPr>
          <a:xfrm flipH="1" flipV="1">
            <a:off x="4944329" y="2252796"/>
            <a:ext cx="849517" cy="282593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2" idx="1"/>
            <a:endCxn id="59" idx="3"/>
          </p:cNvCxnSpPr>
          <p:nvPr/>
        </p:nvCxnSpPr>
        <p:spPr>
          <a:xfrm flipH="1" flipV="1">
            <a:off x="4944329" y="2612024"/>
            <a:ext cx="849517" cy="24667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2" idx="1"/>
            <a:endCxn id="63" idx="3"/>
          </p:cNvCxnSpPr>
          <p:nvPr/>
        </p:nvCxnSpPr>
        <p:spPr>
          <a:xfrm flipH="1" flipV="1">
            <a:off x="4944329" y="2971252"/>
            <a:ext cx="849517" cy="21074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793846" y="4806680"/>
            <a:ext cx="2033633" cy="54129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2910696" y="1622923"/>
            <a:ext cx="2033633" cy="54129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9186221" y="1621020"/>
            <a:ext cx="2033633" cy="54129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/>
          <p:nvPr/>
        </p:nvCxnSpPr>
        <p:spPr>
          <a:xfrm flipH="1" flipV="1">
            <a:off x="7827479" y="5077680"/>
            <a:ext cx="1358742" cy="14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831580" y="4684212"/>
            <a:ext cx="12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substitute</a:t>
            </a:r>
            <a:endParaRPr lang="en-US" sz="1200" dirty="0"/>
          </a:p>
        </p:txBody>
      </p:sp>
      <p:sp>
        <p:nvSpPr>
          <p:cNvPr id="164" name="Rounded Rectangle 163"/>
          <p:cNvSpPr/>
          <p:nvPr/>
        </p:nvSpPr>
        <p:spPr>
          <a:xfrm>
            <a:off x="9186221" y="392612"/>
            <a:ext cx="1577287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Channel 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6" name="Curved Connector 165"/>
          <p:cNvCxnSpPr>
            <a:stCxn id="164" idx="3"/>
            <a:endCxn id="160" idx="0"/>
          </p:cNvCxnSpPr>
          <p:nvPr/>
        </p:nvCxnSpPr>
        <p:spPr>
          <a:xfrm flipH="1">
            <a:off x="10203038" y="773612"/>
            <a:ext cx="560470" cy="847408"/>
          </a:xfrm>
          <a:prstGeom prst="curvedConnector4">
            <a:avLst>
              <a:gd name="adj1" fmla="val -40787"/>
              <a:gd name="adj2" fmla="val 72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2910696" y="391340"/>
            <a:ext cx="1577287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Channel 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3" name="Curved Connector 172"/>
          <p:cNvCxnSpPr>
            <a:stCxn id="168" idx="3"/>
            <a:endCxn id="159" idx="0"/>
          </p:cNvCxnSpPr>
          <p:nvPr/>
        </p:nvCxnSpPr>
        <p:spPr>
          <a:xfrm flipH="1">
            <a:off x="3927513" y="772340"/>
            <a:ext cx="560470" cy="850583"/>
          </a:xfrm>
          <a:prstGeom prst="curvedConnector4">
            <a:avLst>
              <a:gd name="adj1" fmla="val -40787"/>
              <a:gd name="adj2" fmla="val 72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1064405" y="480668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798462" y="4806680"/>
            <a:ext cx="43549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535399" y="480668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272335" y="4806680"/>
            <a:ext cx="442919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>
            <a:stCxn id="175" idx="1"/>
            <a:endCxn id="174" idx="3"/>
          </p:cNvCxnSpPr>
          <p:nvPr/>
        </p:nvCxnSpPr>
        <p:spPr>
          <a:xfrm flipH="1">
            <a:off x="1507324" y="4986294"/>
            <a:ext cx="291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6" idx="1"/>
            <a:endCxn id="175" idx="3"/>
          </p:cNvCxnSpPr>
          <p:nvPr/>
        </p:nvCxnSpPr>
        <p:spPr>
          <a:xfrm flipH="1">
            <a:off x="2233960" y="4986294"/>
            <a:ext cx="301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7" idx="1"/>
            <a:endCxn id="176" idx="3"/>
          </p:cNvCxnSpPr>
          <p:nvPr/>
        </p:nvCxnSpPr>
        <p:spPr>
          <a:xfrm flipH="1">
            <a:off x="2978318" y="4986294"/>
            <a:ext cx="294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496452" y="2364374"/>
            <a:ext cx="1302010" cy="130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1355543" y="2364374"/>
            <a:ext cx="442919" cy="359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210719" y="3425554"/>
            <a:ext cx="522898" cy="5391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+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13" name="Curved Connector 212"/>
          <p:cNvCxnSpPr>
            <a:stCxn id="48" idx="1"/>
            <a:endCxn id="211" idx="7"/>
          </p:cNvCxnSpPr>
          <p:nvPr/>
        </p:nvCxnSpPr>
        <p:spPr>
          <a:xfrm rot="10800000" flipV="1">
            <a:off x="2657040" y="1894114"/>
            <a:ext cx="253656" cy="16103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210" idx="3"/>
            <a:endCxn id="211" idx="2"/>
          </p:cNvCxnSpPr>
          <p:nvPr/>
        </p:nvCxnSpPr>
        <p:spPr>
          <a:xfrm>
            <a:off x="1798462" y="2543988"/>
            <a:ext cx="412257" cy="115112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211" idx="4"/>
            <a:endCxn id="177" idx="0"/>
          </p:cNvCxnSpPr>
          <p:nvPr/>
        </p:nvCxnSpPr>
        <p:spPr>
          <a:xfrm rot="16200000" flipH="1">
            <a:off x="2561976" y="3874860"/>
            <a:ext cx="842011" cy="102162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Curved Connector 221"/>
          <p:cNvCxnSpPr>
            <a:stCxn id="174" idx="1"/>
            <a:endCxn id="210" idx="2"/>
          </p:cNvCxnSpPr>
          <p:nvPr/>
        </p:nvCxnSpPr>
        <p:spPr>
          <a:xfrm rot="10800000" flipH="1">
            <a:off x="1064405" y="2723602"/>
            <a:ext cx="512598" cy="2262692"/>
          </a:xfrm>
          <a:prstGeom prst="curvedConnector4">
            <a:avLst>
              <a:gd name="adj1" fmla="val -44596"/>
              <a:gd name="adj2" fmla="val 53969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5268972" y="2599558"/>
            <a:ext cx="11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p:sp>
        <p:nvSpPr>
          <p:cNvPr id="226" name="Rounded Rectangle 225"/>
          <p:cNvSpPr/>
          <p:nvPr/>
        </p:nvSpPr>
        <p:spPr>
          <a:xfrm>
            <a:off x="9716459" y="1668985"/>
            <a:ext cx="442919" cy="80948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 rot="5400000">
            <a:off x="10511025" y="4590817"/>
            <a:ext cx="442919" cy="974739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9716459" y="3611602"/>
            <a:ext cx="87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Dual port read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81055" y="1772720"/>
            <a:ext cx="163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Accumulating tile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29175" y="914400"/>
            <a:ext cx="96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Batch IO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087100" y="772340"/>
            <a:ext cx="828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Batch IO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34100" y="5486400"/>
            <a:ext cx="1381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Current tile B column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305925" y="5439863"/>
            <a:ext cx="161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ext tile B </a:t>
            </a:r>
            <a:r>
              <a:rPr lang="en-US" sz="1600" dirty="0"/>
              <a:t>column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98126" y="5299646"/>
            <a:ext cx="214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Shifting queue to solve load/store dependency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9" idx="2"/>
            <a:endCxn id="230" idx="3"/>
          </p:cNvCxnSpPr>
          <p:nvPr/>
        </p:nvCxnSpPr>
        <p:spPr>
          <a:xfrm flipH="1">
            <a:off x="9108635" y="3151958"/>
            <a:ext cx="299046" cy="54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0" idx="2"/>
            <a:endCxn id="230" idx="3"/>
          </p:cNvCxnSpPr>
          <p:nvPr/>
        </p:nvCxnSpPr>
        <p:spPr>
          <a:xfrm flipH="1">
            <a:off x="9108635" y="3151412"/>
            <a:ext cx="829284" cy="54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1" idx="2"/>
            <a:endCxn id="230" idx="3"/>
          </p:cNvCxnSpPr>
          <p:nvPr/>
        </p:nvCxnSpPr>
        <p:spPr>
          <a:xfrm flipH="1">
            <a:off x="9108635" y="3151412"/>
            <a:ext cx="1359522" cy="54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30" idx="3"/>
          </p:cNvCxnSpPr>
          <p:nvPr/>
        </p:nvCxnSpPr>
        <p:spPr>
          <a:xfrm flipH="1">
            <a:off x="9108635" y="3151412"/>
            <a:ext cx="1889760" cy="54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8276863" y="3402723"/>
            <a:ext cx="831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Four banks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1075" y="119270"/>
            <a:ext cx="258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ile multiplication and accumulation pipeline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75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Altera </a:t>
            </a:r>
            <a:r>
              <a:rPr lang="en-US" dirty="0" err="1"/>
              <a:t>OpenCL</a:t>
            </a:r>
            <a:r>
              <a:rPr lang="en-US" dirty="0"/>
              <a:t>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Altera’s </a:t>
            </a:r>
            <a:r>
              <a:rPr lang="en-US" dirty="0" err="1"/>
              <a:t>OpenCL</a:t>
            </a:r>
            <a:r>
              <a:rPr lang="en-US" dirty="0"/>
              <a:t> compiler provides little primitives, design purpose is inferred by </a:t>
            </a:r>
            <a:r>
              <a:rPr lang="en-US" dirty="0">
                <a:solidFill>
                  <a:srgbClr val="FF0000"/>
                </a:solidFill>
              </a:rPr>
              <a:t>coding 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r>
              <a:rPr lang="en-US" dirty="0" smtClean="0"/>
              <a:t>. Subtle tricks are needed for generate the design we want.</a:t>
            </a:r>
          </a:p>
          <a:p>
            <a:r>
              <a:rPr lang="en-US" dirty="0" smtClean="0"/>
              <a:t>We summarized these experiences into a write paper.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8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Altera </a:t>
            </a:r>
            <a:r>
              <a:rPr lang="en-US" dirty="0" err="1" smtClean="0"/>
              <a:t>OpenCL</a:t>
            </a:r>
            <a:r>
              <a:rPr lang="en-US" dirty="0" smtClean="0"/>
              <a:t> experience: Example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Inferring a register array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reg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[SIZE];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#pragma unroll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 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&lt; SIZE; ++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reg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Inferring a bank interleaved block RAM array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banked_bram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[SIZE][SIZE]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&lt; SIZE; ++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  #pragma unroll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for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j = 0; j &lt; SIZE; ++j)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banked_bram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][j] =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9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fBLAS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BLAS library written in OpenCL/A++</a:t>
            </a:r>
          </a:p>
          <a:p>
            <a:pPr lvl="1"/>
            <a:r>
              <a:rPr lang="en-US" altLang="zh-CN" dirty="0" smtClean="0"/>
              <a:t>Usage</a:t>
            </a:r>
          </a:p>
          <a:p>
            <a:pPr lvl="2"/>
            <a:r>
              <a:rPr lang="en-US" altLang="zh-CN" dirty="0" smtClean="0"/>
              <a:t>APIs to SW</a:t>
            </a:r>
          </a:p>
          <a:p>
            <a:pPr lvl="2"/>
            <a:r>
              <a:rPr lang="en-US" altLang="zh-CN" dirty="0" smtClean="0"/>
              <a:t>Invoked by higher level compilers ()</a:t>
            </a:r>
          </a:p>
          <a:p>
            <a:r>
              <a:rPr lang="en-US" altLang="zh-CN" dirty="0" smtClean="0"/>
              <a:t>Evaluated on </a:t>
            </a:r>
            <a:r>
              <a:rPr lang="en-US" altLang="zh-CN" dirty="0" err="1" smtClean="0"/>
              <a:t>Dragontail</a:t>
            </a:r>
            <a:r>
              <a:rPr lang="en-US" altLang="zh-CN" dirty="0" smtClean="0"/>
              <a:t> Peak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83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ea typeface="+mj-ea"/>
                <a:cs typeface="+mj-cs"/>
              </a:rPr>
              <a:t>Thanks</a:t>
            </a:r>
          </a:p>
          <a:p>
            <a:pPr marL="0" indent="0" algn="ctr">
              <a:buNone/>
            </a:pPr>
            <a:endParaRPr lang="en-US" sz="4400" dirty="0"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94" y="2959922"/>
            <a:ext cx="958612" cy="9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-level BLAS (</a:t>
            </a:r>
            <a:r>
              <a:rPr lang="en-US" altLang="zh-CN" sz="4000" dirty="0"/>
              <a:t>Basic Linear Algebra Subprograms</a:t>
            </a:r>
            <a:r>
              <a:rPr lang="en-US" sz="4000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–level BLAS stands for matrix multiplication: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Useful </a:t>
                </a:r>
                <a:r>
                  <a:rPr lang="en-US" dirty="0"/>
                  <a:t>in accelerating convolution operation in </a:t>
                </a:r>
                <a:r>
                  <a:rPr lang="en-US" dirty="0" smtClean="0"/>
                  <a:t>CNNs</a:t>
                </a:r>
              </a:p>
              <a:p>
                <a:pPr lvl="1"/>
                <a:r>
                  <a:rPr lang="en-US" dirty="0" smtClean="0"/>
                  <a:t>Many </a:t>
                </a:r>
                <a:r>
                  <a:rPr lang="en-US" dirty="0"/>
                  <a:t>deep learning library like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cuDNN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Caffe</a:t>
                </a:r>
                <a:r>
                  <a:rPr lang="en-US" dirty="0" smtClean="0"/>
                  <a:t> </a:t>
                </a:r>
                <a:r>
                  <a:rPr lang="en-US" dirty="0"/>
                  <a:t>have adopted this approach.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2col_corr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38" y="3825999"/>
            <a:ext cx="3942443" cy="180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2colmult_corrected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1" y="3628027"/>
            <a:ext cx="3659413" cy="220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96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FPGA </a:t>
            </a:r>
            <a:r>
              <a:rPr lang="en-US" dirty="0" smtClean="0"/>
              <a:t>MM library: </a:t>
            </a:r>
            <a:r>
              <a:rPr lang="en-US" dirty="0" err="1" smtClean="0"/>
              <a:t>fBLAS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Achieves </a:t>
            </a:r>
            <a:r>
              <a:rPr lang="en-US" dirty="0"/>
              <a:t>up to </a:t>
            </a:r>
            <a:r>
              <a:rPr lang="en-US" dirty="0" smtClean="0"/>
              <a:t>90</a:t>
            </a:r>
            <a:r>
              <a:rPr lang="en-US" dirty="0"/>
              <a:t>% performance advantage over Intel’s Math Kernel Library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Better than Altera provided example on:</a:t>
            </a:r>
          </a:p>
          <a:p>
            <a:pPr lvl="1"/>
            <a:r>
              <a:rPr lang="en-US" dirty="0" smtClean="0"/>
              <a:t>Saving resources: 30% performance promote with half DSP usage and about 20% logic resource usage.</a:t>
            </a:r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workitem</a:t>
            </a:r>
            <a:r>
              <a:rPr lang="en-US" dirty="0" smtClean="0"/>
              <a:t>, easier to be integrated into other applications.</a:t>
            </a:r>
          </a:p>
          <a:p>
            <a:pPr lvl="1"/>
            <a:r>
              <a:rPr lang="en-US" dirty="0" smtClean="0"/>
              <a:t>Performance predictable</a:t>
            </a:r>
          </a:p>
          <a:p>
            <a:pPr lvl="1"/>
            <a:r>
              <a:rPr lang="en-US" dirty="0" smtClean="0"/>
              <a:t>Fully pipelined, maxing the hardware’s computing cap</a:t>
            </a:r>
            <a:r>
              <a:rPr lang="en-US" altLang="zh-CN" dirty="0" smtClean="0"/>
              <a:t>acity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8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 David</a:t>
            </a:r>
          </a:p>
          <a:p>
            <a:r>
              <a:rPr lang="en-US" altLang="zh-CN" dirty="0" smtClean="0"/>
              <a:t>FPGA BLAS</a:t>
            </a:r>
          </a:p>
          <a:p>
            <a:r>
              <a:rPr lang="en-US" altLang="zh-CN" dirty="0" err="1" smtClean="0"/>
              <a:t>cuBLAS</a:t>
            </a:r>
            <a:endParaRPr lang="en-US" altLang="zh-CN" dirty="0" smtClean="0"/>
          </a:p>
          <a:p>
            <a:r>
              <a:rPr lang="en-US" altLang="zh-CN" dirty="0" smtClean="0"/>
              <a:t>MKL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18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OpenCL-based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266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Approach: single work-item style</a:t>
            </a:r>
          </a:p>
          <a:p>
            <a:r>
              <a:rPr lang="en-US" altLang="zh-CN" dirty="0" smtClean="0"/>
              <a:t>Benefits</a:t>
            </a:r>
          </a:p>
          <a:p>
            <a:pPr lvl="1"/>
            <a:r>
              <a:rPr lang="en-US" altLang="zh-CN" dirty="0" smtClean="0"/>
              <a:t>Easy to use by software programmers (OpenCL APIs)</a:t>
            </a:r>
          </a:p>
          <a:p>
            <a:pPr lvl="1"/>
            <a:r>
              <a:rPr lang="en-US" altLang="zh-CN" dirty="0" smtClean="0"/>
              <a:t>Easy to be integrated to OpenCL-based FPGA projects</a:t>
            </a:r>
          </a:p>
          <a:p>
            <a:pPr lvl="1"/>
            <a:r>
              <a:rPr lang="en-US" altLang="zh-CN" dirty="0" smtClean="0"/>
              <a:t>Scalable (e.g. DSP numbers, matrix size, tile size) and flexible (e.g. floating point -&gt; fixed point)</a:t>
            </a:r>
          </a:p>
          <a:p>
            <a:r>
              <a:rPr lang="en-US" altLang="zh-CN" dirty="0" smtClean="0"/>
              <a:t>Challenge: fine-grained control of generated circuits with OpenCL</a:t>
            </a:r>
          </a:p>
          <a:p>
            <a:r>
              <a:rPr lang="en-US" altLang="zh-CN" dirty="0"/>
              <a:t>Hardware structure</a:t>
            </a:r>
          </a:p>
          <a:p>
            <a:pPr lvl="1"/>
            <a:r>
              <a:rPr lang="en-US" altLang="zh-CN" dirty="0"/>
              <a:t>Fully pipelined, tile-based structure</a:t>
            </a:r>
          </a:p>
          <a:p>
            <a:pPr lvl="1"/>
            <a:r>
              <a:rPr lang="en-US" altLang="zh-CN" dirty="0"/>
              <a:t>Efficient </a:t>
            </a:r>
            <a:r>
              <a:rPr lang="en-US" altLang="zh-CN" dirty="0" smtClean="0"/>
              <a:t>adder tree</a:t>
            </a:r>
          </a:p>
          <a:p>
            <a:pPr lvl="1"/>
            <a:r>
              <a:rPr lang="en-US" altLang="zh-CN" dirty="0" smtClean="0"/>
              <a:t>Ping-pong </a:t>
            </a:r>
            <a:r>
              <a:rPr lang="en-US" altLang="zh-CN" dirty="0"/>
              <a:t>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05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OpenCL </a:t>
            </a:r>
            <a:r>
              <a:rPr lang="en-US" altLang="zh-CN" dirty="0" err="1"/>
              <a:t>fBLAS</a:t>
            </a:r>
            <a:r>
              <a:rPr lang="en-US" altLang="zh-CN" dirty="0"/>
              <a:t> GEMM performance results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fBLAS</a:t>
            </a:r>
            <a:r>
              <a:rPr lang="en-US" altLang="zh-CN" dirty="0" smtClean="0"/>
              <a:t>/Altera MM</a:t>
            </a:r>
          </a:p>
          <a:p>
            <a:pPr lvl="1"/>
            <a:r>
              <a:rPr lang="en-US" altLang="zh-CN" dirty="0" smtClean="0"/>
              <a:t>Catapult Pikes Peak</a:t>
            </a:r>
          </a:p>
          <a:p>
            <a:pPr lvl="1"/>
            <a:r>
              <a:rPr lang="en-US" altLang="zh-CN" dirty="0"/>
              <a:t>Altera SDK for OpenCL, 64-Bit Offline Complier, Version 15.1.0 Build </a:t>
            </a:r>
            <a:r>
              <a:rPr lang="en-US" altLang="zh-CN" dirty="0" smtClean="0"/>
              <a:t>185</a:t>
            </a:r>
          </a:p>
          <a:p>
            <a:pPr lvl="1"/>
            <a:r>
              <a:rPr lang="en-US" altLang="zh-CN" dirty="0"/>
              <a:t>42.9 </a:t>
            </a:r>
            <a:r>
              <a:rPr lang="en-US" altLang="zh-CN" dirty="0" smtClean="0"/>
              <a:t>GFLOPS</a:t>
            </a:r>
          </a:p>
          <a:p>
            <a:r>
              <a:rPr lang="en-US" altLang="zh-CN" dirty="0" smtClean="0"/>
              <a:t>MKL</a:t>
            </a:r>
          </a:p>
          <a:p>
            <a:pPr lvl="1"/>
            <a:r>
              <a:rPr lang="en-US" altLang="zh-CN" dirty="0"/>
              <a:t>Intel Xeon E5620(@2.40GHz) 4 Core </a:t>
            </a:r>
            <a:r>
              <a:rPr lang="en-US" altLang="zh-CN" dirty="0" smtClean="0"/>
              <a:t>4/8 </a:t>
            </a:r>
            <a:r>
              <a:rPr lang="en-US" altLang="zh-CN" dirty="0"/>
              <a:t>Threads, Intel compiler version 16.0, MKL version </a:t>
            </a:r>
            <a:r>
              <a:rPr lang="en-US" altLang="zh-CN" dirty="0" smtClean="0"/>
              <a:t>11.3</a:t>
            </a:r>
          </a:p>
          <a:p>
            <a:pPr lvl="1"/>
            <a:r>
              <a:rPr lang="en-US" altLang="zh-CN" dirty="0"/>
              <a:t>22.5 </a:t>
            </a:r>
            <a:r>
              <a:rPr lang="en-US" altLang="zh-CN" dirty="0" smtClean="0"/>
              <a:t>GFLOPS/31.4 GFLOPS</a:t>
            </a:r>
          </a:p>
          <a:p>
            <a:pPr lvl="1"/>
            <a:endParaRPr lang="en-US" altLang="zh-CN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913133"/>
              </p:ext>
            </p:extLst>
          </p:nvPr>
        </p:nvGraphicFramePr>
        <p:xfrm>
          <a:off x="838200" y="1825626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OpenCL </a:t>
            </a:r>
            <a:r>
              <a:rPr lang="en-US" altLang="zh-CN" dirty="0" err="1" smtClean="0"/>
              <a:t>fBLAS</a:t>
            </a:r>
            <a:r>
              <a:rPr lang="en-US" altLang="zh-CN" dirty="0" smtClean="0"/>
              <a:t> GEMM performance results</a:t>
            </a:r>
            <a:endParaRPr lang="zh-CN" alt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933358"/>
              </p:ext>
            </p:extLst>
          </p:nvPr>
        </p:nvGraphicFramePr>
        <p:xfrm>
          <a:off x="2612366" y="1690688"/>
          <a:ext cx="6967268" cy="392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670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OpenCL implementation bottleneck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887" y="4021672"/>
            <a:ext cx="10961913" cy="26997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Bottleneck</a:t>
            </a:r>
          </a:p>
          <a:p>
            <a:pPr lvl="1"/>
            <a:r>
              <a:rPr lang="en-US" altLang="zh-CN" dirty="0" smtClean="0"/>
              <a:t>ALMs: </a:t>
            </a:r>
            <a:r>
              <a:rPr lang="en-US" altLang="zh-CN" b="1" i="1" dirty="0" smtClean="0"/>
              <a:t>‘reduction operation’ </a:t>
            </a:r>
            <a:r>
              <a:rPr lang="en-US" altLang="zh-CN" b="1" i="1" dirty="0"/>
              <a:t>in </a:t>
            </a:r>
            <a:r>
              <a:rPr lang="en-US" altLang="zh-CN" b="1" i="1" dirty="0" smtClean="0"/>
              <a:t>dot-product</a:t>
            </a:r>
            <a:r>
              <a:rPr lang="en-US" altLang="zh-CN" dirty="0" smtClean="0"/>
              <a:t> (</a:t>
            </a:r>
            <a:r>
              <a:rPr lang="en-US" altLang="zh-CN" dirty="0"/>
              <a:t>sum up </a:t>
            </a:r>
            <a:r>
              <a:rPr lang="en-US" altLang="zh-CN" dirty="0" smtClean="0"/>
              <a:t>128 float)</a:t>
            </a:r>
            <a:endParaRPr lang="en-US" altLang="zh-CN" dirty="0"/>
          </a:p>
          <a:p>
            <a:pPr lvl="2"/>
            <a:r>
              <a:rPr lang="en-US" altLang="zh-CN" dirty="0"/>
              <a:t>Compiler generates human unreadable Verilog </a:t>
            </a:r>
            <a:r>
              <a:rPr lang="en-US" altLang="zh-CN" dirty="0" smtClean="0"/>
              <a:t>code</a:t>
            </a:r>
            <a:endParaRPr lang="en-US" altLang="zh-CN" dirty="0"/>
          </a:p>
          <a:p>
            <a:pPr lvl="1"/>
            <a:r>
              <a:rPr lang="en-US" altLang="zh-CN" dirty="0"/>
              <a:t>Current version makes use of 128 DSP (</a:t>
            </a:r>
            <a:r>
              <a:rPr lang="en-US" altLang="zh-CN" dirty="0" smtClean="0"/>
              <a:t>total: 1590) </a:t>
            </a:r>
            <a:r>
              <a:rPr lang="en-US" altLang="zh-CN" dirty="0"/>
              <a:t>because of the ALM limitation, </a:t>
            </a:r>
            <a:r>
              <a:rPr lang="en-US" altLang="zh-CN" dirty="0" smtClean="0"/>
              <a:t>8.5% </a:t>
            </a:r>
            <a:r>
              <a:rPr lang="en-US" altLang="zh-CN" dirty="0"/>
              <a:t>DSP uses up 71% logic </a:t>
            </a:r>
            <a:r>
              <a:rPr lang="en-US" altLang="zh-CN" dirty="0" smtClean="0"/>
              <a:t>resource</a:t>
            </a:r>
            <a:endParaRPr lang="en-US" altLang="zh-CN" dirty="0"/>
          </a:p>
          <a:p>
            <a:r>
              <a:rPr lang="en-US" altLang="zh-CN" dirty="0" smtClean="0"/>
              <a:t>Solution(s)</a:t>
            </a:r>
          </a:p>
          <a:p>
            <a:pPr lvl="1"/>
            <a:r>
              <a:rPr lang="en-US" altLang="zh-CN" dirty="0" smtClean="0"/>
              <a:t>OpenCL: more resources (256 DSP version coming soon), optimized reduction operation</a:t>
            </a:r>
          </a:p>
          <a:p>
            <a:pPr lvl="1"/>
            <a:r>
              <a:rPr lang="en-US" altLang="zh-CN" dirty="0" smtClean="0"/>
              <a:t>A++: generates the same Verilog code with AOC</a:t>
            </a:r>
          </a:p>
          <a:p>
            <a:pPr lvl="1"/>
            <a:r>
              <a:rPr lang="en-US" altLang="zh-CN" dirty="0" smtClean="0"/>
              <a:t>Verilog HDL:</a:t>
            </a:r>
          </a:p>
          <a:p>
            <a:pPr lvl="2"/>
            <a:r>
              <a:rPr lang="en-US" altLang="zh-CN" dirty="0" smtClean="0"/>
              <a:t>Utilize all DSPs: 10x in peak GFLOPS, bottleneck will be DDR3 BW</a:t>
            </a:r>
          </a:p>
          <a:p>
            <a:pPr lvl="2"/>
            <a:r>
              <a:rPr lang="en-US" altLang="zh-CN" dirty="0" smtClean="0"/>
              <a:t>Customized floating point unit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63929"/>
              </p:ext>
            </p:extLst>
          </p:nvPr>
        </p:nvGraphicFramePr>
        <p:xfrm>
          <a:off x="391887" y="1341651"/>
          <a:ext cx="11150929" cy="262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336"/>
                <a:gridCol w="1836401"/>
                <a:gridCol w="1500457"/>
                <a:gridCol w="1278558"/>
                <a:gridCol w="1228897"/>
                <a:gridCol w="1228897"/>
                <a:gridCol w="1592383"/>
              </a:tblGrid>
              <a:tr h="7004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Coding 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RAM bits</a:t>
                      </a:r>
                    </a:p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sz="1800" dirty="0" smtClean="0">
                          <a:effectLst/>
                        </a:rPr>
                        <a:t>41,246K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ALMs</a:t>
                      </a:r>
                    </a:p>
                    <a:p>
                      <a:r>
                        <a:rPr lang="en-US" altLang="zh-CN" dirty="0" smtClean="0"/>
                        <a:t>(172K)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DSPs</a:t>
                      </a:r>
                    </a:p>
                    <a:p>
                      <a:r>
                        <a:rPr lang="en-US" altLang="zh-CN" dirty="0" smtClean="0"/>
                        <a:t>(1590)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DDR3 BW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Performance</a:t>
                      </a:r>
                    </a:p>
                    <a:p>
                      <a:r>
                        <a:rPr lang="en-US" altLang="zh-CN" dirty="0" smtClean="0"/>
                        <a:t>(4096x4096)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fBLAS</a:t>
                      </a:r>
                      <a:r>
                        <a:rPr lang="en-US" altLang="zh-CN" dirty="0" smtClean="0"/>
                        <a:t> (OpenCL)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 </a:t>
                      </a:r>
                      <a:r>
                        <a:rPr lang="en-US" altLang="zh-CN" dirty="0" err="1" smtClean="0"/>
                        <a:t>workitem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11,810K</a:t>
                      </a:r>
                      <a:r>
                        <a:rPr lang="en-US" altLang="zh-CN" sz="1800" baseline="0" dirty="0" smtClean="0">
                          <a:effectLst/>
                        </a:rPr>
                        <a:t> (29 %)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122K (71%)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</a:t>
                      </a:r>
                      <a:r>
                        <a:rPr lang="en-US" altLang="zh-CN" baseline="0" dirty="0" smtClean="0"/>
                        <a:t> (8.5%)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2GBps (25%)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42.9 GFLOPS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Altera M*M</a:t>
                      </a:r>
                      <a:r>
                        <a:rPr lang="en-US" altLang="zh-CN" baseline="0" dirty="0" smtClean="0"/>
                        <a:t> OpenCL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Multiple </a:t>
                      </a:r>
                      <a:r>
                        <a:rPr lang="en-US" altLang="zh-CN" dirty="0" err="1" smtClean="0"/>
                        <a:t>workitem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10,952K (27%)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166K</a:t>
                      </a:r>
                      <a:r>
                        <a:rPr lang="en-US" altLang="zh-CN" baseline="0" dirty="0" smtClean="0"/>
                        <a:t> (96%)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264 (17%)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1.54GBps</a:t>
                      </a:r>
                    </a:p>
                    <a:p>
                      <a:r>
                        <a:rPr lang="en-US" altLang="zh-CN" dirty="0" smtClean="0"/>
                        <a:t>(18.4%)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33.0 GFLOPS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M*V</a:t>
                      </a:r>
                      <a:r>
                        <a:rPr lang="en-US" altLang="zh-CN" baseline="0" dirty="0" smtClean="0"/>
                        <a:t> (by </a:t>
                      </a:r>
                      <a:r>
                        <a:rPr lang="en-US" altLang="zh-CN" baseline="0" dirty="0" err="1" smtClean="0"/>
                        <a:t>Srinidhi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Kestur</a:t>
                      </a:r>
                      <a:r>
                        <a:rPr lang="en-US" altLang="zh-CN" baseline="0" dirty="0" smtClean="0"/>
                        <a:t>, John Davis, Eric S. Chung)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Verilog, Xilinx V6-LX240T, 32PE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1.14 GFLOPS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97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by now: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consumes </a:t>
            </a:r>
            <a:r>
              <a:rPr lang="en-US" b="1" dirty="0" smtClean="0"/>
              <a:t>heavily</a:t>
            </a:r>
            <a:r>
              <a:rPr lang="en-US" dirty="0" smtClean="0"/>
              <a:t> on reducing operation in dot product (128 float points sum up in one cycle).</a:t>
            </a:r>
          </a:p>
          <a:p>
            <a:r>
              <a:rPr lang="en-US" dirty="0" smtClean="0"/>
              <a:t>Compiler generates human unreadable Verilog code.</a:t>
            </a:r>
          </a:p>
          <a:p>
            <a:r>
              <a:rPr lang="en-US" dirty="0" smtClean="0"/>
              <a:t>Current version makes use of 128 DSP (totally 1590 on board) because of the ALM limitation, 9% DSP uses up 71% logic resource. 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19730"/>
              </p:ext>
            </p:extLst>
          </p:nvPr>
        </p:nvGraphicFramePr>
        <p:xfrm>
          <a:off x="838200" y="4485495"/>
          <a:ext cx="10645238" cy="198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67"/>
                <a:gridCol w="2127787"/>
                <a:gridCol w="2127787"/>
                <a:gridCol w="1276502"/>
                <a:gridCol w="1036087"/>
                <a:gridCol w="1789608"/>
              </a:tblGrid>
              <a:tr h="7004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Coding 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RAM 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DSPs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Performance</a:t>
                      </a:r>
                    </a:p>
                    <a:p>
                      <a:r>
                        <a:rPr lang="en-US" altLang="zh-CN" dirty="0" smtClean="0"/>
                        <a:t>(4096x4096)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fBLAS</a:t>
                      </a:r>
                      <a:r>
                        <a:rPr lang="en-US" altLang="zh-CN" dirty="0" smtClean="0"/>
                        <a:t> (OpenCL)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 </a:t>
                      </a:r>
                      <a:r>
                        <a:rPr lang="en-US" altLang="zh-CN" dirty="0" err="1" smtClean="0"/>
                        <a:t>workitem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11,810K</a:t>
                      </a:r>
                      <a:r>
                        <a:rPr lang="en-US" altLang="zh-CN" sz="1800" baseline="0" dirty="0" smtClean="0">
                          <a:effectLst/>
                        </a:rPr>
                        <a:t> (29 %)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122K (71%)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</a:t>
                      </a:r>
                      <a:r>
                        <a:rPr lang="en-US" altLang="zh-CN" baseline="0" dirty="0" smtClean="0"/>
                        <a:t> (8.5%)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Altera MM</a:t>
                      </a:r>
                      <a:r>
                        <a:rPr lang="en-US" altLang="zh-CN" baseline="0" dirty="0" smtClean="0"/>
                        <a:t> OpenCL example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Multiple </a:t>
                      </a:r>
                      <a:r>
                        <a:rPr lang="en-US" altLang="zh-CN" dirty="0" err="1" smtClean="0"/>
                        <a:t>workitem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10,952K (27%)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166K</a:t>
                      </a:r>
                      <a:r>
                        <a:rPr lang="en-US" altLang="zh-CN" baseline="0" dirty="0" smtClean="0"/>
                        <a:t> (96%)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264 (17%)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3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and major techniques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13936" y="2295373"/>
            <a:ext cx="1042219" cy="225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44412" y="1690688"/>
            <a:ext cx="5515898" cy="3401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78710" y="2295373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78710" y="2826316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78710" y="2649335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78710" y="2472354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95020" y="2295373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95020" y="2826316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95020" y="2649335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95020" y="2472354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11330" y="2295373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11330" y="2826316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11330" y="2649335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11330" y="2472354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27640" y="2295373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7640" y="2826316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27640" y="2649335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27640" y="2472354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78710" y="3839038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78710" y="4369981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78710" y="4193000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78710" y="4016019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95020" y="3839038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95020" y="4369981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95020" y="4193000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95020" y="4016019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11330" y="3839038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611330" y="4369981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11330" y="4193000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11330" y="4016019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27640" y="3839038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827640" y="4369981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827640" y="4193000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27640" y="4016019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506495" y="2678831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506495" y="3032793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506494" y="3386755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506493" y="3740717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909617" y="2865186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909617" y="3544072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7246373" y="3254019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5" idx="6"/>
            <a:endCxn id="60" idx="2"/>
          </p:cNvCxnSpPr>
          <p:nvPr/>
        </p:nvCxnSpPr>
        <p:spPr>
          <a:xfrm>
            <a:off x="6771966" y="2811567"/>
            <a:ext cx="137651" cy="18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6"/>
            <a:endCxn id="60" idx="2"/>
          </p:cNvCxnSpPr>
          <p:nvPr/>
        </p:nvCxnSpPr>
        <p:spPr>
          <a:xfrm flipV="1">
            <a:off x="6771966" y="2997922"/>
            <a:ext cx="137651" cy="16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6"/>
            <a:endCxn id="61" idx="2"/>
          </p:cNvCxnSpPr>
          <p:nvPr/>
        </p:nvCxnSpPr>
        <p:spPr>
          <a:xfrm>
            <a:off x="6771965" y="3519491"/>
            <a:ext cx="137652" cy="15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8" idx="6"/>
            <a:endCxn id="61" idx="2"/>
          </p:cNvCxnSpPr>
          <p:nvPr/>
        </p:nvCxnSpPr>
        <p:spPr>
          <a:xfrm flipV="1">
            <a:off x="6771964" y="3676808"/>
            <a:ext cx="137653" cy="1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6"/>
            <a:endCxn id="62" idx="2"/>
          </p:cNvCxnSpPr>
          <p:nvPr/>
        </p:nvCxnSpPr>
        <p:spPr>
          <a:xfrm>
            <a:off x="7175088" y="2997922"/>
            <a:ext cx="71285" cy="38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2" idx="2"/>
          </p:cNvCxnSpPr>
          <p:nvPr/>
        </p:nvCxnSpPr>
        <p:spPr>
          <a:xfrm flipV="1">
            <a:off x="7175088" y="3386755"/>
            <a:ext cx="71285" cy="29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458196" y="3032793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458196" y="3563736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458196" y="3386755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458196" y="3209774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605680" y="3032793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05680" y="3563736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605680" y="3386755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605680" y="3209774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764227" y="3032793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764227" y="3563736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764227" y="3386755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764227" y="3209774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911711" y="3032793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911711" y="3563736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911711" y="3386755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911711" y="3209774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47071" y="3839038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447071" y="4369981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47071" y="4193000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447071" y="4016019"/>
            <a:ext cx="147484" cy="1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4090219" y="2295373"/>
            <a:ext cx="963562" cy="176981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5447071" y="3740717"/>
            <a:ext cx="147484" cy="92423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97" idx="3"/>
          </p:cNvCxnSpPr>
          <p:nvPr/>
        </p:nvCxnSpPr>
        <p:spPr>
          <a:xfrm>
            <a:off x="5053781" y="2383864"/>
            <a:ext cx="1365352" cy="66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3"/>
          </p:cNvCxnSpPr>
          <p:nvPr/>
        </p:nvCxnSpPr>
        <p:spPr>
          <a:xfrm flipV="1">
            <a:off x="5594555" y="3676807"/>
            <a:ext cx="804398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6" idx="3"/>
            <a:endCxn id="96" idx="1"/>
          </p:cNvCxnSpPr>
          <p:nvPr/>
        </p:nvCxnSpPr>
        <p:spPr>
          <a:xfrm>
            <a:off x="4542504" y="4104510"/>
            <a:ext cx="904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2" idx="6"/>
            <a:endCxn id="122" idx="2"/>
          </p:cNvCxnSpPr>
          <p:nvPr/>
        </p:nvCxnSpPr>
        <p:spPr>
          <a:xfrm flipV="1">
            <a:off x="7511844" y="2437941"/>
            <a:ext cx="329997" cy="948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Right Arrow 116"/>
          <p:cNvSpPr/>
          <p:nvPr/>
        </p:nvSpPr>
        <p:spPr>
          <a:xfrm>
            <a:off x="3156155" y="2477269"/>
            <a:ext cx="934064" cy="2605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118" name="Right Arrow 117"/>
          <p:cNvSpPr/>
          <p:nvPr/>
        </p:nvSpPr>
        <p:spPr>
          <a:xfrm>
            <a:off x="3156155" y="4151212"/>
            <a:ext cx="934064" cy="2605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2297982" y="2438778"/>
            <a:ext cx="698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Kernel for DDR read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447071" y="1823424"/>
            <a:ext cx="30111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Kernel for </a:t>
            </a:r>
            <a:r>
              <a:rPr lang="en-US" sz="1600" dirty="0" err="1" smtClean="0"/>
              <a:t>fp</a:t>
            </a:r>
            <a:r>
              <a:rPr lang="en-US" sz="1600" dirty="0" smtClean="0"/>
              <a:t> </a:t>
            </a:r>
            <a:r>
              <a:rPr lang="en-US" dirty="0" smtClean="0"/>
              <a:t>operation</a:t>
            </a:r>
            <a:r>
              <a:rPr lang="en-US" sz="1600" dirty="0" smtClean="0"/>
              <a:t> and accumulate</a:t>
            </a:r>
            <a:endParaRPr lang="en-US" sz="1600" dirty="0"/>
          </a:p>
        </p:txBody>
      </p:sp>
      <p:sp>
        <p:nvSpPr>
          <p:cNvPr id="122" name="Oval 121"/>
          <p:cNvSpPr/>
          <p:nvPr/>
        </p:nvSpPr>
        <p:spPr>
          <a:xfrm>
            <a:off x="7841841" y="2315037"/>
            <a:ext cx="283905" cy="245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29" name="Curved Connector 128"/>
          <p:cNvCxnSpPr>
            <a:stCxn id="122" idx="6"/>
            <a:endCxn id="160" idx="0"/>
          </p:cNvCxnSpPr>
          <p:nvPr/>
        </p:nvCxnSpPr>
        <p:spPr>
          <a:xfrm>
            <a:off x="8125746" y="2437941"/>
            <a:ext cx="559208" cy="55998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60" idx="1"/>
            <a:endCxn id="122" idx="5"/>
          </p:cNvCxnSpPr>
          <p:nvPr/>
        </p:nvCxnSpPr>
        <p:spPr>
          <a:xfrm flipH="1" flipV="1">
            <a:off x="8084169" y="2524846"/>
            <a:ext cx="521511" cy="579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109580" y="3051609"/>
            <a:ext cx="134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Tile A (four banks)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109580" y="4624773"/>
            <a:ext cx="1315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Tile B (four banks)</a:t>
            </a:r>
            <a:endParaRPr lang="en-US" sz="1200" dirty="0"/>
          </a:p>
        </p:txBody>
      </p:sp>
      <p:sp>
        <p:nvSpPr>
          <p:cNvPr id="149" name="Rounded Rectangle 148"/>
          <p:cNvSpPr/>
          <p:nvPr/>
        </p:nvSpPr>
        <p:spPr>
          <a:xfrm>
            <a:off x="2900516" y="5402367"/>
            <a:ext cx="6084937" cy="530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DDR3 on Catapult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Curved Connector 150"/>
          <p:cNvCxnSpPr>
            <a:stCxn id="149" idx="1"/>
            <a:endCxn id="4" idx="2"/>
          </p:cNvCxnSpPr>
          <p:nvPr/>
        </p:nvCxnSpPr>
        <p:spPr>
          <a:xfrm rot="10800000">
            <a:off x="2635046" y="4546962"/>
            <a:ext cx="265470" cy="112087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155" idx="2"/>
            <a:endCxn id="149" idx="3"/>
          </p:cNvCxnSpPr>
          <p:nvPr/>
        </p:nvCxnSpPr>
        <p:spPr>
          <a:xfrm rot="16200000" flipH="1">
            <a:off x="7957009" y="4639394"/>
            <a:ext cx="1828800" cy="228087"/>
          </a:xfrm>
          <a:prstGeom prst="curvedConnector4">
            <a:avLst>
              <a:gd name="adj1" fmla="val 42742"/>
              <a:gd name="adj2" fmla="val 264886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8381795" y="2944302"/>
            <a:ext cx="751142" cy="894736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868129" y="4901772"/>
            <a:ext cx="76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DDR Read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9527457" y="4940702"/>
            <a:ext cx="76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DDR Write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8141925" y="2172823"/>
            <a:ext cx="157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accumulate</a:t>
            </a:r>
            <a:endParaRPr lang="en-US" sz="1400" dirty="0"/>
          </a:p>
        </p:txBody>
      </p:sp>
      <p:sp>
        <p:nvSpPr>
          <p:cNvPr id="160" name="Rounded Rectangle 159"/>
          <p:cNvSpPr/>
          <p:nvPr/>
        </p:nvSpPr>
        <p:spPr>
          <a:xfrm>
            <a:off x="8605680" y="2997921"/>
            <a:ext cx="158547" cy="21185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5621589" y="4338394"/>
            <a:ext cx="1017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Register array</a:t>
            </a:r>
            <a:endParaRPr lang="en-US" sz="1100" dirty="0"/>
          </a:p>
        </p:txBody>
      </p:sp>
      <p:sp>
        <p:nvSpPr>
          <p:cNvPr id="164" name="Rounded Rectangle 163"/>
          <p:cNvSpPr/>
          <p:nvPr/>
        </p:nvSpPr>
        <p:spPr>
          <a:xfrm>
            <a:off x="6411862" y="2560844"/>
            <a:ext cx="1178641" cy="1632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7017469" y="4153273"/>
            <a:ext cx="6667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Dot product unit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76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strategy: Do the calculation by tile </a:t>
            </a:r>
            <a:endParaRPr lang="en-US" dirty="0"/>
          </a:p>
        </p:txBody>
      </p:sp>
      <p:pic>
        <p:nvPicPr>
          <p:cNvPr id="81" name="Content Placeholder 8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867" y="1690688"/>
            <a:ext cx="44802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1749</Words>
  <Application>Microsoft Office PowerPoint</Application>
  <PresentationFormat>Widescreen</PresentationFormat>
  <Paragraphs>283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Cambria Math</vt:lpstr>
      <vt:lpstr>Consolas</vt:lpstr>
      <vt:lpstr>Ubuntu Mono</vt:lpstr>
      <vt:lpstr>Office Theme</vt:lpstr>
      <vt:lpstr>Efficient Matrix Multiplication on FPGAs</vt:lpstr>
      <vt:lpstr>Introduction</vt:lpstr>
      <vt:lpstr>OpenCL-based implementation</vt:lpstr>
      <vt:lpstr>OpenCL fBLAS GEMM performance results</vt:lpstr>
      <vt:lpstr>OpenCL fBLAS GEMM performance results</vt:lpstr>
      <vt:lpstr>OpenCL implementation bottleneck</vt:lpstr>
      <vt:lpstr>Limitations by now: Resource</vt:lpstr>
      <vt:lpstr>Structure and major techniques</vt:lpstr>
      <vt:lpstr>Basic strategy: Do the calculation by tile </vt:lpstr>
      <vt:lpstr>Basic strategy: Why tiling?</vt:lpstr>
      <vt:lpstr>Further improve DDR Read with Asynchronous IO</vt:lpstr>
      <vt:lpstr>A simple performance analysis</vt:lpstr>
      <vt:lpstr>A simple performance analysis</vt:lpstr>
      <vt:lpstr>Optimization detail: Improve local bandwidth </vt:lpstr>
      <vt:lpstr>Optimization detail: Asynchronously transpose</vt:lpstr>
      <vt:lpstr>Optimization detail: Asynchronously transpose</vt:lpstr>
      <vt:lpstr>Optimization detail: Asynchronously transpose</vt:lpstr>
      <vt:lpstr>Optimization detail: Stall free pipeline at critical region</vt:lpstr>
      <vt:lpstr>Optimization detail: Stall free pipeline at critical region</vt:lpstr>
      <vt:lpstr>PowerPoint Presentation</vt:lpstr>
      <vt:lpstr>Altera OpenCL experience</vt:lpstr>
      <vt:lpstr>Altera OpenCL experience: Example</vt:lpstr>
      <vt:lpstr>Future work</vt:lpstr>
      <vt:lpstr>PowerPoint Presentation</vt:lpstr>
      <vt:lpstr>3rd-level BLAS (Basic Linear Algebra Subprograms)</vt:lpstr>
      <vt:lpstr>A FPGA MM library: fBLAS</vt:lpstr>
      <vt:lpstr>Related work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work-item GEMM</dc:title>
  <dc:creator>Sixiao Zhu (MSR Student-Person Consulting)</dc:creator>
  <cp:lastModifiedBy>Sixiao Zhu (MSR Student-Person Consulting)</cp:lastModifiedBy>
  <cp:revision>304</cp:revision>
  <dcterms:created xsi:type="dcterms:W3CDTF">2016-01-25T09:14:55Z</dcterms:created>
  <dcterms:modified xsi:type="dcterms:W3CDTF">2016-05-21T09:07:02Z</dcterms:modified>
</cp:coreProperties>
</file>