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7" r:id="rId3"/>
    <p:sldId id="260" r:id="rId4"/>
    <p:sldId id="262" r:id="rId5"/>
    <p:sldId id="263" r:id="rId6"/>
    <p:sldId id="273" r:id="rId7"/>
    <p:sldId id="264" r:id="rId8"/>
    <p:sldId id="274" r:id="rId9"/>
    <p:sldId id="280" r:id="rId10"/>
    <p:sldId id="275" r:id="rId11"/>
    <p:sldId id="268" r:id="rId12"/>
    <p:sldId id="266" r:id="rId13"/>
    <p:sldId id="267" r:id="rId14"/>
    <p:sldId id="269" r:id="rId15"/>
    <p:sldId id="270" r:id="rId16"/>
    <p:sldId id="271" r:id="rId17"/>
    <p:sldId id="276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4DB00D0-C6B9-40E3-8D9F-ED6B83997CFB}">
          <p14:sldIdLst>
            <p14:sldId id="257"/>
          </p14:sldIdLst>
        </p14:section>
        <p14:section name="队伍介绍" id="{7E4913B4-179B-4AEB-A63C-6577ED2EBDB8}">
          <p14:sldIdLst>
            <p14:sldId id="260"/>
          </p14:sldIdLst>
        </p14:section>
        <p14:section name="数据分析" id="{76D223E1-9D7E-4458-863C-7FF59C602CB6}">
          <p14:sldIdLst>
            <p14:sldId id="262"/>
            <p14:sldId id="263"/>
            <p14:sldId id="273"/>
            <p14:sldId id="264"/>
            <p14:sldId id="274"/>
            <p14:sldId id="280"/>
            <p14:sldId id="275"/>
          </p14:sldIdLst>
        </p14:section>
        <p14:section name="模型尝试" id="{93275979-3FBD-4D36-9A4E-4DB68A32CA9E}">
          <p14:sldIdLst>
            <p14:sldId id="268"/>
            <p14:sldId id="266"/>
            <p14:sldId id="267"/>
            <p14:sldId id="269"/>
          </p14:sldIdLst>
        </p14:section>
        <p14:section name="算法介绍" id="{BD6C6083-6E62-4D59-8B96-1578AF92FB18}">
          <p14:sldIdLst>
            <p14:sldId id="270"/>
            <p14:sldId id="271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280" autoAdjust="0"/>
  </p:normalViewPr>
  <p:slideViewPr>
    <p:cSldViewPr snapToGrid="0">
      <p:cViewPr varScale="1">
        <p:scale>
          <a:sx n="140" d="100"/>
          <a:sy n="140" d="100"/>
        </p:scale>
        <p:origin x="4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2016/5/20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721" y="1330960"/>
            <a:ext cx="4104640" cy="41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334255"/>
            <a:ext cx="9144000" cy="140069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885" y="2455938"/>
            <a:ext cx="7428230" cy="954868"/>
          </a:xfrm>
        </p:spPr>
        <p:txBody>
          <a:bodyPr anchor="b">
            <a:normAutofit/>
          </a:bodyPr>
          <a:lstStyle>
            <a:lvl1pPr algn="ctr" latinLnBrk="0">
              <a:defRPr lang="zh-CN"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4244976" y="1393824"/>
            <a:ext cx="4899024" cy="41989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40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版内容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"/>
            <a:ext cx="9144000" cy="6857143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8651" y="2054962"/>
            <a:ext cx="7886700" cy="4149895"/>
          </a:xfrm>
        </p:spPr>
        <p:txBody>
          <a:bodyPr/>
          <a:lstStyle>
            <a:lvl1pPr marL="171450" indent="-171450">
              <a:buFont typeface="Microsoft YaHei UI" panose="020B0503020204020204" pitchFamily="34" charset="-122"/>
              <a:buChar char="-"/>
              <a:defRPr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514350" indent="-171450">
              <a:buFont typeface="Microsoft YaHei UI" panose="020B0503020204020204" pitchFamily="34" charset="-122"/>
              <a:buChar char="-"/>
              <a:defRPr/>
            </a:lvl2pPr>
            <a:lvl3pPr marL="857250" indent="-171450">
              <a:buFont typeface="Microsoft YaHei UI" panose="020B0503020204020204" pitchFamily="34" charset="-122"/>
              <a:buChar char="-"/>
              <a:defRPr/>
            </a:lvl3pPr>
            <a:lvl4pPr marL="1028700" indent="0">
              <a:buFont typeface="Microsoft YaHei UI" panose="020B0503020204020204" pitchFamily="34" charset="-122"/>
              <a:buNone/>
              <a:defRPr/>
            </a:lvl4pPr>
            <a:lvl5pPr marL="1371600" indent="0">
              <a:buFont typeface="Microsoft YaHei UI" panose="020B0503020204020204" pitchFamily="34" charset="-122"/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3" r:id="rId3"/>
    <p:sldLayoutId id="214748366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533" y="2319460"/>
            <a:ext cx="7428230" cy="14746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Optimizing traffic </a:t>
            </a:r>
            <a:r>
              <a:rPr lang="en-US" altLang="zh-CN" dirty="0" smtClean="0"/>
              <a:t>scheduling with self-adaptive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model: Greedy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For every cross, </a:t>
            </a:r>
            <a:r>
              <a:rPr lang="en-US" altLang="zh-CN" dirty="0" smtClean="0"/>
              <a:t>enumerate every possible traffic light combination to make local loss optimal.</a:t>
            </a:r>
          </a:p>
          <a:p>
            <a:r>
              <a:rPr lang="en-US" altLang="zh-CN" dirty="0" smtClean="0"/>
              <a:t>Not global </a:t>
            </a:r>
            <a:r>
              <a:rPr lang="en-US" altLang="zh-CN" dirty="0" smtClean="0"/>
              <a:t>optimal.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9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72840"/>
          </a:xfrm>
        </p:spPr>
        <p:txBody>
          <a:bodyPr/>
          <a:lstStyle/>
          <a:p>
            <a:r>
              <a:rPr lang="en-US" altLang="zh-CN" dirty="0" smtClean="0"/>
              <a:t>Candidate 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Network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28651" y="1161536"/>
            <a:ext cx="7886700" cy="5035084"/>
          </a:xfrm>
        </p:spPr>
        <p:txBody>
          <a:bodyPr/>
          <a:lstStyle/>
          <a:p>
            <a:r>
              <a:rPr lang="en-US" altLang="zh-CN" dirty="0" smtClean="0"/>
              <a:t>Minimum-cost maximum flow</a:t>
            </a:r>
          </a:p>
          <a:p>
            <a:r>
              <a:rPr lang="en-US" altLang="zh-CN" dirty="0" smtClean="0"/>
              <a:t>Assign </a:t>
            </a:r>
            <a:r>
              <a:rPr lang="en-US" altLang="zh-CN" dirty="0" smtClean="0"/>
              <a:t>big cost to busy road, small cost to relaxing road, assign 0 cost to the board roads that are “exportable”. </a:t>
            </a:r>
            <a:endParaRPr lang="en-US" altLang="zh-CN" dirty="0" smtClean="0"/>
          </a:p>
          <a:p>
            <a:r>
              <a:rPr lang="en-US" altLang="zh-CN" dirty="0" smtClean="0"/>
              <a:t>Use edges with flow more than out rate as source, edges with flow less than out rate and “exportable” edges as destination,  </a:t>
            </a:r>
            <a:r>
              <a:rPr lang="en-US" altLang="zh-CN" dirty="0"/>
              <a:t>use </a:t>
            </a:r>
            <a:r>
              <a:rPr lang="en-US" altLang="zh-CN" dirty="0" smtClean="0"/>
              <a:t>minimum-cost </a:t>
            </a:r>
            <a:r>
              <a:rPr lang="en-US" altLang="zh-CN" dirty="0"/>
              <a:t>maximum </a:t>
            </a:r>
            <a:r>
              <a:rPr lang="en-US" altLang="zh-CN" dirty="0" smtClean="0"/>
              <a:t>flow algorithm to get a </a:t>
            </a:r>
            <a:r>
              <a:rPr lang="en-US" altLang="zh-CN" dirty="0" err="1" smtClean="0"/>
              <a:t>schaduel</a:t>
            </a:r>
            <a:r>
              <a:rPr lang="en-US" altLang="zh-CN" dirty="0" smtClean="0"/>
              <a:t> that minimize the cost. </a:t>
            </a:r>
            <a:endParaRPr lang="en-US" altLang="zh-CN" dirty="0"/>
          </a:p>
          <a:p>
            <a:r>
              <a:rPr lang="en-US" altLang="zh-CN" dirty="0" smtClean="0"/>
              <a:t>Pros: This model could balance the flow distribution and ensure the “exporting” rate.</a:t>
            </a:r>
            <a:endParaRPr lang="en-US" altLang="zh-CN" dirty="0" smtClean="0"/>
          </a:p>
          <a:p>
            <a:r>
              <a:rPr lang="en-US" altLang="zh-CN" dirty="0" smtClean="0"/>
              <a:t>Cons: </a:t>
            </a:r>
            <a:r>
              <a:rPr lang="en-US" altLang="zh-CN" dirty="0" smtClean="0"/>
              <a:t>No way to add in traffic rule constrain.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79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Candidate 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Offline training (</a:t>
            </a:r>
            <a:r>
              <a:rPr lang="en-US" altLang="zh-CN" dirty="0" smtClean="0"/>
              <a:t>simulated annealing + random search)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Scale </a:t>
            </a:r>
            <a:r>
              <a:rPr lang="en-US" altLang="zh-CN" dirty="0" smtClean="0"/>
              <a:t>the training data of 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day, use random search to get to best schedule for this day, and use it directly to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days schedule.</a:t>
            </a:r>
            <a:endParaRPr lang="en-US" altLang="zh-CN" dirty="0" smtClean="0"/>
          </a:p>
          <a:p>
            <a:r>
              <a:rPr lang="en-US" altLang="zh-CN" dirty="0" smtClean="0"/>
              <a:t>Schedule for the 14 test hours are exactly same, we used this strategy 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get </a:t>
            </a:r>
            <a:r>
              <a:rPr lang="en-US" altLang="zh-CN" b="1" dirty="0" smtClean="0"/>
              <a:t>269w </a:t>
            </a:r>
            <a:r>
              <a:rPr lang="en-US" altLang="zh-CN" dirty="0" smtClean="0"/>
              <a:t>loss.</a:t>
            </a:r>
            <a:endParaRPr lang="en-US" altLang="zh-CN" dirty="0"/>
          </a:p>
          <a:p>
            <a:r>
              <a:rPr lang="en-US" altLang="zh-CN" dirty="0" smtClean="0"/>
              <a:t>Training method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Generate initia</a:t>
            </a:r>
            <a:r>
              <a:rPr lang="en-US" altLang="zh-CN" dirty="0" smtClean="0"/>
              <a:t>l schedule with local greedy method.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Flip a </a:t>
            </a:r>
            <a:r>
              <a:rPr lang="en-US" altLang="zh-CN" dirty="0" smtClean="0"/>
              <a:t>part of the lights(green turns red, or red turns green</a:t>
            </a:r>
            <a:r>
              <a:rPr lang="en-US" altLang="zh-CN" dirty="0" smtClean="0"/>
              <a:t>), the flip number reduces while the system gets stable.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Feed the </a:t>
            </a:r>
            <a:r>
              <a:rPr lang="en-US" altLang="zh-CN" dirty="0" smtClean="0"/>
              <a:t>flipped schedule to monitor, and calculate the new loss.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If improved, accept the change, otherwise discard the change.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Go back to 2.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89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 candidate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Offline training (optimize for each hour individually)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The flow scale for each hour differs, according to the previous conclusion, </a:t>
            </a:r>
            <a:r>
              <a:rPr lang="en-US" altLang="zh-CN" dirty="0" smtClean="0"/>
              <a:t>this leads to different optimal schedule.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We tried to </a:t>
            </a:r>
            <a:r>
              <a:rPr lang="en-US" altLang="zh-CN" dirty="0" smtClean="0"/>
              <a:t>train individually for each hour, though offline score improved significantly, online test score got worse.</a:t>
            </a:r>
            <a:endParaRPr lang="en-US" altLang="zh-CN" dirty="0"/>
          </a:p>
          <a:p>
            <a:r>
              <a:rPr lang="en-US" altLang="zh-CN" dirty="0" smtClean="0"/>
              <a:t>The reason for this may be </a:t>
            </a:r>
            <a:r>
              <a:rPr lang="en-US" altLang="zh-CN" b="1" dirty="0" smtClean="0"/>
              <a:t>over fitting</a:t>
            </a:r>
            <a:r>
              <a:rPr lang="en-US" altLang="zh-CN" dirty="0" smtClean="0"/>
              <a:t>, in previous method, </a:t>
            </a:r>
            <a:r>
              <a:rPr lang="en-US" altLang="zh-CN" dirty="0" smtClean="0"/>
              <a:t>the 14 hours’ total loss is used to evaluate a flip, while in this method, only the hour in which </a:t>
            </a:r>
            <a:r>
              <a:rPr lang="en-US" altLang="zh-CN" dirty="0" smtClean="0"/>
              <a:t>a flip lays. The </a:t>
            </a:r>
            <a:r>
              <a:rPr lang="en-US" altLang="zh-CN" dirty="0" smtClean="0"/>
              <a:t>small scale feed back brings more over fit to specific training data.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4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model: Offline training + </a:t>
            </a:r>
            <a:r>
              <a:rPr lang="en-US" altLang="zh-CN" dirty="0" smtClean="0"/>
              <a:t>Online adjustment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Innovation: the shortage fo</a:t>
            </a:r>
            <a:r>
              <a:rPr lang="en-US" altLang="zh-CN" dirty="0" smtClean="0"/>
              <a:t>r offline training is that we can not perfectly fit the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day’s flow </a:t>
            </a:r>
            <a:r>
              <a:rPr lang="en-US" altLang="zh-CN" dirty="0" err="1" smtClean="0"/>
              <a:t>distribution.We</a:t>
            </a:r>
            <a:r>
              <a:rPr lang="en-US" altLang="zh-CN" dirty="0" smtClean="0"/>
              <a:t> could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(in the figure, optimal schedule for the 7 days are largely different, we do not know what will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 be like)</a:t>
            </a:r>
            <a:endParaRPr lang="en-US" altLang="zh-CN" dirty="0"/>
          </a:p>
          <a:p>
            <a:r>
              <a:rPr lang="en-US" altLang="zh-CN" dirty="0" smtClean="0"/>
              <a:t>Solution: </a:t>
            </a:r>
            <a:r>
              <a:rPr lang="en-US" altLang="zh-CN" dirty="0" smtClean="0"/>
              <a:t>Whe</a:t>
            </a:r>
            <a:r>
              <a:rPr lang="en-US" altLang="zh-CN" dirty="0" smtClean="0"/>
              <a:t>n testing, we use the feed back flow to calculate the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day’s flow. Use this flow to make a short term prediction and continue training our schedule.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261"/>
            <a:ext cx="1960303" cy="14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model: Offline training + Online adjustment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Detailed </a:t>
            </a:r>
            <a:r>
              <a:rPr lang="en-US" altLang="zh-CN" dirty="0" smtClean="0"/>
              <a:t>description: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Monitor feed in flow for current minute.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Calculate the “static flow” based on previous minute’s schedule.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 the last 30 minutes’ static flow to </a:t>
            </a:r>
            <a:r>
              <a:rPr lang="en-US" altLang="zh-CN" dirty="0" smtClean="0"/>
              <a:t>predict the future 30 minutes.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Ret</a:t>
            </a:r>
            <a:r>
              <a:rPr lang="en-US" altLang="zh-CN" dirty="0" smtClean="0"/>
              <a:t>rain </a:t>
            </a:r>
            <a:r>
              <a:rPr lang="en-US" altLang="zh-CN" dirty="0"/>
              <a:t>the offline </a:t>
            </a:r>
            <a:r>
              <a:rPr lang="en-US" altLang="zh-CN" dirty="0" smtClean="0"/>
              <a:t>obtained schedule </a:t>
            </a:r>
            <a:r>
              <a:rPr lang="en-US" altLang="zh-CN" dirty="0" smtClean="0"/>
              <a:t>using the predicted </a:t>
            </a:r>
            <a:r>
              <a:rPr lang="en-US" altLang="zh-CN" dirty="0" smtClean="0"/>
              <a:t>flow</a:t>
            </a:r>
            <a:r>
              <a:rPr lang="en-US" altLang="zh-CN" dirty="0" smtClean="0"/>
              <a:t>, with </a:t>
            </a:r>
            <a:r>
              <a:rPr lang="en-US" altLang="zh-CN" dirty="0" smtClean="0"/>
              <a:t>the same strategy as offline training.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Output </a:t>
            </a:r>
            <a:r>
              <a:rPr lang="en-US" altLang="zh-CN" dirty="0" smtClean="0"/>
              <a:t>the strategy to monitor.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5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model: Offline training + Online adjustment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Some tracks for speed:</a:t>
            </a:r>
          </a:p>
          <a:p>
            <a:pPr lvl="1"/>
            <a:r>
              <a:rPr lang="en-US" altLang="zh-CN" dirty="0" smtClean="0"/>
              <a:t>Use 12bit binary to represent light combination, preprocess traffic rule violation penalty under each circumstance.</a:t>
            </a:r>
          </a:p>
          <a:p>
            <a:pPr lvl="1"/>
            <a:r>
              <a:rPr lang="en-US" altLang="zh-CN" dirty="0" smtClean="0"/>
              <a:t>Incremental </a:t>
            </a:r>
            <a:r>
              <a:rPr lang="en-US" altLang="zh-CN" dirty="0" smtClean="0"/>
              <a:t>update, calculate each flip’s affect fast.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 Light" panose="020B0502040204020203" pitchFamily="34" charset="-122"/>
              </a:rPr>
              <a:t>Team name</a:t>
            </a:r>
            <a:r>
              <a:rPr lang="zh-CN" altLang="en-US" dirty="0" smtClean="0">
                <a:latin typeface="Microsoft YaHei UI Light" panose="020B0502040204020203" pitchFamily="34" charset="-122"/>
              </a:rPr>
              <a:t>：</a:t>
            </a:r>
            <a:r>
              <a:rPr lang="en-US" altLang="zh-CN" b="1" dirty="0" smtClean="0">
                <a:latin typeface="Microsoft YaHei UI Light" panose="020B0502040204020203" pitchFamily="34" charset="-122"/>
              </a:rPr>
              <a:t>foo</a:t>
            </a:r>
          </a:p>
          <a:p>
            <a:pPr marL="0" indent="0">
              <a:buNone/>
            </a:pP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</a:rPr>
              <a:t>members</a:t>
            </a:r>
            <a:r>
              <a:rPr lang="zh-CN" altLang="en-US" dirty="0" smtClean="0">
                <a:latin typeface="Microsoft YaHei UI Light" panose="020B0502040204020203" pitchFamily="34" charset="-122"/>
              </a:rPr>
              <a:t>：</a:t>
            </a: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pPr marL="342900" lvl="1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Sixiao Zhu (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朱思晓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 marL="685800" lvl="2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Coding, 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debuging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PeiZhen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Hu (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胡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培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真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 marL="685800" lvl="2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Algorithm, parameters</a:t>
            </a:r>
          </a:p>
        </p:txBody>
      </p:sp>
    </p:spTree>
    <p:extLst>
      <p:ext uri="{BB962C8B-B14F-4D97-AF65-F5344CB8AC3E}">
        <p14:creationId xmlns:p14="http://schemas.microsoft.com/office/powerpoint/2010/main" val="15275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Understanding </a:t>
            </a:r>
            <a:r>
              <a:rPr lang="en-US" altLang="zh-CN" dirty="0">
                <a:latin typeface="Calibri" panose="020F0502020204030204" pitchFamily="34" charset="0"/>
              </a:rPr>
              <a:t>to “</a:t>
            </a:r>
            <a:r>
              <a:rPr lang="en-US" altLang="zh-CN" dirty="0" smtClean="0">
                <a:latin typeface="Calibri" panose="020F0502020204030204" pitchFamily="34" charset="0"/>
              </a:rPr>
              <a:t>intellectual traffic scheduling”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This is more of a abstract, complex optimization problem, rather than a real traffic problem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874387" y="3562192"/>
            <a:ext cx="1473958" cy="1637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03761" y="3054219"/>
            <a:ext cx="0" cy="27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22687" y="3528199"/>
            <a:ext cx="1473958" cy="1637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53861"/>
              </p:ext>
            </p:extLst>
          </p:nvPr>
        </p:nvGraphicFramePr>
        <p:xfrm>
          <a:off x="6939033" y="3054219"/>
          <a:ext cx="1986603" cy="310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60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day’s static</a:t>
                      </a:r>
                      <a:r>
                        <a:rPr lang="en-US" baseline="0" dirty="0" smtClean="0"/>
                        <a:t> flow (based on real traffic data of </a:t>
                      </a:r>
                      <a:r>
                        <a:rPr lang="en-US" b="1" baseline="0" dirty="0" smtClean="0"/>
                        <a:t>Guiyang City, China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r>
                        <a:rPr lang="en-US" baseline="0" dirty="0" smtClean="0"/>
                        <a:t> distribution of </a:t>
                      </a:r>
                      <a:r>
                        <a:rPr lang="en-US" dirty="0" smtClean="0"/>
                        <a:t>112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half minute of </a:t>
                      </a:r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m of 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m of 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87632" y="3863904"/>
            <a:ext cx="1067938" cy="307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 distribution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02183" y="4560914"/>
            <a:ext cx="238836" cy="266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5621601" y="4170979"/>
            <a:ext cx="0" cy="38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32" idx="0"/>
            <a:endCxn id="11" idx="1"/>
          </p:cNvCxnSpPr>
          <p:nvPr/>
        </p:nvCxnSpPr>
        <p:spPr>
          <a:xfrm rot="16200000" flipH="1">
            <a:off x="4110992" y="3173720"/>
            <a:ext cx="355424" cy="2496912"/>
          </a:xfrm>
          <a:prstGeom prst="curvedConnector3">
            <a:avLst>
              <a:gd name="adj1" fmla="val -6431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4"/>
            <a:endCxn id="32" idx="4"/>
          </p:cNvCxnSpPr>
          <p:nvPr/>
        </p:nvCxnSpPr>
        <p:spPr>
          <a:xfrm rot="5400000" flipH="1">
            <a:off x="4172700" y="3378145"/>
            <a:ext cx="316450" cy="2581353"/>
          </a:xfrm>
          <a:prstGeom prst="curvedConnector3">
            <a:avLst>
              <a:gd name="adj1" fmla="val -72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4"/>
            <a:endCxn id="10" idx="1"/>
          </p:cNvCxnSpPr>
          <p:nvPr/>
        </p:nvCxnSpPr>
        <p:spPr>
          <a:xfrm rot="5400000" flipH="1">
            <a:off x="4949815" y="4155260"/>
            <a:ext cx="809604" cy="533969"/>
          </a:xfrm>
          <a:prstGeom prst="curvedConnector4">
            <a:avLst>
              <a:gd name="adj1" fmla="val -28236"/>
              <a:gd name="adj2" fmla="val 142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20830" y="4244464"/>
            <a:ext cx="238836" cy="266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endCxn id="11" idx="7"/>
          </p:cNvCxnSpPr>
          <p:nvPr/>
        </p:nvCxnSpPr>
        <p:spPr>
          <a:xfrm rot="10800000" flipV="1">
            <a:off x="5706043" y="4101282"/>
            <a:ext cx="1480789" cy="498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6041" y="4565382"/>
            <a:ext cx="1311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Monitor program (traffic rule)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937150" y="4799361"/>
            <a:ext cx="1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Current flow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4944751" y="2976196"/>
            <a:ext cx="1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Online test host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963570" y="2941407"/>
            <a:ext cx="1311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Submitted binary program</a:t>
            </a:r>
            <a:endParaRPr 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82552" y="4510192"/>
            <a:ext cx="13110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Algorithm: Use real time feed back to determine next minute’s schedule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86404" y="3603989"/>
            <a:ext cx="1311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 (traffic light status)</a:t>
            </a:r>
            <a:endParaRPr lang="en-US" sz="1100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56562"/>
              </p:ext>
            </p:extLst>
          </p:nvPr>
        </p:nvGraphicFramePr>
        <p:xfrm>
          <a:off x="305044" y="3603990"/>
          <a:ext cx="1179873" cy="145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3"/>
              </a:tblGrid>
              <a:tr h="99702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Given 7</a:t>
                      </a:r>
                      <a:r>
                        <a:rPr lang="en-US" sz="1050" baseline="0" dirty="0" smtClean="0"/>
                        <a:t> days’ static flow as training data</a:t>
                      </a:r>
                      <a:endParaRPr lang="en-US" sz="1050" dirty="0"/>
                    </a:p>
                  </a:txBody>
                  <a:tcPr/>
                </a:tc>
              </a:tr>
              <a:tr h="45995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Curved Connector 58"/>
          <p:cNvCxnSpPr>
            <a:stCxn id="54" idx="3"/>
          </p:cNvCxnSpPr>
          <p:nvPr/>
        </p:nvCxnSpPr>
        <p:spPr>
          <a:xfrm>
            <a:off x="1484917" y="4332481"/>
            <a:ext cx="1435913" cy="89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 the granularity of “day”</a:t>
            </a:r>
            <a:r>
              <a:rPr lang="en-US" altLang="zh-CN" dirty="0" smtClean="0"/>
              <a:t>, some roads are stable across the given 7 days, some seem irregular.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24" y="3230642"/>
            <a:ext cx="3052175" cy="2289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30642"/>
            <a:ext cx="3052174" cy="22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lvl="1"/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 the granularity of “Hour”, traffic may burst.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0263"/>
            <a:ext cx="3926904" cy="30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600" dirty="0" smtClean="0"/>
              <a:t>For the traffic on the 8</a:t>
            </a:r>
            <a:r>
              <a:rPr lang="en-US" altLang="zh-CN" sz="1600" baseline="30000" dirty="0" smtClean="0"/>
              <a:t>th</a:t>
            </a:r>
            <a:r>
              <a:rPr lang="en-US" altLang="zh-CN" sz="1600" dirty="0" smtClean="0"/>
              <a:t> day, some roads could be </a:t>
            </a:r>
            <a:r>
              <a:rPr lang="en-US" altLang="zh-CN" sz="1600" dirty="0" smtClean="0"/>
              <a:t>reasonably </a:t>
            </a:r>
            <a:r>
              <a:rPr lang="en-US" altLang="zh-CN" sz="1600" dirty="0" smtClean="0"/>
              <a:t>predicted </a:t>
            </a:r>
            <a:r>
              <a:rPr lang="en-US" altLang="zh-CN" sz="1600" b="1" dirty="0" smtClean="0"/>
              <a:t>offline </a:t>
            </a:r>
            <a:r>
              <a:rPr lang="en-US" altLang="zh-CN" sz="1600" dirty="0" smtClean="0"/>
              <a:t>with average of training data. (with certain scaling of course, we noticed that 8</a:t>
            </a:r>
            <a:r>
              <a:rPr lang="en-US" altLang="zh-CN" sz="1600" baseline="30000" dirty="0" smtClean="0"/>
              <a:t>th</a:t>
            </a:r>
            <a:r>
              <a:rPr lang="en-US" altLang="zh-CN" sz="1600" dirty="0" smtClean="0"/>
              <a:t> day’s average traffic is lower than normal), but these are mostly </a:t>
            </a:r>
            <a:r>
              <a:rPr lang="en-US" altLang="zh-CN" sz="1600" b="1" dirty="0" smtClean="0"/>
              <a:t>low-traffic roads</a:t>
            </a:r>
            <a:r>
              <a:rPr lang="en-US" altLang="zh-CN" sz="1600" dirty="0" smtClean="0"/>
              <a:t>, which is not </a:t>
            </a:r>
            <a:r>
              <a:rPr lang="en-US" altLang="zh-CN" sz="1600" dirty="0" smtClean="0"/>
              <a:t>significant</a:t>
            </a:r>
            <a:r>
              <a:rPr lang="en-US" altLang="zh-CN" sz="1600" dirty="0"/>
              <a:t>.</a:t>
            </a:r>
            <a:endParaRPr lang="en-US" altLang="zh-CN" sz="1600" dirty="0" smtClean="0"/>
          </a:p>
          <a:p>
            <a:endParaRPr lang="en-US" altLang="zh-CN" dirty="0">
              <a:latin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/>
              <a:t>Most busy roads behave unreasonably across the given 7 days.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81602"/>
            <a:ext cx="2724150" cy="1412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015493"/>
            <a:ext cx="2724151" cy="14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</a:t>
            </a:r>
            <a:r>
              <a:rPr lang="en-US" altLang="zh-CN" dirty="0" smtClean="0"/>
              <a:t>Space Domain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Flow distribution at the end of 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hour. Heavily roads are marked red.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18263"/>
            <a:ext cx="4443359" cy="3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Space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On analyzing of the given </a:t>
            </a:r>
            <a:r>
              <a:rPr lang="en-US" altLang="zh-CN" dirty="0" smtClean="0"/>
              <a:t>evaluation code, we found that flow will “</a:t>
            </a:r>
            <a:r>
              <a:rPr lang="en-US" altLang="zh-CN" dirty="0" err="1" smtClean="0"/>
              <a:t>dispear</a:t>
            </a:r>
            <a:r>
              <a:rPr lang="en-US" altLang="zh-CN" dirty="0" smtClean="0"/>
              <a:t>” in the map border roads.</a:t>
            </a:r>
          </a:p>
          <a:p>
            <a:r>
              <a:rPr lang="en-US" altLang="zh-CN" dirty="0" err="1" smtClean="0"/>
              <a:t>Disapeared</a:t>
            </a:r>
            <a:r>
              <a:rPr lang="en-US" altLang="zh-CN" dirty="0" smtClean="0"/>
              <a:t> flow will not count in the future loss, </a:t>
            </a:r>
            <a:r>
              <a:rPr lang="en-US" altLang="zh-CN" dirty="0" err="1" smtClean="0"/>
              <a:t>thsu</a:t>
            </a:r>
            <a:r>
              <a:rPr lang="en-US" altLang="zh-CN" dirty="0" smtClean="0"/>
              <a:t> a obvious strategy is to make more traffic flow to this edges.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analysis: Space Domain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 as current flow on the road,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as export rate, assume no flow import, we define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 as the sum of all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Total loss is proportional to flow’s square, thus </a:t>
                </a:r>
                <a:r>
                  <a:rPr lang="en-US" altLang="zh-CN" b="1" dirty="0" smtClean="0"/>
                  <a:t>busy roads are particularly significant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This non-</a:t>
                </a:r>
                <a:r>
                  <a:rPr lang="en-US" altLang="zh-CN" dirty="0" smtClean="0"/>
                  <a:t>linear </a:t>
                </a:r>
                <a:r>
                  <a:rPr lang="en-US" altLang="zh-CN" dirty="0" smtClean="0"/>
                  <a:t>property </a:t>
                </a:r>
                <a:r>
                  <a:rPr lang="en-US" altLang="zh-CN" dirty="0" smtClean="0"/>
                  <a:t>makes </a:t>
                </a:r>
                <a:r>
                  <a:rPr lang="en-US" altLang="zh-CN" dirty="0"/>
                  <a:t>the flow </a:t>
                </a:r>
                <a:r>
                  <a:rPr lang="en-US" altLang="zh-CN" dirty="0" smtClean="0"/>
                  <a:t>scale matters to the schedule strategy. We use scaled training data to 0.8 and got better online judge score, this indicates the 8</a:t>
                </a:r>
                <a:r>
                  <a:rPr lang="en-US" altLang="zh-CN" baseline="30000" dirty="0" smtClean="0"/>
                  <a:t>th</a:t>
                </a:r>
                <a:r>
                  <a:rPr lang="en-US" altLang="zh-CN" dirty="0" smtClean="0"/>
                  <a:t> days average flow is less than the first 7 days.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1005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911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宋体 Std L</vt:lpstr>
      <vt:lpstr>Microsoft YaHei UI</vt:lpstr>
      <vt:lpstr>Microsoft YaHei UI Light</vt:lpstr>
      <vt:lpstr>宋体</vt:lpstr>
      <vt:lpstr>Arial</vt:lpstr>
      <vt:lpstr>Calibri</vt:lpstr>
      <vt:lpstr>Cambria Math</vt:lpstr>
      <vt:lpstr>WelcomeDoc</vt:lpstr>
      <vt:lpstr>Optimizing traffic scheduling with self-adaptive methods</vt:lpstr>
      <vt:lpstr>Intro</vt:lpstr>
      <vt:lpstr>Understanding to “intellectual traffic scheduling”</vt:lpstr>
      <vt:lpstr>Data analysis: Time Domain</vt:lpstr>
      <vt:lpstr>Data analysis: Time Domain</vt:lpstr>
      <vt:lpstr>Data analysis: Time Domain</vt:lpstr>
      <vt:lpstr>Data analysis: Space Domain</vt:lpstr>
      <vt:lpstr>Data analysis: Space Domain</vt:lpstr>
      <vt:lpstr>Data analysis: Space Domain</vt:lpstr>
      <vt:lpstr>Candidate model: Greedy</vt:lpstr>
      <vt:lpstr>Candidate model：Network flow</vt:lpstr>
      <vt:lpstr>Candidate Model：Offline training (simulated annealing + random search)</vt:lpstr>
      <vt:lpstr>Model candidate：Offline training (optimize for each hour individually)</vt:lpstr>
      <vt:lpstr>Final model: Offline training + Online adjustment</vt:lpstr>
      <vt:lpstr>Final model: Offline training + Online adjustment</vt:lpstr>
      <vt:lpstr>Final model: Offline training + Online adjustment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2014-08-07T13:56:05Z</dcterms:created>
  <dcterms:modified xsi:type="dcterms:W3CDTF">2016-05-21T07:04:16Z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