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9" r:id="rId10"/>
    <p:sldId id="270" r:id="rId11"/>
    <p:sldId id="271" r:id="rId12"/>
  </p:sldIdLst>
  <p:sldSz cx="11887200" cy="14630400"/>
  <p:notesSz cx="6858000" cy="9144000"/>
  <p:defaultTextStyle>
    <a:defPPr>
      <a:defRPr lang="zh-CN"/>
    </a:defPPr>
    <a:lvl1pPr marL="0" algn="l" defTabSz="1133216" rtl="0" eaLnBrk="1" latinLnBrk="0" hangingPunct="1">
      <a:defRPr sz="2231" kern="1200">
        <a:solidFill>
          <a:schemeClr val="tx1"/>
        </a:solidFill>
        <a:latin typeface="+mn-lt"/>
        <a:ea typeface="+mn-ea"/>
        <a:cs typeface="+mn-cs"/>
      </a:defRPr>
    </a:lvl1pPr>
    <a:lvl2pPr marL="566608" algn="l" defTabSz="1133216" rtl="0" eaLnBrk="1" latinLnBrk="0" hangingPunct="1">
      <a:defRPr sz="2231" kern="1200">
        <a:solidFill>
          <a:schemeClr val="tx1"/>
        </a:solidFill>
        <a:latin typeface="+mn-lt"/>
        <a:ea typeface="+mn-ea"/>
        <a:cs typeface="+mn-cs"/>
      </a:defRPr>
    </a:lvl2pPr>
    <a:lvl3pPr marL="1133216" algn="l" defTabSz="1133216" rtl="0" eaLnBrk="1" latinLnBrk="0" hangingPunct="1">
      <a:defRPr sz="2231" kern="1200">
        <a:solidFill>
          <a:schemeClr val="tx1"/>
        </a:solidFill>
        <a:latin typeface="+mn-lt"/>
        <a:ea typeface="+mn-ea"/>
        <a:cs typeface="+mn-cs"/>
      </a:defRPr>
    </a:lvl3pPr>
    <a:lvl4pPr marL="1699824" algn="l" defTabSz="1133216" rtl="0" eaLnBrk="1" latinLnBrk="0" hangingPunct="1">
      <a:defRPr sz="2231" kern="1200">
        <a:solidFill>
          <a:schemeClr val="tx1"/>
        </a:solidFill>
        <a:latin typeface="+mn-lt"/>
        <a:ea typeface="+mn-ea"/>
        <a:cs typeface="+mn-cs"/>
      </a:defRPr>
    </a:lvl4pPr>
    <a:lvl5pPr marL="2266432" algn="l" defTabSz="1133216" rtl="0" eaLnBrk="1" latinLnBrk="0" hangingPunct="1">
      <a:defRPr sz="2231" kern="1200">
        <a:solidFill>
          <a:schemeClr val="tx1"/>
        </a:solidFill>
        <a:latin typeface="+mn-lt"/>
        <a:ea typeface="+mn-ea"/>
        <a:cs typeface="+mn-cs"/>
      </a:defRPr>
    </a:lvl5pPr>
    <a:lvl6pPr marL="2833040" algn="l" defTabSz="1133216" rtl="0" eaLnBrk="1" latinLnBrk="0" hangingPunct="1">
      <a:defRPr sz="2231" kern="1200">
        <a:solidFill>
          <a:schemeClr val="tx1"/>
        </a:solidFill>
        <a:latin typeface="+mn-lt"/>
        <a:ea typeface="+mn-ea"/>
        <a:cs typeface="+mn-cs"/>
      </a:defRPr>
    </a:lvl6pPr>
    <a:lvl7pPr marL="3399648" algn="l" defTabSz="1133216" rtl="0" eaLnBrk="1" latinLnBrk="0" hangingPunct="1">
      <a:defRPr sz="2231" kern="1200">
        <a:solidFill>
          <a:schemeClr val="tx1"/>
        </a:solidFill>
        <a:latin typeface="+mn-lt"/>
        <a:ea typeface="+mn-ea"/>
        <a:cs typeface="+mn-cs"/>
      </a:defRPr>
    </a:lvl7pPr>
    <a:lvl8pPr marL="3966256" algn="l" defTabSz="1133216" rtl="0" eaLnBrk="1" latinLnBrk="0" hangingPunct="1">
      <a:defRPr sz="2231" kern="1200">
        <a:solidFill>
          <a:schemeClr val="tx1"/>
        </a:solidFill>
        <a:latin typeface="+mn-lt"/>
        <a:ea typeface="+mn-ea"/>
        <a:cs typeface="+mn-cs"/>
      </a:defRPr>
    </a:lvl8pPr>
    <a:lvl9pPr marL="4532864" algn="l" defTabSz="1133216" rtl="0" eaLnBrk="1" latinLnBrk="0" hangingPunct="1">
      <a:defRPr sz="22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82" autoAdjust="0"/>
  </p:normalViewPr>
  <p:slideViewPr>
    <p:cSldViewPr snapToGrid="0">
      <p:cViewPr varScale="1">
        <p:scale>
          <a:sx n="39" d="100"/>
          <a:sy n="39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2BDE6-567E-4739-8DA7-206DE9579CC1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76463" y="1143000"/>
            <a:ext cx="2505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DC665-86D3-4416-9E64-51EC714A2F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612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3216" rtl="0" eaLnBrk="1" latinLnBrk="0" hangingPunct="1">
      <a:defRPr sz="1487" kern="1200">
        <a:solidFill>
          <a:schemeClr val="tx1"/>
        </a:solidFill>
        <a:latin typeface="+mn-lt"/>
        <a:ea typeface="+mn-ea"/>
        <a:cs typeface="+mn-cs"/>
      </a:defRPr>
    </a:lvl1pPr>
    <a:lvl2pPr marL="566608" algn="l" defTabSz="1133216" rtl="0" eaLnBrk="1" latinLnBrk="0" hangingPunct="1">
      <a:defRPr sz="1487" kern="1200">
        <a:solidFill>
          <a:schemeClr val="tx1"/>
        </a:solidFill>
        <a:latin typeface="+mn-lt"/>
        <a:ea typeface="+mn-ea"/>
        <a:cs typeface="+mn-cs"/>
      </a:defRPr>
    </a:lvl2pPr>
    <a:lvl3pPr marL="1133216" algn="l" defTabSz="1133216" rtl="0" eaLnBrk="1" latinLnBrk="0" hangingPunct="1">
      <a:defRPr sz="1487" kern="1200">
        <a:solidFill>
          <a:schemeClr val="tx1"/>
        </a:solidFill>
        <a:latin typeface="+mn-lt"/>
        <a:ea typeface="+mn-ea"/>
        <a:cs typeface="+mn-cs"/>
      </a:defRPr>
    </a:lvl3pPr>
    <a:lvl4pPr marL="1699824" algn="l" defTabSz="1133216" rtl="0" eaLnBrk="1" latinLnBrk="0" hangingPunct="1">
      <a:defRPr sz="1487" kern="1200">
        <a:solidFill>
          <a:schemeClr val="tx1"/>
        </a:solidFill>
        <a:latin typeface="+mn-lt"/>
        <a:ea typeface="+mn-ea"/>
        <a:cs typeface="+mn-cs"/>
      </a:defRPr>
    </a:lvl4pPr>
    <a:lvl5pPr marL="2266432" algn="l" defTabSz="1133216" rtl="0" eaLnBrk="1" latinLnBrk="0" hangingPunct="1">
      <a:defRPr sz="1487" kern="1200">
        <a:solidFill>
          <a:schemeClr val="tx1"/>
        </a:solidFill>
        <a:latin typeface="+mn-lt"/>
        <a:ea typeface="+mn-ea"/>
        <a:cs typeface="+mn-cs"/>
      </a:defRPr>
    </a:lvl5pPr>
    <a:lvl6pPr marL="2833040" algn="l" defTabSz="1133216" rtl="0" eaLnBrk="1" latinLnBrk="0" hangingPunct="1">
      <a:defRPr sz="1487" kern="1200">
        <a:solidFill>
          <a:schemeClr val="tx1"/>
        </a:solidFill>
        <a:latin typeface="+mn-lt"/>
        <a:ea typeface="+mn-ea"/>
        <a:cs typeface="+mn-cs"/>
      </a:defRPr>
    </a:lvl6pPr>
    <a:lvl7pPr marL="3399648" algn="l" defTabSz="1133216" rtl="0" eaLnBrk="1" latinLnBrk="0" hangingPunct="1">
      <a:defRPr sz="1487" kern="1200">
        <a:solidFill>
          <a:schemeClr val="tx1"/>
        </a:solidFill>
        <a:latin typeface="+mn-lt"/>
        <a:ea typeface="+mn-ea"/>
        <a:cs typeface="+mn-cs"/>
      </a:defRPr>
    </a:lvl7pPr>
    <a:lvl8pPr marL="3966256" algn="l" defTabSz="1133216" rtl="0" eaLnBrk="1" latinLnBrk="0" hangingPunct="1">
      <a:defRPr sz="1487" kern="1200">
        <a:solidFill>
          <a:schemeClr val="tx1"/>
        </a:solidFill>
        <a:latin typeface="+mn-lt"/>
        <a:ea typeface="+mn-ea"/>
        <a:cs typeface="+mn-cs"/>
      </a:defRPr>
    </a:lvl8pPr>
    <a:lvl9pPr marL="4532864" algn="l" defTabSz="1133216" rtl="0" eaLnBrk="1" latinLnBrk="0" hangingPunct="1">
      <a:defRPr sz="14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6463" y="1143000"/>
            <a:ext cx="25050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DC665-86D3-4416-9E64-51EC714A2F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88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394374"/>
            <a:ext cx="10104120" cy="5093547"/>
          </a:xfrm>
        </p:spPr>
        <p:txBody>
          <a:bodyPr anchor="b"/>
          <a:lstStyle>
            <a:lvl1pPr algn="ctr">
              <a:defRPr sz="7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7684348"/>
            <a:ext cx="8915400" cy="3532292"/>
          </a:xfrm>
        </p:spPr>
        <p:txBody>
          <a:bodyPr/>
          <a:lstStyle>
            <a:lvl1pPr marL="0" indent="0" algn="ctr">
              <a:buNone/>
              <a:defRPr sz="3120"/>
            </a:lvl1pPr>
            <a:lvl2pPr marL="594360" indent="0" algn="ctr">
              <a:buNone/>
              <a:defRPr sz="2600"/>
            </a:lvl2pPr>
            <a:lvl3pPr marL="1188720" indent="0" algn="ctr">
              <a:buNone/>
              <a:defRPr sz="2340"/>
            </a:lvl3pPr>
            <a:lvl4pPr marL="1783080" indent="0" algn="ctr">
              <a:buNone/>
              <a:defRPr sz="2080"/>
            </a:lvl4pPr>
            <a:lvl5pPr marL="2377440" indent="0" algn="ctr">
              <a:buNone/>
              <a:defRPr sz="2080"/>
            </a:lvl5pPr>
            <a:lvl6pPr marL="2971800" indent="0" algn="ctr">
              <a:buNone/>
              <a:defRPr sz="2080"/>
            </a:lvl6pPr>
            <a:lvl7pPr marL="3566160" indent="0" algn="ctr">
              <a:buNone/>
              <a:defRPr sz="2080"/>
            </a:lvl7pPr>
            <a:lvl8pPr marL="4160520" indent="0" algn="ctr">
              <a:buNone/>
              <a:defRPr sz="2080"/>
            </a:lvl8pPr>
            <a:lvl9pPr marL="4754880" indent="0" algn="ctr">
              <a:buNone/>
              <a:defRPr sz="20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CA92-8C9D-40E8-A215-514FB45E36E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08E1-8BC6-40D2-87C3-A58037894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4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CA92-8C9D-40E8-A215-514FB45E36E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08E1-8BC6-40D2-87C3-A58037894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88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8" y="778933"/>
            <a:ext cx="2563178" cy="12398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778933"/>
            <a:ext cx="7540943" cy="1239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CA92-8C9D-40E8-A215-514FB45E36E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08E1-8BC6-40D2-87C3-A58037894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87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CA92-8C9D-40E8-A215-514FB45E36E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08E1-8BC6-40D2-87C3-A58037894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32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3647444"/>
            <a:ext cx="10252710" cy="6085839"/>
          </a:xfrm>
        </p:spPr>
        <p:txBody>
          <a:bodyPr anchor="b"/>
          <a:lstStyle>
            <a:lvl1pPr>
              <a:defRPr sz="7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9790858"/>
            <a:ext cx="10252710" cy="3200399"/>
          </a:xfrm>
        </p:spPr>
        <p:txBody>
          <a:bodyPr/>
          <a:lstStyle>
            <a:lvl1pPr marL="0" indent="0">
              <a:buNone/>
              <a:defRPr sz="3120">
                <a:solidFill>
                  <a:schemeClr val="tx1"/>
                </a:solidFill>
              </a:defRPr>
            </a:lvl1pPr>
            <a:lvl2pPr marL="59436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CA92-8C9D-40E8-A215-514FB45E36E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08E1-8BC6-40D2-87C3-A58037894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41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3894667"/>
            <a:ext cx="5052060" cy="9282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3894667"/>
            <a:ext cx="5052060" cy="9282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CA92-8C9D-40E8-A215-514FB45E36E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08E1-8BC6-40D2-87C3-A58037894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2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778936"/>
            <a:ext cx="10252710" cy="28278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5" y="3586481"/>
            <a:ext cx="5028842" cy="1757679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5" y="5344160"/>
            <a:ext cx="5028842" cy="78604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6" y="3586481"/>
            <a:ext cx="5053608" cy="1757679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6" y="5344160"/>
            <a:ext cx="5053608" cy="78604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CA92-8C9D-40E8-A215-514FB45E36E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08E1-8BC6-40D2-87C3-A58037894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33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CA92-8C9D-40E8-A215-514FB45E36E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08E1-8BC6-40D2-87C3-A58037894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29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CA92-8C9D-40E8-A215-514FB45E36E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08E1-8BC6-40D2-87C3-A58037894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87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975360"/>
            <a:ext cx="3833931" cy="341376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2106510"/>
            <a:ext cx="6017895" cy="10397067"/>
          </a:xfrm>
        </p:spPr>
        <p:txBody>
          <a:bodyPr/>
          <a:lstStyle>
            <a:lvl1pPr>
              <a:defRPr sz="4160"/>
            </a:lvl1pPr>
            <a:lvl2pPr>
              <a:defRPr sz="3640"/>
            </a:lvl2pPr>
            <a:lvl3pPr>
              <a:defRPr sz="312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4389120"/>
            <a:ext cx="3833931" cy="8131388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CA92-8C9D-40E8-A215-514FB45E36E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08E1-8BC6-40D2-87C3-A58037894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70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975360"/>
            <a:ext cx="3833931" cy="341376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2106510"/>
            <a:ext cx="6017895" cy="10397067"/>
          </a:xfrm>
        </p:spPr>
        <p:txBody>
          <a:bodyPr anchor="t"/>
          <a:lstStyle>
            <a:lvl1pPr marL="0" indent="0">
              <a:buNone/>
              <a:defRPr sz="4160"/>
            </a:lvl1pPr>
            <a:lvl2pPr marL="594360" indent="0">
              <a:buNone/>
              <a:defRPr sz="3640"/>
            </a:lvl2pPr>
            <a:lvl3pPr marL="1188720" indent="0">
              <a:buNone/>
              <a:defRPr sz="3120"/>
            </a:lvl3pPr>
            <a:lvl4pPr marL="1783080" indent="0">
              <a:buNone/>
              <a:defRPr sz="2600"/>
            </a:lvl4pPr>
            <a:lvl5pPr marL="2377440" indent="0">
              <a:buNone/>
              <a:defRPr sz="2600"/>
            </a:lvl5pPr>
            <a:lvl6pPr marL="2971800" indent="0">
              <a:buNone/>
              <a:defRPr sz="2600"/>
            </a:lvl6pPr>
            <a:lvl7pPr marL="3566160" indent="0">
              <a:buNone/>
              <a:defRPr sz="2600"/>
            </a:lvl7pPr>
            <a:lvl8pPr marL="4160520" indent="0">
              <a:buNone/>
              <a:defRPr sz="2600"/>
            </a:lvl8pPr>
            <a:lvl9pPr marL="4754880" indent="0">
              <a:buNone/>
              <a:defRPr sz="2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4389120"/>
            <a:ext cx="3833931" cy="8131388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CA92-8C9D-40E8-A215-514FB45E36E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08E1-8BC6-40D2-87C3-A58037894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9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778936"/>
            <a:ext cx="1025271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3894667"/>
            <a:ext cx="1025271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13560217"/>
            <a:ext cx="26746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ECA92-8C9D-40E8-A215-514FB45E36E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13560217"/>
            <a:ext cx="401193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13560217"/>
            <a:ext cx="26746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408E1-8BC6-40D2-87C3-A58037894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45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88720" rtl="0" eaLnBrk="1" latinLnBrk="0" hangingPunct="1">
        <a:lnSpc>
          <a:spcPct val="90000"/>
        </a:lnSpc>
        <a:spcBef>
          <a:spcPct val="0"/>
        </a:spcBef>
        <a:buNone/>
        <a:defRPr sz="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72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59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802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33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77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520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44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5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8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407753" y="4385298"/>
            <a:ext cx="3586914" cy="3586914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5" name="矩形 4"/>
          <p:cNvSpPr/>
          <p:nvPr/>
        </p:nvSpPr>
        <p:spPr>
          <a:xfrm>
            <a:off x="2862564" y="4385298"/>
            <a:ext cx="3586914" cy="3586914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6" name="矩形 5"/>
          <p:cNvSpPr/>
          <p:nvPr/>
        </p:nvSpPr>
        <p:spPr>
          <a:xfrm>
            <a:off x="7916531" y="4385298"/>
            <a:ext cx="3586914" cy="3586914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8" name="乘号 7"/>
          <p:cNvSpPr/>
          <p:nvPr/>
        </p:nvSpPr>
        <p:spPr>
          <a:xfrm>
            <a:off x="1756305" y="5656897"/>
            <a:ext cx="1043717" cy="1043717"/>
          </a:xfrm>
          <a:prstGeom prst="mathMultiply">
            <a:avLst>
              <a:gd name="adj1" fmla="val 1352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9" name="等号 8"/>
          <p:cNvSpPr/>
          <p:nvPr/>
        </p:nvSpPr>
        <p:spPr>
          <a:xfrm>
            <a:off x="6747728" y="5743478"/>
            <a:ext cx="870555" cy="870555"/>
          </a:xfrm>
          <a:prstGeom prst="mathEqual">
            <a:avLst>
              <a:gd name="adj1" fmla="val 14832"/>
              <a:gd name="adj2" fmla="val 1176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-4407753" y="5515166"/>
            <a:ext cx="35869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4143570" y="4385302"/>
            <a:ext cx="15125" cy="57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916533" y="5515168"/>
            <a:ext cx="110625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9029371" y="4385300"/>
            <a:ext cx="0" cy="1129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-2614298" y="4385298"/>
            <a:ext cx="0" cy="1129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-1698825" y="4385298"/>
            <a:ext cx="0" cy="1129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-3529111" y="4385298"/>
            <a:ext cx="0" cy="1129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946925" y="4385298"/>
            <a:ext cx="0" cy="358691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862567" y="6178753"/>
            <a:ext cx="110625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862567" y="5288273"/>
            <a:ext cx="110625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862567" y="7088305"/>
            <a:ext cx="110625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-4470295" y="4577337"/>
            <a:ext cx="1092449" cy="532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5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In_a</a:t>
            </a:r>
            <a:endParaRPr lang="zh-CN" altLang="en-US" sz="285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-3587411" y="4572179"/>
            <a:ext cx="1092449" cy="532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5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In_b</a:t>
            </a:r>
            <a:endParaRPr lang="zh-CN" altLang="en-US" sz="285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-2671778" y="4572179"/>
            <a:ext cx="1092449" cy="532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5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In_c</a:t>
            </a:r>
            <a:endParaRPr lang="zh-CN" altLang="en-US" sz="285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-1761665" y="4577337"/>
            <a:ext cx="1092449" cy="532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5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In_d</a:t>
            </a:r>
            <a:endParaRPr lang="zh-CN" altLang="en-US" sz="285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876377" y="5441053"/>
            <a:ext cx="1092449" cy="532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5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W_b</a:t>
            </a:r>
            <a:endParaRPr lang="zh-CN" altLang="en-US" sz="285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894989" y="4525916"/>
            <a:ext cx="1092449" cy="532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5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W_a</a:t>
            </a:r>
            <a:endParaRPr lang="zh-CN" altLang="en-US" sz="285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876377" y="6325948"/>
            <a:ext cx="1092449" cy="532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5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W_c</a:t>
            </a:r>
            <a:endParaRPr lang="zh-CN" altLang="en-US" sz="285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854479" y="7227836"/>
            <a:ext cx="1092449" cy="532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5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W_d</a:t>
            </a:r>
            <a:endParaRPr lang="zh-CN" altLang="en-US" sz="285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827809" y="4572179"/>
            <a:ext cx="1344206" cy="532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5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Out_a</a:t>
            </a:r>
            <a:endParaRPr lang="zh-CN" altLang="en-US" sz="285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-176284" y="8411823"/>
            <a:ext cx="9825834" cy="141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5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Out_a = In_a×W_a + In_b×W_b + In_c×W_c + In_d×W_d</a:t>
            </a:r>
            <a:endParaRPr lang="zh-CN" altLang="en-US" sz="285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5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右大括号 37"/>
          <p:cNvSpPr/>
          <p:nvPr/>
        </p:nvSpPr>
        <p:spPr>
          <a:xfrm>
            <a:off x="14149737" y="4345886"/>
            <a:ext cx="374119" cy="3626327"/>
          </a:xfrm>
          <a:prstGeom prst="rightBrace">
            <a:avLst>
              <a:gd name="adj1" fmla="val 48765"/>
              <a:gd name="adj2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40" name="右大括号 39"/>
          <p:cNvSpPr/>
          <p:nvPr/>
        </p:nvSpPr>
        <p:spPr>
          <a:xfrm rot="16200000">
            <a:off x="-2802536" y="2306174"/>
            <a:ext cx="376481" cy="3649220"/>
          </a:xfrm>
          <a:prstGeom prst="rightBrace">
            <a:avLst>
              <a:gd name="adj1" fmla="val 48765"/>
              <a:gd name="adj2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41" name="右大括号 40"/>
          <p:cNvSpPr/>
          <p:nvPr/>
        </p:nvSpPr>
        <p:spPr>
          <a:xfrm rot="5400000">
            <a:off x="8330064" y="5145537"/>
            <a:ext cx="329110" cy="1106259"/>
          </a:xfrm>
          <a:prstGeom prst="rightBrace">
            <a:avLst>
              <a:gd name="adj1" fmla="val 6944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43" name="右大括号 42"/>
          <p:cNvSpPr/>
          <p:nvPr/>
        </p:nvSpPr>
        <p:spPr>
          <a:xfrm flipH="1">
            <a:off x="-4852769" y="4385298"/>
            <a:ext cx="374076" cy="3625911"/>
          </a:xfrm>
          <a:prstGeom prst="rightBrace">
            <a:avLst>
              <a:gd name="adj1" fmla="val 48765"/>
              <a:gd name="adj2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44" name="右大括号 43"/>
          <p:cNvSpPr/>
          <p:nvPr/>
        </p:nvSpPr>
        <p:spPr>
          <a:xfrm rot="16200000">
            <a:off x="4467781" y="2293691"/>
            <a:ext cx="376481" cy="3649220"/>
          </a:xfrm>
          <a:prstGeom prst="rightBrace">
            <a:avLst>
              <a:gd name="adj1" fmla="val 48765"/>
              <a:gd name="adj2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45" name="文本框 44"/>
          <p:cNvSpPr txBox="1"/>
          <p:nvPr/>
        </p:nvSpPr>
        <p:spPr>
          <a:xfrm>
            <a:off x="8086996" y="5863219"/>
            <a:ext cx="998338" cy="58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16" b="1" dirty="0"/>
              <a:t>S</a:t>
            </a:r>
            <a:r>
              <a:rPr lang="en-US" altLang="zh-CN" sz="2144" b="1" dirty="0"/>
              <a:t>tile</a:t>
            </a:r>
            <a:endParaRPr lang="zh-CN" altLang="en-US" sz="2144" b="1" dirty="0"/>
          </a:p>
        </p:txBody>
      </p:sp>
      <p:sp>
        <p:nvSpPr>
          <p:cNvPr id="46" name="文本框 45"/>
          <p:cNvSpPr txBox="1"/>
          <p:nvPr/>
        </p:nvSpPr>
        <p:spPr>
          <a:xfrm>
            <a:off x="14564793" y="5815617"/>
            <a:ext cx="786570" cy="58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16" b="1" dirty="0"/>
              <a:t>R</a:t>
            </a:r>
            <a:endParaRPr lang="zh-CN" altLang="en-US" sz="3216" b="1" dirty="0"/>
          </a:p>
        </p:txBody>
      </p:sp>
      <p:sp>
        <p:nvSpPr>
          <p:cNvPr id="47" name="右大括号 46"/>
          <p:cNvSpPr/>
          <p:nvPr/>
        </p:nvSpPr>
        <p:spPr>
          <a:xfrm rot="16200000">
            <a:off x="9521747" y="2279007"/>
            <a:ext cx="376481" cy="3649220"/>
          </a:xfrm>
          <a:prstGeom prst="rightBrace">
            <a:avLst>
              <a:gd name="adj1" fmla="val 48765"/>
              <a:gd name="adj2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48" name="文本框 47"/>
          <p:cNvSpPr txBox="1"/>
          <p:nvPr/>
        </p:nvSpPr>
        <p:spPr>
          <a:xfrm>
            <a:off x="-5492571" y="5848833"/>
            <a:ext cx="786570" cy="58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16" b="1" dirty="0"/>
              <a:t>R</a:t>
            </a:r>
            <a:endParaRPr lang="zh-CN" altLang="en-US" sz="3216" b="1" dirty="0"/>
          </a:p>
        </p:txBody>
      </p:sp>
      <p:sp>
        <p:nvSpPr>
          <p:cNvPr id="49" name="文本框 48"/>
          <p:cNvSpPr txBox="1"/>
          <p:nvPr/>
        </p:nvSpPr>
        <p:spPr>
          <a:xfrm>
            <a:off x="4353496" y="3289825"/>
            <a:ext cx="786570" cy="58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16" b="1" dirty="0"/>
              <a:t>C</a:t>
            </a:r>
            <a:endParaRPr lang="zh-CN" altLang="en-US" sz="3216" b="1" dirty="0"/>
          </a:p>
        </p:txBody>
      </p:sp>
      <p:sp>
        <p:nvSpPr>
          <p:cNvPr id="50" name="文本框 49"/>
          <p:cNvSpPr txBox="1"/>
          <p:nvPr/>
        </p:nvSpPr>
        <p:spPr>
          <a:xfrm>
            <a:off x="11937189" y="3280569"/>
            <a:ext cx="786570" cy="58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16" b="1" dirty="0"/>
              <a:t>C</a:t>
            </a:r>
            <a:endParaRPr lang="zh-CN" altLang="en-US" sz="3216" b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-2903375" y="3304952"/>
            <a:ext cx="786570" cy="58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16" b="1" dirty="0"/>
              <a:t>V</a:t>
            </a:r>
            <a:endParaRPr lang="zh-CN" altLang="en-US" sz="3216" b="1" dirty="0"/>
          </a:p>
        </p:txBody>
      </p:sp>
    </p:spTree>
    <p:extLst>
      <p:ext uri="{BB962C8B-B14F-4D97-AF65-F5344CB8AC3E}">
        <p14:creationId xmlns:p14="http://schemas.microsoft.com/office/powerpoint/2010/main" val="143044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478" y="4315696"/>
            <a:ext cx="265471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7949" y="4315696"/>
            <a:ext cx="265471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6" name="Rectangle 5"/>
          <p:cNvSpPr/>
          <p:nvPr/>
        </p:nvSpPr>
        <p:spPr>
          <a:xfrm>
            <a:off x="3023420" y="4315696"/>
            <a:ext cx="265471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7" name="Rectangle 6"/>
          <p:cNvSpPr/>
          <p:nvPr/>
        </p:nvSpPr>
        <p:spPr>
          <a:xfrm>
            <a:off x="3288891" y="4315696"/>
            <a:ext cx="265471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8" name="Rectangle 7"/>
          <p:cNvSpPr/>
          <p:nvPr/>
        </p:nvSpPr>
        <p:spPr>
          <a:xfrm>
            <a:off x="3554362" y="4315696"/>
            <a:ext cx="265471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A5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9833" y="4315696"/>
            <a:ext cx="265471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92477" y="4315696"/>
            <a:ext cx="1592826" cy="1887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02942" y="4315696"/>
            <a:ext cx="2595716" cy="1591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02942" y="4315696"/>
            <a:ext cx="929148" cy="26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02942" y="4580872"/>
            <a:ext cx="929148" cy="26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02942" y="4846048"/>
            <a:ext cx="929148" cy="26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02942" y="5111224"/>
            <a:ext cx="929148" cy="26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02942" y="5376400"/>
            <a:ext cx="929148" cy="26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02942" y="5641576"/>
            <a:ext cx="929148" cy="26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33642" y="6867168"/>
            <a:ext cx="2596896" cy="1887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733641" y="6867168"/>
            <a:ext cx="93268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367116" y="4227501"/>
            <a:ext cx="1843548" cy="63359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977581" y="4227501"/>
            <a:ext cx="1157748" cy="179900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492477" y="4005980"/>
            <a:ext cx="1592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852219" y="4315696"/>
            <a:ext cx="0" cy="159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621111" y="6760391"/>
            <a:ext cx="1157748" cy="69671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30045" y="7614029"/>
                <a:ext cx="5117691" cy="1057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45" y="7614029"/>
                <a:ext cx="5117691" cy="10572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4" idx="2"/>
            <a:endCxn id="30" idx="0"/>
          </p:cNvCxnSpPr>
          <p:nvPr/>
        </p:nvCxnSpPr>
        <p:spPr>
          <a:xfrm flipH="1">
            <a:off x="5199985" y="6026510"/>
            <a:ext cx="356470" cy="73388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2"/>
            <a:endCxn id="30" idx="0"/>
          </p:cNvCxnSpPr>
          <p:nvPr/>
        </p:nvCxnSpPr>
        <p:spPr>
          <a:xfrm>
            <a:off x="3288891" y="4861092"/>
            <a:ext cx="1911095" cy="189929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586749" y="4299572"/>
                <a:ext cx="265471" cy="43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749" y="4299572"/>
                <a:ext cx="265471" cy="435632"/>
              </a:xfrm>
              <a:prstGeom prst="rect">
                <a:avLst/>
              </a:prstGeom>
              <a:blipFill rotWithShape="0">
                <a:blip r:embed="rId3"/>
                <a:stretch>
                  <a:fillRect l="-2273"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710813" y="4396206"/>
                <a:ext cx="265471" cy="43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𝑡𝑖𝑙𝑒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813" y="4396206"/>
                <a:ext cx="265471" cy="435632"/>
              </a:xfrm>
              <a:prstGeom prst="rect">
                <a:avLst/>
              </a:prstGeom>
              <a:blipFill rotWithShape="0">
                <a:blip r:embed="rId4"/>
                <a:stretch>
                  <a:fillRect l="-2326" r="-220930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492478" y="3814070"/>
                <a:ext cx="265471" cy="43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478" y="3814070"/>
                <a:ext cx="265471" cy="435632"/>
              </a:xfrm>
              <a:prstGeom prst="rect">
                <a:avLst/>
              </a:prstGeom>
              <a:blipFill rotWithShape="0">
                <a:blip r:embed="rId5"/>
                <a:stretch>
                  <a:fillRect l="-2326" r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326601" y="3821298"/>
                <a:ext cx="265471" cy="43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𝑡𝑖𝑙𝑒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601" y="3821298"/>
                <a:ext cx="265471" cy="435632"/>
              </a:xfrm>
              <a:prstGeom prst="rect">
                <a:avLst/>
              </a:prstGeom>
              <a:blipFill rotWithShape="0">
                <a:blip r:embed="rId6"/>
                <a:stretch>
                  <a:fillRect l="-2326" r="-216279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008463" y="6910660"/>
                <a:ext cx="265471" cy="43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𝑡𝑖𝑙𝑒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463" y="6910660"/>
                <a:ext cx="265471" cy="435632"/>
              </a:xfrm>
              <a:prstGeom prst="rect">
                <a:avLst/>
              </a:prstGeom>
              <a:blipFill rotWithShape="0">
                <a:blip r:embed="rId7"/>
                <a:stretch>
                  <a:fillRect l="-2326" r="-220930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223951" y="6355677"/>
                <a:ext cx="265471" cy="43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𝑡𝑖𝑙𝑒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951" y="6355677"/>
                <a:ext cx="265471" cy="435632"/>
              </a:xfrm>
              <a:prstGeom prst="rect">
                <a:avLst/>
              </a:prstGeom>
              <a:blipFill rotWithShape="0">
                <a:blip r:embed="rId8"/>
                <a:stretch>
                  <a:fillRect l="-2326" r="-216279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68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7225041" y="584205"/>
            <a:ext cx="365760" cy="368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1" name="Oval 30"/>
          <p:cNvSpPr/>
          <p:nvPr/>
        </p:nvSpPr>
        <p:spPr>
          <a:xfrm>
            <a:off x="6628141" y="1689105"/>
            <a:ext cx="365760" cy="368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2" name="Oval 31"/>
          <p:cNvSpPr/>
          <p:nvPr/>
        </p:nvSpPr>
        <p:spPr>
          <a:xfrm>
            <a:off x="6811021" y="2838455"/>
            <a:ext cx="365760" cy="368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3" name="Oval 32"/>
          <p:cNvSpPr/>
          <p:nvPr/>
        </p:nvSpPr>
        <p:spPr>
          <a:xfrm>
            <a:off x="7766061" y="3695705"/>
            <a:ext cx="365760" cy="3683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4" name="Oval 33"/>
          <p:cNvSpPr/>
          <p:nvPr/>
        </p:nvSpPr>
        <p:spPr>
          <a:xfrm>
            <a:off x="8832861" y="2563798"/>
            <a:ext cx="365760" cy="3683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5" name="Straight Arrow Connector 34"/>
          <p:cNvCxnSpPr>
            <a:stCxn id="30" idx="3"/>
            <a:endCxn id="31" idx="0"/>
          </p:cNvCxnSpPr>
          <p:nvPr/>
        </p:nvCxnSpPr>
        <p:spPr>
          <a:xfrm flipH="1">
            <a:off x="6811021" y="898569"/>
            <a:ext cx="467584" cy="79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4"/>
            <a:endCxn id="32" idx="0"/>
          </p:cNvCxnSpPr>
          <p:nvPr/>
        </p:nvCxnSpPr>
        <p:spPr>
          <a:xfrm>
            <a:off x="6811021" y="2057405"/>
            <a:ext cx="182880" cy="78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5"/>
            <a:endCxn id="33" idx="1"/>
          </p:cNvCxnSpPr>
          <p:nvPr/>
        </p:nvCxnSpPr>
        <p:spPr>
          <a:xfrm>
            <a:off x="7123217" y="3152819"/>
            <a:ext cx="696408" cy="59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7"/>
            <a:endCxn id="34" idx="3"/>
          </p:cNvCxnSpPr>
          <p:nvPr/>
        </p:nvCxnSpPr>
        <p:spPr>
          <a:xfrm flipV="1">
            <a:off x="8078257" y="2878163"/>
            <a:ext cx="808168" cy="87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4"/>
            <a:endCxn id="33" idx="0"/>
          </p:cNvCxnSpPr>
          <p:nvPr/>
        </p:nvCxnSpPr>
        <p:spPr>
          <a:xfrm>
            <a:off x="7407921" y="952505"/>
            <a:ext cx="541020" cy="274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6"/>
            <a:endCxn id="34" idx="2"/>
          </p:cNvCxnSpPr>
          <p:nvPr/>
        </p:nvCxnSpPr>
        <p:spPr>
          <a:xfrm flipV="1">
            <a:off x="7176781" y="2747949"/>
            <a:ext cx="1656080" cy="274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371090" y="4911958"/>
            <a:ext cx="365760" cy="368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9" name="Oval 48"/>
          <p:cNvSpPr/>
          <p:nvPr/>
        </p:nvSpPr>
        <p:spPr>
          <a:xfrm>
            <a:off x="1774190" y="6016858"/>
            <a:ext cx="365760" cy="3683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0" name="Oval 49"/>
          <p:cNvSpPr/>
          <p:nvPr/>
        </p:nvSpPr>
        <p:spPr>
          <a:xfrm>
            <a:off x="1957070" y="7166208"/>
            <a:ext cx="365760" cy="368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1" name="Oval 50"/>
          <p:cNvSpPr/>
          <p:nvPr/>
        </p:nvSpPr>
        <p:spPr>
          <a:xfrm>
            <a:off x="2912110" y="8023458"/>
            <a:ext cx="365760" cy="368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2" name="Oval 51"/>
          <p:cNvSpPr/>
          <p:nvPr/>
        </p:nvSpPr>
        <p:spPr>
          <a:xfrm>
            <a:off x="3978910" y="6891551"/>
            <a:ext cx="365760" cy="3683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53" name="Straight Arrow Connector 52"/>
          <p:cNvCxnSpPr>
            <a:stCxn id="48" idx="3"/>
            <a:endCxn id="49" idx="0"/>
          </p:cNvCxnSpPr>
          <p:nvPr/>
        </p:nvCxnSpPr>
        <p:spPr>
          <a:xfrm flipH="1">
            <a:off x="1957070" y="5226322"/>
            <a:ext cx="467584" cy="79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4"/>
            <a:endCxn id="50" idx="0"/>
          </p:cNvCxnSpPr>
          <p:nvPr/>
        </p:nvCxnSpPr>
        <p:spPr>
          <a:xfrm>
            <a:off x="1957070" y="6385158"/>
            <a:ext cx="182880" cy="78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5"/>
            <a:endCxn id="51" idx="1"/>
          </p:cNvCxnSpPr>
          <p:nvPr/>
        </p:nvCxnSpPr>
        <p:spPr>
          <a:xfrm>
            <a:off x="2269266" y="7480572"/>
            <a:ext cx="696408" cy="59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7"/>
            <a:endCxn id="52" idx="3"/>
          </p:cNvCxnSpPr>
          <p:nvPr/>
        </p:nvCxnSpPr>
        <p:spPr>
          <a:xfrm flipV="1">
            <a:off x="3224306" y="7205916"/>
            <a:ext cx="808168" cy="87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4"/>
            <a:endCxn id="51" idx="0"/>
          </p:cNvCxnSpPr>
          <p:nvPr/>
        </p:nvCxnSpPr>
        <p:spPr>
          <a:xfrm>
            <a:off x="2553970" y="5280258"/>
            <a:ext cx="541020" cy="274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6"/>
            <a:endCxn id="52" idx="2"/>
          </p:cNvCxnSpPr>
          <p:nvPr/>
        </p:nvCxnSpPr>
        <p:spPr>
          <a:xfrm flipV="1">
            <a:off x="2322830" y="7075702"/>
            <a:ext cx="1656080" cy="274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188210" y="336744"/>
            <a:ext cx="365760" cy="368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1" name="Oval 60"/>
          <p:cNvSpPr/>
          <p:nvPr/>
        </p:nvSpPr>
        <p:spPr>
          <a:xfrm>
            <a:off x="1591310" y="1441644"/>
            <a:ext cx="365760" cy="368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2" name="Oval 61"/>
          <p:cNvSpPr/>
          <p:nvPr/>
        </p:nvSpPr>
        <p:spPr>
          <a:xfrm>
            <a:off x="1774190" y="2590994"/>
            <a:ext cx="365760" cy="3683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3" name="Oval 62"/>
          <p:cNvSpPr/>
          <p:nvPr/>
        </p:nvSpPr>
        <p:spPr>
          <a:xfrm>
            <a:off x="2729230" y="3448244"/>
            <a:ext cx="365760" cy="3683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4" name="Oval 63"/>
          <p:cNvSpPr/>
          <p:nvPr/>
        </p:nvSpPr>
        <p:spPr>
          <a:xfrm>
            <a:off x="3796030" y="2316337"/>
            <a:ext cx="365760" cy="3683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65" name="Straight Arrow Connector 64"/>
          <p:cNvCxnSpPr>
            <a:stCxn id="60" idx="3"/>
            <a:endCxn id="61" idx="0"/>
          </p:cNvCxnSpPr>
          <p:nvPr/>
        </p:nvCxnSpPr>
        <p:spPr>
          <a:xfrm flipH="1">
            <a:off x="1774190" y="651108"/>
            <a:ext cx="467584" cy="79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1" idx="4"/>
            <a:endCxn id="62" idx="0"/>
          </p:cNvCxnSpPr>
          <p:nvPr/>
        </p:nvCxnSpPr>
        <p:spPr>
          <a:xfrm>
            <a:off x="1774190" y="1809944"/>
            <a:ext cx="182880" cy="78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2" idx="5"/>
            <a:endCxn id="63" idx="1"/>
          </p:cNvCxnSpPr>
          <p:nvPr/>
        </p:nvCxnSpPr>
        <p:spPr>
          <a:xfrm>
            <a:off x="2086386" y="2905358"/>
            <a:ext cx="696408" cy="59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3" idx="7"/>
            <a:endCxn id="64" idx="3"/>
          </p:cNvCxnSpPr>
          <p:nvPr/>
        </p:nvCxnSpPr>
        <p:spPr>
          <a:xfrm flipV="1">
            <a:off x="3041426" y="2630702"/>
            <a:ext cx="808168" cy="87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0" idx="4"/>
            <a:endCxn id="63" idx="0"/>
          </p:cNvCxnSpPr>
          <p:nvPr/>
        </p:nvCxnSpPr>
        <p:spPr>
          <a:xfrm>
            <a:off x="2371090" y="705044"/>
            <a:ext cx="541020" cy="274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2" idx="6"/>
            <a:endCxn id="64" idx="2"/>
          </p:cNvCxnSpPr>
          <p:nvPr/>
        </p:nvCxnSpPr>
        <p:spPr>
          <a:xfrm flipV="1">
            <a:off x="2139950" y="2500488"/>
            <a:ext cx="1656080" cy="274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4204163" y="1217715"/>
                <a:ext cx="1643380" cy="43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𝐷𝑖𝑓𝑓𝐶𝑜𝑙𝑜𝑟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163" y="1217715"/>
                <a:ext cx="1643380" cy="435632"/>
              </a:xfrm>
              <a:prstGeom prst="rect">
                <a:avLst/>
              </a:prstGeom>
              <a:blipFill rotWithShape="0">
                <a:blip r:embed="rId2"/>
                <a:stretch>
                  <a:fillRect l="-2602" r="-36059" b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277870" y="4005436"/>
                <a:ext cx="2114774" cy="778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𝐷𝑖𝑓𝑓𝐶𝑜𝑙𝑜𝑟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𝐷𝑖𝑓𝑓𝐶𝑜𝑙𝑜𝑟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870" y="4005436"/>
                <a:ext cx="2114774" cy="778931"/>
              </a:xfrm>
              <a:prstGeom prst="rect">
                <a:avLst/>
              </a:prstGeom>
              <a:blipFill rotWithShape="0">
                <a:blip r:embed="rId3"/>
                <a:stretch>
                  <a:fillRect l="-2017" r="-5476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/>
          <p:cNvSpPr/>
          <p:nvPr/>
        </p:nvSpPr>
        <p:spPr>
          <a:xfrm>
            <a:off x="7363117" y="5042172"/>
            <a:ext cx="365760" cy="3683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8" name="Oval 77"/>
          <p:cNvSpPr/>
          <p:nvPr/>
        </p:nvSpPr>
        <p:spPr>
          <a:xfrm>
            <a:off x="6766217" y="6147072"/>
            <a:ext cx="365760" cy="3683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9" name="Oval 78"/>
          <p:cNvSpPr/>
          <p:nvPr/>
        </p:nvSpPr>
        <p:spPr>
          <a:xfrm>
            <a:off x="6949097" y="7296422"/>
            <a:ext cx="365760" cy="368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0" name="Oval 79"/>
          <p:cNvSpPr/>
          <p:nvPr/>
        </p:nvSpPr>
        <p:spPr>
          <a:xfrm>
            <a:off x="7904137" y="8153672"/>
            <a:ext cx="365760" cy="368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1" name="Oval 80"/>
          <p:cNvSpPr/>
          <p:nvPr/>
        </p:nvSpPr>
        <p:spPr>
          <a:xfrm>
            <a:off x="8970937" y="7021765"/>
            <a:ext cx="365760" cy="368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82" name="Straight Arrow Connector 81"/>
          <p:cNvCxnSpPr>
            <a:stCxn id="77" idx="3"/>
            <a:endCxn id="78" idx="0"/>
          </p:cNvCxnSpPr>
          <p:nvPr/>
        </p:nvCxnSpPr>
        <p:spPr>
          <a:xfrm flipH="1">
            <a:off x="6949097" y="5356536"/>
            <a:ext cx="467584" cy="79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8" idx="4"/>
            <a:endCxn id="79" idx="0"/>
          </p:cNvCxnSpPr>
          <p:nvPr/>
        </p:nvCxnSpPr>
        <p:spPr>
          <a:xfrm>
            <a:off x="6949097" y="6515372"/>
            <a:ext cx="182880" cy="78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9" idx="5"/>
            <a:endCxn id="80" idx="1"/>
          </p:cNvCxnSpPr>
          <p:nvPr/>
        </p:nvCxnSpPr>
        <p:spPr>
          <a:xfrm>
            <a:off x="7261293" y="7610786"/>
            <a:ext cx="696408" cy="59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0" idx="7"/>
            <a:endCxn id="81" idx="3"/>
          </p:cNvCxnSpPr>
          <p:nvPr/>
        </p:nvCxnSpPr>
        <p:spPr>
          <a:xfrm flipV="1">
            <a:off x="8216333" y="7336130"/>
            <a:ext cx="808168" cy="87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7" idx="4"/>
            <a:endCxn id="80" idx="0"/>
          </p:cNvCxnSpPr>
          <p:nvPr/>
        </p:nvCxnSpPr>
        <p:spPr>
          <a:xfrm>
            <a:off x="7545997" y="5410472"/>
            <a:ext cx="541020" cy="274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6"/>
            <a:endCxn id="81" idx="2"/>
          </p:cNvCxnSpPr>
          <p:nvPr/>
        </p:nvCxnSpPr>
        <p:spPr>
          <a:xfrm flipV="1">
            <a:off x="7314857" y="7205916"/>
            <a:ext cx="1656080" cy="274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7039043" y="9207144"/>
                <a:ext cx="2114774" cy="778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𝐷𝑖𝑓𝑓𝐶𝑜𝑙𝑜𝑟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𝐷𝑖𝑓𝑓𝐶𝑜𝑙𝑜𝑟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043" y="9207144"/>
                <a:ext cx="2114774" cy="778931"/>
              </a:xfrm>
              <a:prstGeom prst="rect">
                <a:avLst/>
              </a:prstGeom>
              <a:blipFill rotWithShape="0">
                <a:blip r:embed="rId4"/>
                <a:stretch>
                  <a:fillRect l="-2017" r="-6052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Oval 102"/>
          <p:cNvSpPr/>
          <p:nvPr/>
        </p:nvSpPr>
        <p:spPr>
          <a:xfrm>
            <a:off x="5026884" y="8389760"/>
            <a:ext cx="365760" cy="3683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4" name="Oval 103"/>
          <p:cNvSpPr/>
          <p:nvPr/>
        </p:nvSpPr>
        <p:spPr>
          <a:xfrm>
            <a:off x="4429984" y="9494660"/>
            <a:ext cx="365760" cy="3683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5" name="Oval 104"/>
          <p:cNvSpPr/>
          <p:nvPr/>
        </p:nvSpPr>
        <p:spPr>
          <a:xfrm>
            <a:off x="4612864" y="10644010"/>
            <a:ext cx="365760" cy="3683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6" name="Oval 105"/>
          <p:cNvSpPr/>
          <p:nvPr/>
        </p:nvSpPr>
        <p:spPr>
          <a:xfrm>
            <a:off x="5567904" y="11501260"/>
            <a:ext cx="365760" cy="3683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07" name="Oval 106"/>
          <p:cNvSpPr/>
          <p:nvPr/>
        </p:nvSpPr>
        <p:spPr>
          <a:xfrm>
            <a:off x="6634704" y="10369353"/>
            <a:ext cx="365760" cy="368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08" name="Straight Arrow Connector 107"/>
          <p:cNvCxnSpPr>
            <a:stCxn id="103" idx="3"/>
            <a:endCxn id="104" idx="0"/>
          </p:cNvCxnSpPr>
          <p:nvPr/>
        </p:nvCxnSpPr>
        <p:spPr>
          <a:xfrm flipH="1">
            <a:off x="4612864" y="8704124"/>
            <a:ext cx="467584" cy="79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4" idx="4"/>
            <a:endCxn id="105" idx="0"/>
          </p:cNvCxnSpPr>
          <p:nvPr/>
        </p:nvCxnSpPr>
        <p:spPr>
          <a:xfrm>
            <a:off x="4612864" y="9862960"/>
            <a:ext cx="182880" cy="78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5" idx="5"/>
            <a:endCxn id="106" idx="1"/>
          </p:cNvCxnSpPr>
          <p:nvPr/>
        </p:nvCxnSpPr>
        <p:spPr>
          <a:xfrm>
            <a:off x="4925060" y="10958374"/>
            <a:ext cx="696408" cy="59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6" idx="7"/>
            <a:endCxn id="107" idx="3"/>
          </p:cNvCxnSpPr>
          <p:nvPr/>
        </p:nvCxnSpPr>
        <p:spPr>
          <a:xfrm flipV="1">
            <a:off x="5880100" y="10683718"/>
            <a:ext cx="808168" cy="87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3" idx="4"/>
            <a:endCxn id="106" idx="0"/>
          </p:cNvCxnSpPr>
          <p:nvPr/>
        </p:nvCxnSpPr>
        <p:spPr>
          <a:xfrm>
            <a:off x="5209764" y="8758060"/>
            <a:ext cx="541020" cy="274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5" idx="6"/>
            <a:endCxn id="107" idx="2"/>
          </p:cNvCxnSpPr>
          <p:nvPr/>
        </p:nvCxnSpPr>
        <p:spPr>
          <a:xfrm flipV="1">
            <a:off x="4978624" y="10553504"/>
            <a:ext cx="1656080" cy="274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2547767" y="12377952"/>
            <a:ext cx="365760" cy="368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1" name="Oval 120"/>
          <p:cNvSpPr/>
          <p:nvPr/>
        </p:nvSpPr>
        <p:spPr>
          <a:xfrm>
            <a:off x="3056806" y="13191067"/>
            <a:ext cx="365760" cy="368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2" name="Oval 121"/>
          <p:cNvSpPr/>
          <p:nvPr/>
        </p:nvSpPr>
        <p:spPr>
          <a:xfrm>
            <a:off x="1183492" y="13444676"/>
            <a:ext cx="365760" cy="368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3" name="Oval 122"/>
          <p:cNvSpPr/>
          <p:nvPr/>
        </p:nvSpPr>
        <p:spPr>
          <a:xfrm>
            <a:off x="2182007" y="14058020"/>
            <a:ext cx="365760" cy="368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4" name="Oval 123"/>
          <p:cNvSpPr/>
          <p:nvPr/>
        </p:nvSpPr>
        <p:spPr>
          <a:xfrm>
            <a:off x="1549252" y="12491351"/>
            <a:ext cx="365760" cy="368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31" name="Straight Connector 130"/>
          <p:cNvCxnSpPr>
            <a:stCxn id="124" idx="6"/>
            <a:endCxn id="119" idx="2"/>
          </p:cNvCxnSpPr>
          <p:nvPr/>
        </p:nvCxnSpPr>
        <p:spPr>
          <a:xfrm flipV="1">
            <a:off x="1915012" y="12562103"/>
            <a:ext cx="632755" cy="113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19" idx="5"/>
            <a:endCxn id="121" idx="0"/>
          </p:cNvCxnSpPr>
          <p:nvPr/>
        </p:nvCxnSpPr>
        <p:spPr>
          <a:xfrm>
            <a:off x="2859963" y="12692316"/>
            <a:ext cx="379723" cy="498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24" idx="5"/>
            <a:endCxn id="121" idx="1"/>
          </p:cNvCxnSpPr>
          <p:nvPr/>
        </p:nvCxnSpPr>
        <p:spPr>
          <a:xfrm>
            <a:off x="1861448" y="12805715"/>
            <a:ext cx="1248922" cy="43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4442236" y="6005528"/>
                <a:ext cx="2114774" cy="778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𝐷𝑖𝑓𝑓𝐶𝑜𝑙𝑜𝑟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𝐷𝑖𝑓𝑓𝐶𝑜𝑙𝑜𝑟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236" y="6005528"/>
                <a:ext cx="2114774" cy="778931"/>
              </a:xfrm>
              <a:prstGeom prst="rect">
                <a:avLst/>
              </a:prstGeom>
              <a:blipFill rotWithShape="0">
                <a:blip r:embed="rId5"/>
                <a:stretch>
                  <a:fillRect l="-2017" r="-6052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Connector 140"/>
          <p:cNvCxnSpPr>
            <a:stCxn id="124" idx="4"/>
            <a:endCxn id="123" idx="0"/>
          </p:cNvCxnSpPr>
          <p:nvPr/>
        </p:nvCxnSpPr>
        <p:spPr>
          <a:xfrm>
            <a:off x="1732132" y="12859651"/>
            <a:ext cx="632755" cy="1198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21" idx="3"/>
            <a:endCxn id="123" idx="7"/>
          </p:cNvCxnSpPr>
          <p:nvPr/>
        </p:nvCxnSpPr>
        <p:spPr>
          <a:xfrm flipH="1">
            <a:off x="2494203" y="13505432"/>
            <a:ext cx="616167" cy="60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21" idx="2"/>
            <a:endCxn id="122" idx="6"/>
          </p:cNvCxnSpPr>
          <p:nvPr/>
        </p:nvCxnSpPr>
        <p:spPr>
          <a:xfrm flipH="1">
            <a:off x="1549252" y="13375217"/>
            <a:ext cx="1507554" cy="253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23" idx="1"/>
            <a:endCxn id="122" idx="5"/>
          </p:cNvCxnSpPr>
          <p:nvPr/>
        </p:nvCxnSpPr>
        <p:spPr>
          <a:xfrm flipH="1" flipV="1">
            <a:off x="1495688" y="13759040"/>
            <a:ext cx="739883" cy="352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865630" y="60369"/>
            <a:ext cx="495076" cy="435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524001" y="1262094"/>
            <a:ext cx="495076" cy="435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536349" y="7259851"/>
            <a:ext cx="495076" cy="435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526101" y="8113938"/>
            <a:ext cx="495076" cy="435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7228983" y="10321499"/>
            <a:ext cx="495076" cy="435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59" name="Straight Arrow Connector 158"/>
          <p:cNvCxnSpPr/>
          <p:nvPr/>
        </p:nvCxnSpPr>
        <p:spPr>
          <a:xfrm flipV="1">
            <a:off x="3978910" y="13428402"/>
            <a:ext cx="2603276" cy="3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3994957" y="12781737"/>
            <a:ext cx="2744933" cy="435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Color solver</a:t>
            </a:r>
            <a:endParaRPr lang="en-US" dirty="0"/>
          </a:p>
        </p:txBody>
      </p:sp>
      <p:sp>
        <p:nvSpPr>
          <p:cNvPr id="167" name="Oval 166"/>
          <p:cNvSpPr/>
          <p:nvPr/>
        </p:nvSpPr>
        <p:spPr>
          <a:xfrm>
            <a:off x="8691129" y="12324017"/>
            <a:ext cx="365760" cy="368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8" name="Oval 167"/>
          <p:cNvSpPr/>
          <p:nvPr/>
        </p:nvSpPr>
        <p:spPr>
          <a:xfrm>
            <a:off x="9200168" y="13137132"/>
            <a:ext cx="365760" cy="368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69" name="Oval 168"/>
          <p:cNvSpPr/>
          <p:nvPr/>
        </p:nvSpPr>
        <p:spPr>
          <a:xfrm>
            <a:off x="7326854" y="13390741"/>
            <a:ext cx="365760" cy="368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70" name="Oval 169"/>
          <p:cNvSpPr/>
          <p:nvPr/>
        </p:nvSpPr>
        <p:spPr>
          <a:xfrm>
            <a:off x="8325369" y="14004085"/>
            <a:ext cx="365760" cy="368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1" name="Oval 170"/>
          <p:cNvSpPr/>
          <p:nvPr/>
        </p:nvSpPr>
        <p:spPr>
          <a:xfrm>
            <a:off x="7692614" y="12437416"/>
            <a:ext cx="365760" cy="368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72" name="Straight Connector 171"/>
          <p:cNvCxnSpPr>
            <a:stCxn id="171" idx="6"/>
            <a:endCxn id="167" idx="2"/>
          </p:cNvCxnSpPr>
          <p:nvPr/>
        </p:nvCxnSpPr>
        <p:spPr>
          <a:xfrm flipV="1">
            <a:off x="8058374" y="12508168"/>
            <a:ext cx="632755" cy="113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67" idx="5"/>
            <a:endCxn id="168" idx="0"/>
          </p:cNvCxnSpPr>
          <p:nvPr/>
        </p:nvCxnSpPr>
        <p:spPr>
          <a:xfrm>
            <a:off x="9003325" y="12638381"/>
            <a:ext cx="379723" cy="498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71" idx="5"/>
            <a:endCxn id="168" idx="1"/>
          </p:cNvCxnSpPr>
          <p:nvPr/>
        </p:nvCxnSpPr>
        <p:spPr>
          <a:xfrm>
            <a:off x="8004810" y="12751780"/>
            <a:ext cx="1248922" cy="43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71" idx="4"/>
            <a:endCxn id="170" idx="0"/>
          </p:cNvCxnSpPr>
          <p:nvPr/>
        </p:nvCxnSpPr>
        <p:spPr>
          <a:xfrm>
            <a:off x="7875494" y="12805716"/>
            <a:ext cx="632755" cy="1198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68" idx="3"/>
            <a:endCxn id="170" idx="7"/>
          </p:cNvCxnSpPr>
          <p:nvPr/>
        </p:nvCxnSpPr>
        <p:spPr>
          <a:xfrm flipH="1">
            <a:off x="8637565" y="13451497"/>
            <a:ext cx="616167" cy="60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68" idx="2"/>
            <a:endCxn id="169" idx="6"/>
          </p:cNvCxnSpPr>
          <p:nvPr/>
        </p:nvCxnSpPr>
        <p:spPr>
          <a:xfrm flipH="1">
            <a:off x="7692614" y="13321282"/>
            <a:ext cx="1507554" cy="253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170" idx="1"/>
            <a:endCxn id="169" idx="5"/>
          </p:cNvCxnSpPr>
          <p:nvPr/>
        </p:nvCxnSpPr>
        <p:spPr>
          <a:xfrm flipH="1" flipV="1">
            <a:off x="7639050" y="13705105"/>
            <a:ext cx="739883" cy="352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9762770" y="13103466"/>
            <a:ext cx="723703" cy="435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buf0</a:t>
            </a:r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8842225" y="14090457"/>
            <a:ext cx="723703" cy="435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buf1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6841714" y="13828500"/>
            <a:ext cx="723703" cy="435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buf2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7087133" y="12208250"/>
            <a:ext cx="723703" cy="435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buf2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8916242" y="12001433"/>
            <a:ext cx="723703" cy="435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buf1</a:t>
            </a:r>
            <a:endParaRPr lang="en-US" dirty="0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1047750" y="12001433"/>
            <a:ext cx="969645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3796030" y="1809944"/>
            <a:ext cx="243428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4161790" y="3316637"/>
            <a:ext cx="2472914" cy="25262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4612864" y="6891551"/>
            <a:ext cx="19441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5933664" y="7985968"/>
            <a:ext cx="1243118" cy="15086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38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/>
          <p:cNvSpPr/>
          <p:nvPr/>
        </p:nvSpPr>
        <p:spPr>
          <a:xfrm>
            <a:off x="2146098" y="2754614"/>
            <a:ext cx="9429277" cy="5299883"/>
          </a:xfrm>
          <a:prstGeom prst="roundRect">
            <a:avLst>
              <a:gd name="adj" fmla="val 6071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2500110" y="2870453"/>
                <a:ext cx="5893413" cy="532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59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zh-CN" altLang="en-US" sz="2859" dirty="0"/>
                  <a:t> </a:t>
                </a:r>
                <a:r>
                  <a:rPr lang="en-US" altLang="zh-CN" sz="2859" dirty="0"/>
                  <a:t>kernel</a:t>
                </a:r>
                <a:endParaRPr lang="zh-CN" altLang="en-US" sz="2859" dirty="0"/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572" y="941138"/>
                <a:ext cx="3298723" cy="338554"/>
              </a:xfrm>
              <a:prstGeom prst="rect">
                <a:avLst/>
              </a:prstGeom>
              <a:blipFill rotWithShape="0">
                <a:blip r:embed="rId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ctangle 88"/>
          <p:cNvSpPr/>
          <p:nvPr/>
        </p:nvSpPr>
        <p:spPr>
          <a:xfrm>
            <a:off x="13276634" y="5487117"/>
            <a:ext cx="276885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90" name="Rectangle 89"/>
          <p:cNvSpPr/>
          <p:nvPr/>
        </p:nvSpPr>
        <p:spPr>
          <a:xfrm>
            <a:off x="13276634" y="6435686"/>
            <a:ext cx="276885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3276634" y="6119497"/>
            <a:ext cx="276885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92" name="Rectangle 91"/>
          <p:cNvSpPr/>
          <p:nvPr/>
        </p:nvSpPr>
        <p:spPr>
          <a:xfrm>
            <a:off x="13276634" y="5803307"/>
            <a:ext cx="276885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cxnSp>
        <p:nvCxnSpPr>
          <p:cNvPr id="94" name="Curved Connector 93"/>
          <p:cNvCxnSpPr>
            <a:endCxn id="171" idx="1"/>
          </p:cNvCxnSpPr>
          <p:nvPr/>
        </p:nvCxnSpPr>
        <p:spPr>
          <a:xfrm rot="16200000" flipH="1">
            <a:off x="9243387" y="4553198"/>
            <a:ext cx="1510386" cy="127839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13047831" y="4001753"/>
            <a:ext cx="770912" cy="29413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98" name="Rounded Rectangle 97"/>
          <p:cNvSpPr/>
          <p:nvPr/>
        </p:nvSpPr>
        <p:spPr>
          <a:xfrm>
            <a:off x="13162657" y="4724511"/>
            <a:ext cx="511993" cy="5791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99" name="Rectangle 98"/>
          <p:cNvSpPr/>
          <p:nvPr/>
        </p:nvSpPr>
        <p:spPr>
          <a:xfrm>
            <a:off x="2893173" y="385171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00" name="Rectangle 99"/>
          <p:cNvSpPr/>
          <p:nvPr/>
        </p:nvSpPr>
        <p:spPr>
          <a:xfrm>
            <a:off x="2893173" y="4800283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01" name="Rectangle 100"/>
          <p:cNvSpPr/>
          <p:nvPr/>
        </p:nvSpPr>
        <p:spPr>
          <a:xfrm>
            <a:off x="2893173" y="448409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02" name="Rectangle 101"/>
          <p:cNvSpPr/>
          <p:nvPr/>
        </p:nvSpPr>
        <p:spPr>
          <a:xfrm>
            <a:off x="2893173" y="416790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03" name="Rectangle 102"/>
          <p:cNvSpPr/>
          <p:nvPr/>
        </p:nvSpPr>
        <p:spPr>
          <a:xfrm>
            <a:off x="3279627" y="385171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04" name="Rectangle 103"/>
          <p:cNvSpPr/>
          <p:nvPr/>
        </p:nvSpPr>
        <p:spPr>
          <a:xfrm>
            <a:off x="3279627" y="4800283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05" name="Rectangle 104"/>
          <p:cNvSpPr/>
          <p:nvPr/>
        </p:nvSpPr>
        <p:spPr>
          <a:xfrm>
            <a:off x="3279627" y="448409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06" name="Rectangle 105"/>
          <p:cNvSpPr/>
          <p:nvPr/>
        </p:nvSpPr>
        <p:spPr>
          <a:xfrm>
            <a:off x="3279627" y="416790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07" name="Rectangle 106"/>
          <p:cNvSpPr/>
          <p:nvPr/>
        </p:nvSpPr>
        <p:spPr>
          <a:xfrm>
            <a:off x="3666081" y="385171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08" name="Rectangle 107"/>
          <p:cNvSpPr/>
          <p:nvPr/>
        </p:nvSpPr>
        <p:spPr>
          <a:xfrm>
            <a:off x="3666081" y="4800283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09" name="Rectangle 108"/>
          <p:cNvSpPr/>
          <p:nvPr/>
        </p:nvSpPr>
        <p:spPr>
          <a:xfrm>
            <a:off x="3666081" y="448409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10" name="Rectangle 109"/>
          <p:cNvSpPr/>
          <p:nvPr/>
        </p:nvSpPr>
        <p:spPr>
          <a:xfrm>
            <a:off x="3666081" y="416790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11" name="Rectangle 110"/>
          <p:cNvSpPr/>
          <p:nvPr/>
        </p:nvSpPr>
        <p:spPr>
          <a:xfrm>
            <a:off x="4052535" y="385171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12" name="Rectangle 111"/>
          <p:cNvSpPr/>
          <p:nvPr/>
        </p:nvSpPr>
        <p:spPr>
          <a:xfrm>
            <a:off x="4052535" y="4800283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13" name="Rectangle 112"/>
          <p:cNvSpPr/>
          <p:nvPr/>
        </p:nvSpPr>
        <p:spPr>
          <a:xfrm>
            <a:off x="4052535" y="448409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14" name="Rectangle 113"/>
          <p:cNvSpPr/>
          <p:nvPr/>
        </p:nvSpPr>
        <p:spPr>
          <a:xfrm>
            <a:off x="4052535" y="416790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15" name="Rounded Rectangle 114"/>
          <p:cNvSpPr/>
          <p:nvPr/>
        </p:nvSpPr>
        <p:spPr>
          <a:xfrm>
            <a:off x="2735549" y="4081592"/>
            <a:ext cx="1721475" cy="48881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16" name="TextBox 115"/>
          <p:cNvSpPr txBox="1"/>
          <p:nvPr/>
        </p:nvSpPr>
        <p:spPr>
          <a:xfrm>
            <a:off x="2707480" y="5244410"/>
            <a:ext cx="1522883" cy="532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59" dirty="0"/>
              <a:t>Buffer1</a:t>
            </a:r>
          </a:p>
        </p:txBody>
      </p:sp>
      <p:cxnSp>
        <p:nvCxnSpPr>
          <p:cNvPr id="3" name="Curved Connector 2"/>
          <p:cNvCxnSpPr>
            <a:stCxn id="115" idx="3"/>
            <a:endCxn id="130" idx="1"/>
          </p:cNvCxnSpPr>
          <p:nvPr/>
        </p:nvCxnSpPr>
        <p:spPr>
          <a:xfrm>
            <a:off x="4457023" y="4326000"/>
            <a:ext cx="989792" cy="1118244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5615884" y="4225249"/>
            <a:ext cx="474284" cy="474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8" name="Oval 117"/>
          <p:cNvSpPr/>
          <p:nvPr/>
        </p:nvSpPr>
        <p:spPr>
          <a:xfrm>
            <a:off x="5615884" y="4857629"/>
            <a:ext cx="474284" cy="474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9" name="Oval 118"/>
          <p:cNvSpPr/>
          <p:nvPr/>
        </p:nvSpPr>
        <p:spPr>
          <a:xfrm>
            <a:off x="5615882" y="5490008"/>
            <a:ext cx="474284" cy="474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0" name="Oval 119"/>
          <p:cNvSpPr/>
          <p:nvPr/>
        </p:nvSpPr>
        <p:spPr>
          <a:xfrm>
            <a:off x="5615880" y="6122387"/>
            <a:ext cx="474284" cy="474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1" name="Oval 120"/>
          <p:cNvSpPr/>
          <p:nvPr/>
        </p:nvSpPr>
        <p:spPr>
          <a:xfrm>
            <a:off x="6336091" y="4558186"/>
            <a:ext cx="474284" cy="474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16" dirty="0">
                <a:solidFill>
                  <a:schemeClr val="tx1"/>
                </a:solidFill>
              </a:rPr>
              <a:t>+</a:t>
            </a:r>
            <a:endParaRPr lang="en-US" sz="3216" dirty="0">
              <a:solidFill>
                <a:schemeClr val="tx1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6336091" y="5771067"/>
            <a:ext cx="474284" cy="474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23" name="Oval 122"/>
          <p:cNvSpPr/>
          <p:nvPr/>
        </p:nvSpPr>
        <p:spPr>
          <a:xfrm>
            <a:off x="6956826" y="5183752"/>
            <a:ext cx="474284" cy="474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24" name="Straight Arrow Connector 123"/>
          <p:cNvCxnSpPr>
            <a:stCxn id="117" idx="6"/>
            <a:endCxn id="121" idx="2"/>
          </p:cNvCxnSpPr>
          <p:nvPr/>
        </p:nvCxnSpPr>
        <p:spPr>
          <a:xfrm>
            <a:off x="6090168" y="4462394"/>
            <a:ext cx="245924" cy="332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18" idx="6"/>
            <a:endCxn id="121" idx="2"/>
          </p:cNvCxnSpPr>
          <p:nvPr/>
        </p:nvCxnSpPr>
        <p:spPr>
          <a:xfrm flipV="1">
            <a:off x="6090168" y="4795329"/>
            <a:ext cx="245924" cy="299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19" idx="6"/>
            <a:endCxn id="122" idx="2"/>
          </p:cNvCxnSpPr>
          <p:nvPr/>
        </p:nvCxnSpPr>
        <p:spPr>
          <a:xfrm>
            <a:off x="6090167" y="5727151"/>
            <a:ext cx="245925" cy="281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20" idx="6"/>
            <a:endCxn id="122" idx="2"/>
          </p:cNvCxnSpPr>
          <p:nvPr/>
        </p:nvCxnSpPr>
        <p:spPr>
          <a:xfrm flipV="1">
            <a:off x="6090166" y="6008211"/>
            <a:ext cx="245927" cy="351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1" idx="6"/>
            <a:endCxn id="123" idx="2"/>
          </p:cNvCxnSpPr>
          <p:nvPr/>
        </p:nvCxnSpPr>
        <p:spPr>
          <a:xfrm>
            <a:off x="6810377" y="4795331"/>
            <a:ext cx="146451" cy="625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2" idx="6"/>
            <a:endCxn id="123" idx="2"/>
          </p:cNvCxnSpPr>
          <p:nvPr/>
        </p:nvCxnSpPr>
        <p:spPr>
          <a:xfrm flipV="1">
            <a:off x="6810377" y="5420896"/>
            <a:ext cx="146451" cy="587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5446818" y="3958060"/>
            <a:ext cx="2105729" cy="29723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31" name="TextBox 130"/>
          <p:cNvSpPr txBox="1"/>
          <p:nvPr/>
        </p:nvSpPr>
        <p:spPr>
          <a:xfrm>
            <a:off x="5467199" y="6955831"/>
            <a:ext cx="2611555" cy="4771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501" dirty="0"/>
              <a:t>Dot product unit</a:t>
            </a:r>
          </a:p>
        </p:txBody>
      </p:sp>
      <p:sp>
        <p:nvSpPr>
          <p:cNvPr id="133" name="圆角矩形 44"/>
          <p:cNvSpPr/>
          <p:nvPr/>
        </p:nvSpPr>
        <p:spPr>
          <a:xfrm>
            <a:off x="2662045" y="3661807"/>
            <a:ext cx="1902378" cy="164457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5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圆角矩形 44"/>
          <p:cNvSpPr/>
          <p:nvPr/>
        </p:nvSpPr>
        <p:spPr>
          <a:xfrm>
            <a:off x="2668900" y="5815429"/>
            <a:ext cx="1902378" cy="164457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5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720706" y="7446082"/>
            <a:ext cx="1595318" cy="532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59" dirty="0"/>
              <a:t>Buffer</a:t>
            </a:r>
            <a:r>
              <a:rPr lang="en-US" altLang="zh-CN" sz="2859" dirty="0"/>
              <a:t>2</a:t>
            </a:r>
            <a:endParaRPr lang="en-US" sz="2859" dirty="0"/>
          </a:p>
        </p:txBody>
      </p:sp>
      <p:cxnSp>
        <p:nvCxnSpPr>
          <p:cNvPr id="136" name="Curved Connector 135"/>
          <p:cNvCxnSpPr>
            <a:stCxn id="123" idx="6"/>
            <a:endCxn id="137" idx="2"/>
          </p:cNvCxnSpPr>
          <p:nvPr/>
        </p:nvCxnSpPr>
        <p:spPr>
          <a:xfrm flipV="1">
            <a:off x="7431112" y="4437204"/>
            <a:ext cx="1531249" cy="98369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Rounded Rectangle 136"/>
          <p:cNvSpPr/>
          <p:nvPr/>
        </p:nvSpPr>
        <p:spPr>
          <a:xfrm>
            <a:off x="7897007" y="3416276"/>
            <a:ext cx="2130702" cy="102092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1" dirty="0">
                <a:solidFill>
                  <a:schemeClr val="tx1"/>
                </a:solidFill>
              </a:rPr>
              <a:t>Accumulate structure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13276634" y="4224817"/>
            <a:ext cx="276885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13276634" y="5173386"/>
            <a:ext cx="276885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62" name="Rectangle 161"/>
          <p:cNvSpPr/>
          <p:nvPr/>
        </p:nvSpPr>
        <p:spPr>
          <a:xfrm>
            <a:off x="13276634" y="4857196"/>
            <a:ext cx="276885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63" name="Rectangle 162"/>
          <p:cNvSpPr/>
          <p:nvPr/>
        </p:nvSpPr>
        <p:spPr>
          <a:xfrm>
            <a:off x="13276634" y="4541007"/>
            <a:ext cx="276885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71" name="Rounded Rectangle 170"/>
          <p:cNvSpPr/>
          <p:nvPr/>
        </p:nvSpPr>
        <p:spPr>
          <a:xfrm>
            <a:off x="13152373" y="5658035"/>
            <a:ext cx="511993" cy="5791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cxnSp>
        <p:nvCxnSpPr>
          <p:cNvPr id="172" name="Curved Connector 171"/>
          <p:cNvCxnSpPr>
            <a:stCxn id="98" idx="1"/>
            <a:endCxn id="137" idx="3"/>
          </p:cNvCxnSpPr>
          <p:nvPr/>
        </p:nvCxnSpPr>
        <p:spPr>
          <a:xfrm rot="10800000">
            <a:off x="12542308" y="3926742"/>
            <a:ext cx="620349" cy="108732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1" name="圆角矩形 54"/>
          <p:cNvSpPr/>
          <p:nvPr/>
        </p:nvSpPr>
        <p:spPr>
          <a:xfrm>
            <a:off x="-2572650" y="2772444"/>
            <a:ext cx="1439462" cy="5299883"/>
          </a:xfrm>
          <a:prstGeom prst="roundRect">
            <a:avLst>
              <a:gd name="adj" fmla="val 6071"/>
            </a:avLst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 dirty="0"/>
          </a:p>
        </p:txBody>
      </p:sp>
      <p:sp>
        <p:nvSpPr>
          <p:cNvPr id="183" name="Right Arrow 182"/>
          <p:cNvSpPr/>
          <p:nvPr/>
        </p:nvSpPr>
        <p:spPr>
          <a:xfrm>
            <a:off x="-1122905" y="5303614"/>
            <a:ext cx="1065641" cy="46550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6" dirty="0">
                <a:solidFill>
                  <a:schemeClr val="tx1"/>
                </a:solidFill>
              </a:rPr>
              <a:t>FIFO</a:t>
            </a:r>
          </a:p>
        </p:txBody>
      </p:sp>
      <p:sp>
        <p:nvSpPr>
          <p:cNvPr id="185" name="Right Arrow 184"/>
          <p:cNvSpPr/>
          <p:nvPr/>
        </p:nvSpPr>
        <p:spPr>
          <a:xfrm>
            <a:off x="13818965" y="5189634"/>
            <a:ext cx="1278942" cy="46550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6" dirty="0">
                <a:solidFill>
                  <a:schemeClr val="tx1"/>
                </a:solidFill>
              </a:rPr>
              <a:t>FIFO</a:t>
            </a:r>
          </a:p>
        </p:txBody>
      </p:sp>
      <p:sp>
        <p:nvSpPr>
          <p:cNvPr id="186" name="圆角矩形 54"/>
          <p:cNvSpPr/>
          <p:nvPr/>
        </p:nvSpPr>
        <p:spPr>
          <a:xfrm>
            <a:off x="15100660" y="2754614"/>
            <a:ext cx="1439462" cy="5299883"/>
          </a:xfrm>
          <a:prstGeom prst="roundRect">
            <a:avLst>
              <a:gd name="adj" fmla="val 6071"/>
            </a:avLst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Rectangle 186"/>
              <p:cNvSpPr/>
              <p:nvPr/>
            </p:nvSpPr>
            <p:spPr>
              <a:xfrm>
                <a:off x="-2645314" y="3228195"/>
                <a:ext cx="1386790" cy="972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59">
                        <a:latin typeface="Cambria Math" panose="02040503050406030204" pitchFamily="18" charset="0"/>
                      </a:rPr>
                      <m:t>𝐷𝑎𝑡</m:t>
                    </m:r>
                    <m:sSub>
                      <m:sSubPr>
                        <m:ctrlPr>
                          <a:rPr lang="en-US" altLang="zh-CN" sz="285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59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59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zh-CN" altLang="en-US" sz="2859" dirty="0"/>
                  <a:t> </a:t>
                </a:r>
                <a:endParaRPr lang="en-US" altLang="zh-CN" sz="2859" dirty="0"/>
              </a:p>
              <a:p>
                <a:r>
                  <a:rPr lang="en-US" altLang="zh-CN" sz="2859" dirty="0"/>
                  <a:t>kernel</a:t>
                </a:r>
                <a:endParaRPr lang="zh-CN" altLang="en-US" sz="2859" dirty="0"/>
              </a:p>
            </p:txBody>
          </p:sp>
        </mc:Choice>
        <mc:Fallback xmlns="">
          <p:sp>
            <p:nvSpPr>
              <p:cNvPr id="187" name="Rectangl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021" y="1141377"/>
                <a:ext cx="835998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365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Rectangle 187"/>
              <p:cNvSpPr/>
              <p:nvPr/>
            </p:nvSpPr>
            <p:spPr>
              <a:xfrm>
                <a:off x="15119220" y="3228200"/>
                <a:ext cx="1570558" cy="972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59">
                        <a:latin typeface="Cambria Math" panose="02040503050406030204" pitchFamily="18" charset="0"/>
                      </a:rPr>
                      <m:t>𝐷𝑎𝑡</m:t>
                    </m:r>
                    <m:sSub>
                      <m:sSubPr>
                        <m:ctrlPr>
                          <a:rPr lang="en-US" altLang="zh-CN" sz="285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59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59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zh-CN" altLang="en-US" sz="2859" dirty="0"/>
                  <a:t> </a:t>
                </a:r>
                <a:endParaRPr lang="en-US" altLang="zh-CN" sz="2859" dirty="0"/>
              </a:p>
              <a:p>
                <a:r>
                  <a:rPr lang="en-US" altLang="zh-CN" sz="2859" dirty="0"/>
                  <a:t>kernel</a:t>
                </a:r>
                <a:endParaRPr lang="zh-CN" altLang="en-US" sz="2859" dirty="0"/>
              </a:p>
            </p:txBody>
          </p:sp>
        </mc:Choice>
        <mc:Fallback xmlns="">
          <p:sp>
            <p:nvSpPr>
              <p:cNvPr id="188" name="Rectangle 1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376" y="1141380"/>
                <a:ext cx="927370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394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圆角矩形 54"/>
          <p:cNvSpPr/>
          <p:nvPr/>
        </p:nvSpPr>
        <p:spPr>
          <a:xfrm>
            <a:off x="-58050" y="8716296"/>
            <a:ext cx="14083572" cy="1007964"/>
          </a:xfrm>
          <a:prstGeom prst="roundRect">
            <a:avLst>
              <a:gd name="adj" fmla="val 6071"/>
            </a:avLst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59" dirty="0">
                <a:solidFill>
                  <a:schemeClr val="tx1"/>
                </a:solidFill>
              </a:rPr>
              <a:t>DDR3 on Catapult FPGA</a:t>
            </a:r>
            <a:endParaRPr lang="zh-CN" altLang="en-US" sz="2859" dirty="0">
              <a:solidFill>
                <a:schemeClr val="tx1"/>
              </a:solidFill>
            </a:endParaRPr>
          </a:p>
        </p:txBody>
      </p:sp>
      <p:cxnSp>
        <p:nvCxnSpPr>
          <p:cNvPr id="191" name="Straight Arrow Connector 190"/>
          <p:cNvCxnSpPr>
            <a:endCxn id="181" idx="2"/>
          </p:cNvCxnSpPr>
          <p:nvPr/>
        </p:nvCxnSpPr>
        <p:spPr>
          <a:xfrm flipV="1">
            <a:off x="-1858844" y="8072327"/>
            <a:ext cx="5926" cy="643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6" idx="2"/>
          </p:cNvCxnSpPr>
          <p:nvPr/>
        </p:nvCxnSpPr>
        <p:spPr>
          <a:xfrm flipH="1">
            <a:off x="15820390" y="8054497"/>
            <a:ext cx="2" cy="6618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2893173" y="6008515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99" name="Rectangle 198"/>
          <p:cNvSpPr/>
          <p:nvPr/>
        </p:nvSpPr>
        <p:spPr>
          <a:xfrm>
            <a:off x="2893173" y="695708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00" name="Rectangle 199"/>
          <p:cNvSpPr/>
          <p:nvPr/>
        </p:nvSpPr>
        <p:spPr>
          <a:xfrm>
            <a:off x="2893173" y="664089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01" name="Rectangle 200"/>
          <p:cNvSpPr/>
          <p:nvPr/>
        </p:nvSpPr>
        <p:spPr>
          <a:xfrm>
            <a:off x="2893173" y="632470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02" name="Rectangle 201"/>
          <p:cNvSpPr/>
          <p:nvPr/>
        </p:nvSpPr>
        <p:spPr>
          <a:xfrm>
            <a:off x="3279627" y="6008515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03" name="Rectangle 202"/>
          <p:cNvSpPr/>
          <p:nvPr/>
        </p:nvSpPr>
        <p:spPr>
          <a:xfrm>
            <a:off x="3279627" y="695708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04" name="Rectangle 203"/>
          <p:cNvSpPr/>
          <p:nvPr/>
        </p:nvSpPr>
        <p:spPr>
          <a:xfrm>
            <a:off x="3279627" y="664089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05" name="Rectangle 204"/>
          <p:cNvSpPr/>
          <p:nvPr/>
        </p:nvSpPr>
        <p:spPr>
          <a:xfrm>
            <a:off x="3279627" y="632470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06" name="Rectangle 205"/>
          <p:cNvSpPr/>
          <p:nvPr/>
        </p:nvSpPr>
        <p:spPr>
          <a:xfrm>
            <a:off x="3666081" y="6008515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07" name="Rectangle 206"/>
          <p:cNvSpPr/>
          <p:nvPr/>
        </p:nvSpPr>
        <p:spPr>
          <a:xfrm>
            <a:off x="3666081" y="695708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08" name="Rectangle 207"/>
          <p:cNvSpPr/>
          <p:nvPr/>
        </p:nvSpPr>
        <p:spPr>
          <a:xfrm>
            <a:off x="3666081" y="664089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09" name="Rectangle 208"/>
          <p:cNvSpPr/>
          <p:nvPr/>
        </p:nvSpPr>
        <p:spPr>
          <a:xfrm>
            <a:off x="3666081" y="632470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10" name="Rectangle 209"/>
          <p:cNvSpPr/>
          <p:nvPr/>
        </p:nvSpPr>
        <p:spPr>
          <a:xfrm>
            <a:off x="4052535" y="6008515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11" name="Rectangle 210"/>
          <p:cNvSpPr/>
          <p:nvPr/>
        </p:nvSpPr>
        <p:spPr>
          <a:xfrm>
            <a:off x="4052535" y="695708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12" name="Rectangle 211"/>
          <p:cNvSpPr/>
          <p:nvPr/>
        </p:nvSpPr>
        <p:spPr>
          <a:xfrm>
            <a:off x="4052535" y="664089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13" name="Rectangle 212"/>
          <p:cNvSpPr/>
          <p:nvPr/>
        </p:nvSpPr>
        <p:spPr>
          <a:xfrm>
            <a:off x="4052535" y="632470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14" name="Rounded Rectangle 213"/>
          <p:cNvSpPr/>
          <p:nvPr/>
        </p:nvSpPr>
        <p:spPr>
          <a:xfrm>
            <a:off x="2735549" y="6238392"/>
            <a:ext cx="1721475" cy="48881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cxnSp>
        <p:nvCxnSpPr>
          <p:cNvPr id="215" name="Curved Connector 214"/>
          <p:cNvCxnSpPr>
            <a:stCxn id="183" idx="3"/>
            <a:endCxn id="214" idx="1"/>
          </p:cNvCxnSpPr>
          <p:nvPr/>
        </p:nvCxnSpPr>
        <p:spPr>
          <a:xfrm>
            <a:off x="2457339" y="5536364"/>
            <a:ext cx="278211" cy="94643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9359384" y="6968514"/>
            <a:ext cx="2215990" cy="8620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501" dirty="0"/>
              <a:t>Accumulating Tile</a:t>
            </a:r>
          </a:p>
        </p:txBody>
      </p:sp>
    </p:spTree>
    <p:extLst>
      <p:ext uri="{BB962C8B-B14F-4D97-AF65-F5344CB8AC3E}">
        <p14:creationId xmlns:p14="http://schemas.microsoft.com/office/powerpoint/2010/main" val="5669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048004" y="3785668"/>
            <a:ext cx="1582054" cy="1582054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6" name="矩形 5"/>
          <p:cNvSpPr/>
          <p:nvPr/>
        </p:nvSpPr>
        <p:spPr>
          <a:xfrm>
            <a:off x="-2839031" y="4350277"/>
            <a:ext cx="1582054" cy="1582054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4" name="矩形 3"/>
          <p:cNvSpPr/>
          <p:nvPr/>
        </p:nvSpPr>
        <p:spPr>
          <a:xfrm>
            <a:off x="-3128502" y="4576695"/>
            <a:ext cx="1582054" cy="1582054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5" name="文本框 4"/>
          <p:cNvSpPr txBox="1"/>
          <p:nvPr/>
        </p:nvSpPr>
        <p:spPr>
          <a:xfrm>
            <a:off x="-2990930" y="4625404"/>
            <a:ext cx="1444483" cy="141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5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0  1  2</a:t>
            </a:r>
          </a:p>
          <a:p>
            <a:r>
              <a:rPr lang="en-US" altLang="zh-CN" sz="285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3  4  5</a:t>
            </a:r>
          </a:p>
          <a:p>
            <a:r>
              <a:rPr lang="en-US" altLang="zh-CN" sz="285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6  7  8</a:t>
            </a:r>
            <a:endParaRPr lang="zh-CN" altLang="en-US" sz="285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-1881775" y="3897429"/>
            <a:ext cx="670653" cy="358251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5914238" y="4514703"/>
            <a:ext cx="3714391" cy="1156521"/>
            <a:chOff x="4783756" y="1422130"/>
            <a:chExt cx="2079058" cy="647340"/>
          </a:xfrm>
        </p:grpSpPr>
        <p:sp>
          <p:nvSpPr>
            <p:cNvPr id="10" name="矩形 9"/>
            <p:cNvSpPr/>
            <p:nvPr/>
          </p:nvSpPr>
          <p:spPr>
            <a:xfrm>
              <a:off x="4783756" y="1422130"/>
              <a:ext cx="2040556" cy="64734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216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822258" y="1453413"/>
              <a:ext cx="2040556" cy="544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5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0  1  3  4  9  10  12  13</a:t>
              </a:r>
            </a:p>
            <a:p>
              <a:r>
                <a:rPr lang="en-US" altLang="zh-CN" sz="285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1  2  4  5 10 11  13  14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-105776" y="7619810"/>
            <a:ext cx="8874219" cy="604854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15" name="文本框 14"/>
          <p:cNvSpPr txBox="1"/>
          <p:nvPr/>
        </p:nvSpPr>
        <p:spPr>
          <a:xfrm>
            <a:off x="-105776" y="7614958"/>
            <a:ext cx="9849867" cy="532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5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1  2  3  4  5  6  7  8  9  10  11  12  13  14  15  16  17 · · · </a:t>
            </a:r>
            <a:endParaRPr lang="zh-CN" altLang="en-US" sz="285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28002" y="3810389"/>
            <a:ext cx="2359707" cy="2359707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cxnSp>
        <p:nvCxnSpPr>
          <p:cNvPr id="21" name="直接连接符 20"/>
          <p:cNvCxnSpPr>
            <a:stCxn id="17" idx="1"/>
            <a:endCxn id="17" idx="3"/>
          </p:cNvCxnSpPr>
          <p:nvPr/>
        </p:nvCxnSpPr>
        <p:spPr>
          <a:xfrm>
            <a:off x="3028002" y="4990240"/>
            <a:ext cx="235970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028002" y="5602856"/>
            <a:ext cx="235970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028002" y="4418345"/>
            <a:ext cx="235970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7" idx="0"/>
            <a:endCxn id="17" idx="2"/>
          </p:cNvCxnSpPr>
          <p:nvPr/>
        </p:nvCxnSpPr>
        <p:spPr>
          <a:xfrm>
            <a:off x="4207854" y="3810389"/>
            <a:ext cx="0" cy="23597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97781" y="3826044"/>
            <a:ext cx="0" cy="23597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640617" y="3810389"/>
            <a:ext cx="0" cy="23597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2836927" y="3590512"/>
            <a:ext cx="1017463" cy="1017463"/>
          </a:xfrm>
          <a:prstGeom prst="ellipse">
            <a:avLst/>
          </a:prstGeom>
          <a:noFill/>
          <a:ln w="254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29" name="文本框 28"/>
          <p:cNvSpPr txBox="1"/>
          <p:nvPr/>
        </p:nvSpPr>
        <p:spPr>
          <a:xfrm>
            <a:off x="-966634" y="3018007"/>
            <a:ext cx="3516871" cy="477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Feature Maps</a:t>
            </a:r>
            <a:endParaRPr lang="zh-CN" altLang="en-US" sz="250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366663" y="3022751"/>
            <a:ext cx="3516871" cy="477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Matrix</a:t>
            </a:r>
            <a:endParaRPr lang="zh-CN" altLang="en-US" sz="250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005714" y="3018008"/>
            <a:ext cx="3516871" cy="477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Tile</a:t>
            </a:r>
            <a:endParaRPr lang="zh-CN" altLang="en-US" sz="250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燕尾形箭头 31"/>
          <p:cNvSpPr/>
          <p:nvPr/>
        </p:nvSpPr>
        <p:spPr>
          <a:xfrm>
            <a:off x="2198105" y="4749879"/>
            <a:ext cx="692029" cy="512037"/>
          </a:xfrm>
          <a:prstGeom prst="notchedRightArrow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cxnSp>
        <p:nvCxnSpPr>
          <p:cNvPr id="34" name="直接连接符 33"/>
          <p:cNvCxnSpPr>
            <a:stCxn id="28" idx="7"/>
          </p:cNvCxnSpPr>
          <p:nvPr/>
        </p:nvCxnSpPr>
        <p:spPr>
          <a:xfrm>
            <a:off x="3705384" y="3739515"/>
            <a:ext cx="2208852" cy="775187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8" idx="5"/>
          </p:cNvCxnSpPr>
          <p:nvPr/>
        </p:nvCxnSpPr>
        <p:spPr>
          <a:xfrm>
            <a:off x="3705384" y="4458970"/>
            <a:ext cx="2208852" cy="1186307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234502" y="8240782"/>
            <a:ext cx="5667703" cy="477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DRAM Layout</a:t>
            </a:r>
            <a:endParaRPr lang="zh-CN" altLang="en-US" sz="250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-2386199" y="7035539"/>
            <a:ext cx="0" cy="5567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环形箭头 46"/>
          <p:cNvSpPr/>
          <p:nvPr/>
        </p:nvSpPr>
        <p:spPr>
          <a:xfrm>
            <a:off x="-2314069" y="7078084"/>
            <a:ext cx="317446" cy="952866"/>
          </a:xfrm>
          <a:prstGeom prst="circularArrow">
            <a:avLst>
              <a:gd name="adj1" fmla="val 0"/>
              <a:gd name="adj2" fmla="val 946800"/>
              <a:gd name="adj3" fmla="val 20411454"/>
              <a:gd name="adj4" fmla="val 10103409"/>
              <a:gd name="adj5" fmla="val 566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sp>
        <p:nvSpPr>
          <p:cNvPr id="50" name="环形箭头 49"/>
          <p:cNvSpPr/>
          <p:nvPr/>
        </p:nvSpPr>
        <p:spPr>
          <a:xfrm>
            <a:off x="-1962382" y="7078084"/>
            <a:ext cx="317446" cy="952866"/>
          </a:xfrm>
          <a:prstGeom prst="circularArrow">
            <a:avLst>
              <a:gd name="adj1" fmla="val 0"/>
              <a:gd name="adj2" fmla="val 946800"/>
              <a:gd name="adj3" fmla="val 20411454"/>
              <a:gd name="adj4" fmla="val 10103409"/>
              <a:gd name="adj5" fmla="val 566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sp>
        <p:nvSpPr>
          <p:cNvPr id="51" name="环形箭头 50"/>
          <p:cNvSpPr/>
          <p:nvPr/>
        </p:nvSpPr>
        <p:spPr>
          <a:xfrm>
            <a:off x="-1597544" y="7071209"/>
            <a:ext cx="317446" cy="952866"/>
          </a:xfrm>
          <a:prstGeom prst="circularArrow">
            <a:avLst>
              <a:gd name="adj1" fmla="val 0"/>
              <a:gd name="adj2" fmla="val 946800"/>
              <a:gd name="adj3" fmla="val 20411454"/>
              <a:gd name="adj4" fmla="val 10103409"/>
              <a:gd name="adj5" fmla="val 566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sp>
        <p:nvSpPr>
          <p:cNvPr id="52" name="环形箭头 51"/>
          <p:cNvSpPr/>
          <p:nvPr/>
        </p:nvSpPr>
        <p:spPr>
          <a:xfrm>
            <a:off x="-1261502" y="7078084"/>
            <a:ext cx="317446" cy="952866"/>
          </a:xfrm>
          <a:prstGeom prst="circularArrow">
            <a:avLst>
              <a:gd name="adj1" fmla="val 0"/>
              <a:gd name="adj2" fmla="val 946800"/>
              <a:gd name="adj3" fmla="val 20411454"/>
              <a:gd name="adj4" fmla="val 10103409"/>
              <a:gd name="adj5" fmla="val 566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sp>
        <p:nvSpPr>
          <p:cNvPr id="54" name="环形箭头 53"/>
          <p:cNvSpPr/>
          <p:nvPr/>
        </p:nvSpPr>
        <p:spPr>
          <a:xfrm>
            <a:off x="-896664" y="7078084"/>
            <a:ext cx="317446" cy="952866"/>
          </a:xfrm>
          <a:prstGeom prst="circularArrow">
            <a:avLst>
              <a:gd name="adj1" fmla="val 0"/>
              <a:gd name="adj2" fmla="val 946800"/>
              <a:gd name="adj3" fmla="val 20411454"/>
              <a:gd name="adj4" fmla="val 10103409"/>
              <a:gd name="adj5" fmla="val 566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sp>
        <p:nvSpPr>
          <p:cNvPr id="56" name="环形箭头 55"/>
          <p:cNvSpPr/>
          <p:nvPr/>
        </p:nvSpPr>
        <p:spPr>
          <a:xfrm>
            <a:off x="3386210" y="7078084"/>
            <a:ext cx="464284" cy="952866"/>
          </a:xfrm>
          <a:prstGeom prst="circularArrow">
            <a:avLst>
              <a:gd name="adj1" fmla="val 0"/>
              <a:gd name="adj2" fmla="val 946800"/>
              <a:gd name="adj3" fmla="val 20411454"/>
              <a:gd name="adj4" fmla="val 10103409"/>
              <a:gd name="adj5" fmla="val 566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sp>
        <p:nvSpPr>
          <p:cNvPr id="57" name="环形箭头 56"/>
          <p:cNvSpPr/>
          <p:nvPr/>
        </p:nvSpPr>
        <p:spPr>
          <a:xfrm>
            <a:off x="3878753" y="7081503"/>
            <a:ext cx="464284" cy="952866"/>
          </a:xfrm>
          <a:prstGeom prst="circularArrow">
            <a:avLst>
              <a:gd name="adj1" fmla="val 0"/>
              <a:gd name="adj2" fmla="val 946800"/>
              <a:gd name="adj3" fmla="val 20411454"/>
              <a:gd name="adj4" fmla="val 10103409"/>
              <a:gd name="adj5" fmla="val 566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sp>
        <p:nvSpPr>
          <p:cNvPr id="58" name="环形箭头 57"/>
          <p:cNvSpPr/>
          <p:nvPr/>
        </p:nvSpPr>
        <p:spPr>
          <a:xfrm>
            <a:off x="4389911" y="7070159"/>
            <a:ext cx="531039" cy="952866"/>
          </a:xfrm>
          <a:prstGeom prst="circularArrow">
            <a:avLst>
              <a:gd name="adj1" fmla="val 0"/>
              <a:gd name="adj2" fmla="val 946800"/>
              <a:gd name="adj3" fmla="val 20411454"/>
              <a:gd name="adj4" fmla="val 10103409"/>
              <a:gd name="adj5" fmla="val 566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sp>
        <p:nvSpPr>
          <p:cNvPr id="59" name="环形箭头 58"/>
          <p:cNvSpPr/>
          <p:nvPr/>
        </p:nvSpPr>
        <p:spPr>
          <a:xfrm>
            <a:off x="4944474" y="7081503"/>
            <a:ext cx="575057" cy="952866"/>
          </a:xfrm>
          <a:prstGeom prst="circularArrow">
            <a:avLst>
              <a:gd name="adj1" fmla="val 0"/>
              <a:gd name="adj2" fmla="val 946800"/>
              <a:gd name="adj3" fmla="val 20411454"/>
              <a:gd name="adj4" fmla="val 10103409"/>
              <a:gd name="adj5" fmla="val 566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sp>
        <p:nvSpPr>
          <p:cNvPr id="60" name="环形箭头 59"/>
          <p:cNvSpPr/>
          <p:nvPr/>
        </p:nvSpPr>
        <p:spPr>
          <a:xfrm>
            <a:off x="5519786" y="7070159"/>
            <a:ext cx="575057" cy="952866"/>
          </a:xfrm>
          <a:prstGeom prst="circularArrow">
            <a:avLst>
              <a:gd name="adj1" fmla="val 0"/>
              <a:gd name="adj2" fmla="val 946800"/>
              <a:gd name="adj3" fmla="val 20411454"/>
              <a:gd name="adj4" fmla="val 10103409"/>
              <a:gd name="adj5" fmla="val 566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sp>
        <p:nvSpPr>
          <p:cNvPr id="61" name="环形箭头 60"/>
          <p:cNvSpPr/>
          <p:nvPr/>
        </p:nvSpPr>
        <p:spPr>
          <a:xfrm rot="2243781">
            <a:off x="1772865" y="7027362"/>
            <a:ext cx="1761778" cy="1549053"/>
          </a:xfrm>
          <a:prstGeom prst="circularArrow">
            <a:avLst>
              <a:gd name="adj1" fmla="val 0"/>
              <a:gd name="adj2" fmla="val 655926"/>
              <a:gd name="adj3" fmla="val 17534075"/>
              <a:gd name="adj4" fmla="val 10117429"/>
              <a:gd name="adj5" fmla="val 375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sp>
        <p:nvSpPr>
          <p:cNvPr id="62" name="环形箭头 61"/>
          <p:cNvSpPr/>
          <p:nvPr/>
        </p:nvSpPr>
        <p:spPr>
          <a:xfrm rot="2243781">
            <a:off x="5975440" y="7155298"/>
            <a:ext cx="1761778" cy="1549053"/>
          </a:xfrm>
          <a:prstGeom prst="circularArrow">
            <a:avLst>
              <a:gd name="adj1" fmla="val 0"/>
              <a:gd name="adj2" fmla="val 596197"/>
              <a:gd name="adj3" fmla="val 12712810"/>
              <a:gd name="adj4" fmla="val 10117429"/>
              <a:gd name="adj5" fmla="val 375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>
            <a:off x="128401" y="6872755"/>
            <a:ext cx="799339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1303478" y="6370086"/>
            <a:ext cx="5667703" cy="477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1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</a:t>
            </a:r>
            <a:endParaRPr lang="zh-CN" altLang="en-US" sz="2501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66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048004" y="3785668"/>
            <a:ext cx="1582054" cy="1582054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6" name="矩形 5"/>
          <p:cNvSpPr/>
          <p:nvPr/>
        </p:nvSpPr>
        <p:spPr>
          <a:xfrm>
            <a:off x="-2839031" y="4350277"/>
            <a:ext cx="1582054" cy="1582054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4" name="矩形 3"/>
          <p:cNvSpPr/>
          <p:nvPr/>
        </p:nvSpPr>
        <p:spPr>
          <a:xfrm>
            <a:off x="-3128502" y="4576695"/>
            <a:ext cx="1582054" cy="1582054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5" name="文本框 4"/>
          <p:cNvSpPr txBox="1"/>
          <p:nvPr/>
        </p:nvSpPr>
        <p:spPr>
          <a:xfrm>
            <a:off x="-2990930" y="4625404"/>
            <a:ext cx="1444483" cy="141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5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0  1  2</a:t>
            </a:r>
          </a:p>
          <a:p>
            <a:r>
              <a:rPr lang="en-US" altLang="zh-CN" sz="285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3  4  5</a:t>
            </a:r>
          </a:p>
          <a:p>
            <a:r>
              <a:rPr lang="en-US" altLang="zh-CN" sz="285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6  7  8</a:t>
            </a:r>
            <a:endParaRPr lang="zh-CN" altLang="en-US" sz="285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-1881775" y="3897429"/>
            <a:ext cx="670653" cy="358251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5914238" y="4514703"/>
            <a:ext cx="3714391" cy="1156521"/>
            <a:chOff x="4783756" y="1422130"/>
            <a:chExt cx="2079058" cy="647340"/>
          </a:xfrm>
        </p:grpSpPr>
        <p:sp>
          <p:nvSpPr>
            <p:cNvPr id="10" name="矩形 9"/>
            <p:cNvSpPr/>
            <p:nvPr/>
          </p:nvSpPr>
          <p:spPr>
            <a:xfrm>
              <a:off x="4783756" y="1422130"/>
              <a:ext cx="2040556" cy="64734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216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822258" y="1453413"/>
              <a:ext cx="2040556" cy="544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5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0  9  1  10  3  12  4  14</a:t>
              </a:r>
            </a:p>
            <a:p>
              <a:r>
                <a:rPr lang="en-US" altLang="zh-CN" sz="285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1 10 2  11  4  13  5  14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-105776" y="7619810"/>
            <a:ext cx="8874219" cy="604854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15" name="文本框 14"/>
          <p:cNvSpPr txBox="1"/>
          <p:nvPr/>
        </p:nvSpPr>
        <p:spPr>
          <a:xfrm>
            <a:off x="-105776" y="7614958"/>
            <a:ext cx="9849867" cy="532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5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9  1  10  2  11  3  12  4  13  5  14  6  15  7  16  8  17 · · · </a:t>
            </a:r>
            <a:endParaRPr lang="zh-CN" altLang="en-US" sz="285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28002" y="3810389"/>
            <a:ext cx="2359707" cy="2359707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cxnSp>
        <p:nvCxnSpPr>
          <p:cNvPr id="21" name="直接连接符 20"/>
          <p:cNvCxnSpPr>
            <a:stCxn id="17" idx="1"/>
            <a:endCxn id="17" idx="3"/>
          </p:cNvCxnSpPr>
          <p:nvPr/>
        </p:nvCxnSpPr>
        <p:spPr>
          <a:xfrm>
            <a:off x="3028002" y="4990240"/>
            <a:ext cx="235970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028002" y="5602856"/>
            <a:ext cx="235970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028002" y="4418345"/>
            <a:ext cx="235970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7" idx="0"/>
            <a:endCxn id="17" idx="2"/>
          </p:cNvCxnSpPr>
          <p:nvPr/>
        </p:nvCxnSpPr>
        <p:spPr>
          <a:xfrm>
            <a:off x="4207854" y="3810389"/>
            <a:ext cx="0" cy="23597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97781" y="3826044"/>
            <a:ext cx="0" cy="23597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640617" y="3810389"/>
            <a:ext cx="0" cy="23597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2836927" y="3590512"/>
            <a:ext cx="1017463" cy="1017463"/>
          </a:xfrm>
          <a:prstGeom prst="ellipse">
            <a:avLst/>
          </a:prstGeom>
          <a:noFill/>
          <a:ln w="254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29" name="文本框 28"/>
          <p:cNvSpPr txBox="1"/>
          <p:nvPr/>
        </p:nvSpPr>
        <p:spPr>
          <a:xfrm>
            <a:off x="-966634" y="3018007"/>
            <a:ext cx="3516871" cy="477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Feature Maps</a:t>
            </a:r>
            <a:endParaRPr lang="zh-CN" altLang="en-US" sz="250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378895" y="3022864"/>
            <a:ext cx="3516871" cy="477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Matrix</a:t>
            </a:r>
            <a:endParaRPr lang="zh-CN" altLang="en-US" sz="250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005714" y="3018008"/>
            <a:ext cx="3516871" cy="477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Reorganized Tile</a:t>
            </a:r>
            <a:endParaRPr lang="zh-CN" altLang="en-US" sz="250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燕尾形箭头 31"/>
          <p:cNvSpPr/>
          <p:nvPr/>
        </p:nvSpPr>
        <p:spPr>
          <a:xfrm>
            <a:off x="2198105" y="4749879"/>
            <a:ext cx="692029" cy="512037"/>
          </a:xfrm>
          <a:prstGeom prst="notchedRightArrow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cxnSp>
        <p:nvCxnSpPr>
          <p:cNvPr id="34" name="直接连接符 33"/>
          <p:cNvCxnSpPr>
            <a:stCxn id="28" idx="7"/>
          </p:cNvCxnSpPr>
          <p:nvPr/>
        </p:nvCxnSpPr>
        <p:spPr>
          <a:xfrm>
            <a:off x="3705384" y="3739515"/>
            <a:ext cx="2208852" cy="775187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8" idx="5"/>
          </p:cNvCxnSpPr>
          <p:nvPr/>
        </p:nvCxnSpPr>
        <p:spPr>
          <a:xfrm>
            <a:off x="3705384" y="4458970"/>
            <a:ext cx="2208852" cy="1186307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234502" y="8240782"/>
            <a:ext cx="5667703" cy="477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DRAM Layout</a:t>
            </a:r>
            <a:endParaRPr lang="zh-CN" altLang="en-US" sz="250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-2386199" y="7035539"/>
            <a:ext cx="0" cy="5567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环形箭头 46"/>
          <p:cNvSpPr/>
          <p:nvPr/>
        </p:nvSpPr>
        <p:spPr>
          <a:xfrm>
            <a:off x="-2314069" y="7078084"/>
            <a:ext cx="317446" cy="952866"/>
          </a:xfrm>
          <a:prstGeom prst="circularArrow">
            <a:avLst>
              <a:gd name="adj1" fmla="val 0"/>
              <a:gd name="adj2" fmla="val 946800"/>
              <a:gd name="adj3" fmla="val 20411454"/>
              <a:gd name="adj4" fmla="val 10103409"/>
              <a:gd name="adj5" fmla="val 566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sp>
        <p:nvSpPr>
          <p:cNvPr id="50" name="环形箭头 49"/>
          <p:cNvSpPr/>
          <p:nvPr/>
        </p:nvSpPr>
        <p:spPr>
          <a:xfrm>
            <a:off x="-1962382" y="7078084"/>
            <a:ext cx="317446" cy="952866"/>
          </a:xfrm>
          <a:prstGeom prst="circularArrow">
            <a:avLst>
              <a:gd name="adj1" fmla="val 0"/>
              <a:gd name="adj2" fmla="val 946800"/>
              <a:gd name="adj3" fmla="val 20411454"/>
              <a:gd name="adj4" fmla="val 10103409"/>
              <a:gd name="adj5" fmla="val 566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sp>
        <p:nvSpPr>
          <p:cNvPr id="51" name="环形箭头 50"/>
          <p:cNvSpPr/>
          <p:nvPr/>
        </p:nvSpPr>
        <p:spPr>
          <a:xfrm>
            <a:off x="-1597544" y="7071209"/>
            <a:ext cx="317446" cy="952866"/>
          </a:xfrm>
          <a:prstGeom prst="circularArrow">
            <a:avLst>
              <a:gd name="adj1" fmla="val 0"/>
              <a:gd name="adj2" fmla="val 946800"/>
              <a:gd name="adj3" fmla="val 20411454"/>
              <a:gd name="adj4" fmla="val 10103409"/>
              <a:gd name="adj5" fmla="val 566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sp>
        <p:nvSpPr>
          <p:cNvPr id="52" name="环形箭头 51"/>
          <p:cNvSpPr/>
          <p:nvPr/>
        </p:nvSpPr>
        <p:spPr>
          <a:xfrm>
            <a:off x="-1261503" y="7078084"/>
            <a:ext cx="504291" cy="952866"/>
          </a:xfrm>
          <a:prstGeom prst="circularArrow">
            <a:avLst>
              <a:gd name="adj1" fmla="val 0"/>
              <a:gd name="adj2" fmla="val 946800"/>
              <a:gd name="adj3" fmla="val 20411454"/>
              <a:gd name="adj4" fmla="val 10103409"/>
              <a:gd name="adj5" fmla="val 566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sp>
        <p:nvSpPr>
          <p:cNvPr id="62" name="环形箭头 61"/>
          <p:cNvSpPr/>
          <p:nvPr/>
        </p:nvSpPr>
        <p:spPr>
          <a:xfrm rot="2243781">
            <a:off x="4851100" y="7157680"/>
            <a:ext cx="1761778" cy="1549053"/>
          </a:xfrm>
          <a:prstGeom prst="circularArrow">
            <a:avLst>
              <a:gd name="adj1" fmla="val 0"/>
              <a:gd name="adj2" fmla="val 596197"/>
              <a:gd name="adj3" fmla="val 12712810"/>
              <a:gd name="adj4" fmla="val 10117429"/>
              <a:gd name="adj5" fmla="val 375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>
            <a:off x="128401" y="6872755"/>
            <a:ext cx="799339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1303478" y="6370086"/>
            <a:ext cx="5667703" cy="477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1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Access</a:t>
            </a:r>
            <a:endParaRPr lang="zh-CN" altLang="en-US" sz="2501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环形箭头 41"/>
          <p:cNvSpPr/>
          <p:nvPr/>
        </p:nvSpPr>
        <p:spPr>
          <a:xfrm>
            <a:off x="-741211" y="7071209"/>
            <a:ext cx="387213" cy="952866"/>
          </a:xfrm>
          <a:prstGeom prst="circularArrow">
            <a:avLst>
              <a:gd name="adj1" fmla="val 0"/>
              <a:gd name="adj2" fmla="val 946800"/>
              <a:gd name="adj3" fmla="val 20411454"/>
              <a:gd name="adj4" fmla="val 10103409"/>
              <a:gd name="adj5" fmla="val 566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sp>
        <p:nvSpPr>
          <p:cNvPr id="43" name="环形箭头 42"/>
          <p:cNvSpPr/>
          <p:nvPr/>
        </p:nvSpPr>
        <p:spPr>
          <a:xfrm>
            <a:off x="2185288" y="7071209"/>
            <a:ext cx="455501" cy="952866"/>
          </a:xfrm>
          <a:prstGeom prst="circularArrow">
            <a:avLst>
              <a:gd name="adj1" fmla="val 0"/>
              <a:gd name="adj2" fmla="val 946800"/>
              <a:gd name="adj3" fmla="val 20411454"/>
              <a:gd name="adj4" fmla="val 10103409"/>
              <a:gd name="adj5" fmla="val 566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sp>
        <p:nvSpPr>
          <p:cNvPr id="44" name="环形箭头 43"/>
          <p:cNvSpPr/>
          <p:nvPr/>
        </p:nvSpPr>
        <p:spPr>
          <a:xfrm>
            <a:off x="2674825" y="7071209"/>
            <a:ext cx="387213" cy="952866"/>
          </a:xfrm>
          <a:prstGeom prst="circularArrow">
            <a:avLst>
              <a:gd name="adj1" fmla="val 0"/>
              <a:gd name="adj2" fmla="val 946800"/>
              <a:gd name="adj3" fmla="val 20411454"/>
              <a:gd name="adj4" fmla="val 10103409"/>
              <a:gd name="adj5" fmla="val 566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sp>
        <p:nvSpPr>
          <p:cNvPr id="45" name="环形箭头 44"/>
          <p:cNvSpPr/>
          <p:nvPr/>
        </p:nvSpPr>
        <p:spPr>
          <a:xfrm>
            <a:off x="3106530" y="7071209"/>
            <a:ext cx="456773" cy="952866"/>
          </a:xfrm>
          <a:prstGeom prst="circularArrow">
            <a:avLst>
              <a:gd name="adj1" fmla="val 0"/>
              <a:gd name="adj2" fmla="val 946800"/>
              <a:gd name="adj3" fmla="val 20411454"/>
              <a:gd name="adj4" fmla="val 10103409"/>
              <a:gd name="adj5" fmla="val 566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sp>
        <p:nvSpPr>
          <p:cNvPr id="46" name="环形箭头 45"/>
          <p:cNvSpPr/>
          <p:nvPr/>
        </p:nvSpPr>
        <p:spPr>
          <a:xfrm>
            <a:off x="3563600" y="7055091"/>
            <a:ext cx="387213" cy="952866"/>
          </a:xfrm>
          <a:prstGeom prst="circularArrow">
            <a:avLst>
              <a:gd name="adj1" fmla="val 0"/>
              <a:gd name="adj2" fmla="val 946800"/>
              <a:gd name="adj3" fmla="val 20411454"/>
              <a:gd name="adj4" fmla="val 10103409"/>
              <a:gd name="adj5" fmla="val 566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sp>
        <p:nvSpPr>
          <p:cNvPr id="48" name="环形箭头 47"/>
          <p:cNvSpPr/>
          <p:nvPr/>
        </p:nvSpPr>
        <p:spPr>
          <a:xfrm>
            <a:off x="3966812" y="7064656"/>
            <a:ext cx="479890" cy="952866"/>
          </a:xfrm>
          <a:prstGeom prst="circularArrow">
            <a:avLst>
              <a:gd name="adj1" fmla="val 0"/>
              <a:gd name="adj2" fmla="val 946800"/>
              <a:gd name="adj3" fmla="val 20411454"/>
              <a:gd name="adj4" fmla="val 10103409"/>
              <a:gd name="adj5" fmla="val 566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  <p:sp>
        <p:nvSpPr>
          <p:cNvPr id="49" name="环形箭头 48"/>
          <p:cNvSpPr/>
          <p:nvPr/>
        </p:nvSpPr>
        <p:spPr>
          <a:xfrm>
            <a:off x="4461560" y="7089161"/>
            <a:ext cx="504739" cy="952866"/>
          </a:xfrm>
          <a:prstGeom prst="circularArrow">
            <a:avLst>
              <a:gd name="adj1" fmla="val 0"/>
              <a:gd name="adj2" fmla="val 946800"/>
              <a:gd name="adj3" fmla="val 20411454"/>
              <a:gd name="adj4" fmla="val 10103409"/>
              <a:gd name="adj5" fmla="val 566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16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2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3428690" y="5270382"/>
            <a:ext cx="3262550" cy="4903692"/>
          </a:xfrm>
          <a:prstGeom prst="roundRect">
            <a:avLst>
              <a:gd name="adj" fmla="val 11479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5" name="矩形 4"/>
          <p:cNvSpPr/>
          <p:nvPr/>
        </p:nvSpPr>
        <p:spPr>
          <a:xfrm>
            <a:off x="-3040602" y="7171961"/>
            <a:ext cx="2545563" cy="2545563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C/C++</a:t>
            </a:r>
          </a:p>
          <a:p>
            <a:pPr algn="ctr"/>
            <a:r>
              <a:rPr lang="en-US" altLang="zh-CN" sz="32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endParaRPr lang="zh-CN" altLang="en-US" sz="321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3458287" y="5560689"/>
            <a:ext cx="3321741" cy="108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</a:p>
          <a:p>
            <a:pPr algn="ctr"/>
            <a:r>
              <a:rPr lang="en-US" altLang="zh-CN" sz="32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(CPU)</a:t>
            </a:r>
            <a:endParaRPr lang="zh-CN" altLang="en-US" sz="321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695331" y="5208036"/>
            <a:ext cx="3262550" cy="3927844"/>
          </a:xfrm>
          <a:prstGeom prst="roundRect">
            <a:avLst>
              <a:gd name="adj" fmla="val 11479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13" name="圆角矩形 12"/>
          <p:cNvSpPr/>
          <p:nvPr/>
        </p:nvSpPr>
        <p:spPr>
          <a:xfrm>
            <a:off x="5996289" y="5755444"/>
            <a:ext cx="3262550" cy="3927844"/>
          </a:xfrm>
          <a:prstGeom prst="roundRect">
            <a:avLst>
              <a:gd name="adj" fmla="val 11479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9" name="圆角矩形 8"/>
          <p:cNvSpPr/>
          <p:nvPr/>
        </p:nvSpPr>
        <p:spPr>
          <a:xfrm>
            <a:off x="5412973" y="6246230"/>
            <a:ext cx="3262550" cy="3927844"/>
          </a:xfrm>
          <a:prstGeom prst="roundRect">
            <a:avLst>
              <a:gd name="adj" fmla="val 11479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/>
          </a:p>
        </p:txBody>
      </p:sp>
      <p:sp>
        <p:nvSpPr>
          <p:cNvPr id="10" name="矩形 9"/>
          <p:cNvSpPr/>
          <p:nvPr/>
        </p:nvSpPr>
        <p:spPr>
          <a:xfrm>
            <a:off x="5996291" y="7864778"/>
            <a:ext cx="2036725" cy="2073028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OpenCL</a:t>
            </a:r>
          </a:p>
          <a:p>
            <a:pPr algn="ctr"/>
            <a:r>
              <a:rPr lang="en-US" altLang="zh-CN" sz="32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endParaRPr lang="zh-CN" altLang="en-US" sz="321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83377" y="6419239"/>
            <a:ext cx="3321741" cy="108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 algn="ctr"/>
            <a:r>
              <a:rPr lang="en-US" altLang="zh-CN" sz="32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(FPGA)</a:t>
            </a:r>
            <a:endParaRPr lang="zh-CN" altLang="en-US" sz="321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左右箭头标注 13"/>
          <p:cNvSpPr/>
          <p:nvPr/>
        </p:nvSpPr>
        <p:spPr>
          <a:xfrm>
            <a:off x="2414609" y="5273543"/>
            <a:ext cx="2942327" cy="4900533"/>
          </a:xfrm>
          <a:prstGeom prst="leftRightArrowCallout">
            <a:avLst>
              <a:gd name="adj1" fmla="val 13922"/>
              <a:gd name="adj2" fmla="val 15555"/>
              <a:gd name="adj3" fmla="val 15734"/>
              <a:gd name="adj4" fmla="val 45655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PCI-e</a:t>
            </a:r>
            <a:endParaRPr lang="zh-CN" altLang="en-US" sz="321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/>
          <p:cNvCxnSpPr>
            <a:stCxn id="12" idx="0"/>
            <a:endCxn id="13" idx="0"/>
          </p:cNvCxnSpPr>
          <p:nvPr/>
        </p:nvCxnSpPr>
        <p:spPr>
          <a:xfrm flipH="1">
            <a:off x="7627565" y="5208037"/>
            <a:ext cx="699042" cy="54740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55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-1071422" y="5890300"/>
            <a:ext cx="3866289" cy="2141888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Symbolic Compiler</a:t>
            </a:r>
            <a:endParaRPr lang="zh-CN" altLang="en-US" sz="321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211338" y="4361386"/>
            <a:ext cx="5318417" cy="1016489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endParaRPr lang="zh-CN" altLang="en-US" sz="321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-934718" y="4224573"/>
            <a:ext cx="3592881" cy="58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Descriptions</a:t>
            </a:r>
            <a:endParaRPr lang="zh-CN" altLang="en-US" sz="321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907840" y="6777994"/>
            <a:ext cx="2390338" cy="58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endParaRPr lang="zh-CN" altLang="en-US" sz="321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115358" y="4224574"/>
            <a:ext cx="3115833" cy="58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 Script</a:t>
            </a:r>
            <a:endParaRPr lang="zh-CN" altLang="en-US" sz="321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2794870" y="7452614"/>
            <a:ext cx="2588587" cy="20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6" idx="1"/>
          </p:cNvCxnSpPr>
          <p:nvPr/>
        </p:nvCxnSpPr>
        <p:spPr>
          <a:xfrm>
            <a:off x="3337146" y="4869628"/>
            <a:ext cx="287419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337146" y="4843752"/>
            <a:ext cx="0" cy="160924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2801106" y="6452999"/>
            <a:ext cx="53604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1" idx="2"/>
            <a:endCxn id="5" idx="0"/>
          </p:cNvCxnSpPr>
          <p:nvPr/>
        </p:nvCxnSpPr>
        <p:spPr>
          <a:xfrm>
            <a:off x="-1652877" y="4811787"/>
            <a:ext cx="0" cy="10785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6"/>
          <p:cNvSpPr/>
          <p:nvPr/>
        </p:nvSpPr>
        <p:spPr>
          <a:xfrm>
            <a:off x="5383454" y="5886118"/>
            <a:ext cx="2264976" cy="2146072"/>
          </a:xfrm>
          <a:prstGeom prst="round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Template</a:t>
            </a:r>
            <a:endParaRPr lang="zh-CN" altLang="en-US" sz="321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圆角矩形 6"/>
          <p:cNvSpPr/>
          <p:nvPr/>
        </p:nvSpPr>
        <p:spPr>
          <a:xfrm>
            <a:off x="12302643" y="5886116"/>
            <a:ext cx="2264976" cy="2146072"/>
          </a:xfrm>
          <a:prstGeom prst="round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</a:p>
          <a:p>
            <a:pPr algn="ctr"/>
            <a:r>
              <a:rPr lang="en-US" altLang="zh-CN" sz="32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zh-CN" altLang="en-US" sz="321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18"/>
          <p:cNvCxnSpPr>
            <a:stCxn id="18" idx="3"/>
            <a:endCxn id="24" idx="1"/>
          </p:cNvCxnSpPr>
          <p:nvPr/>
        </p:nvCxnSpPr>
        <p:spPr>
          <a:xfrm flipV="1">
            <a:off x="7648430" y="6959153"/>
            <a:ext cx="2139614" cy="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15"/>
          <p:cNvSpPr txBox="1"/>
          <p:nvPr/>
        </p:nvSpPr>
        <p:spPr>
          <a:xfrm>
            <a:off x="7523068" y="6299314"/>
            <a:ext cx="2390338" cy="58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</a:t>
            </a:r>
            <a:endParaRPr lang="zh-CN" altLang="en-US" sz="321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6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607779" y="3209595"/>
            <a:ext cx="472897" cy="5158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 dirty="0"/>
          </a:p>
        </p:txBody>
      </p:sp>
      <p:sp>
        <p:nvSpPr>
          <p:cNvPr id="20" name="Rounded Rectangle 19"/>
          <p:cNvSpPr/>
          <p:nvPr/>
        </p:nvSpPr>
        <p:spPr>
          <a:xfrm>
            <a:off x="3607777" y="5165658"/>
            <a:ext cx="472897" cy="5158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 dirty="0"/>
          </a:p>
        </p:txBody>
      </p:sp>
      <p:sp>
        <p:nvSpPr>
          <p:cNvPr id="21" name="Rounded Rectangle 20"/>
          <p:cNvSpPr/>
          <p:nvPr/>
        </p:nvSpPr>
        <p:spPr>
          <a:xfrm>
            <a:off x="3605376" y="7118132"/>
            <a:ext cx="472897" cy="5158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 dirty="0"/>
          </a:p>
        </p:txBody>
      </p:sp>
      <p:sp>
        <p:nvSpPr>
          <p:cNvPr id="23" name="Rounded Rectangle 22"/>
          <p:cNvSpPr/>
          <p:nvPr/>
        </p:nvSpPr>
        <p:spPr>
          <a:xfrm>
            <a:off x="3034539" y="8970318"/>
            <a:ext cx="472897" cy="5158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 dirty="0"/>
          </a:p>
        </p:txBody>
      </p:sp>
      <p:sp>
        <p:nvSpPr>
          <p:cNvPr id="26" name="Oval 25"/>
          <p:cNvSpPr/>
          <p:nvPr/>
        </p:nvSpPr>
        <p:spPr>
          <a:xfrm>
            <a:off x="3034549" y="2442930"/>
            <a:ext cx="472897" cy="5158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8" name="Oval 27"/>
          <p:cNvSpPr/>
          <p:nvPr/>
        </p:nvSpPr>
        <p:spPr>
          <a:xfrm>
            <a:off x="3607775" y="8099752"/>
            <a:ext cx="472897" cy="5158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31" name="Oval 30"/>
          <p:cNvSpPr/>
          <p:nvPr/>
        </p:nvSpPr>
        <p:spPr>
          <a:xfrm>
            <a:off x="3607774" y="4210909"/>
            <a:ext cx="472897" cy="5158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33" name="Oval 32"/>
          <p:cNvSpPr/>
          <p:nvPr/>
        </p:nvSpPr>
        <p:spPr>
          <a:xfrm>
            <a:off x="3607772" y="6116818"/>
            <a:ext cx="472897" cy="5158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34" name="Oval 33"/>
          <p:cNvSpPr/>
          <p:nvPr/>
        </p:nvSpPr>
        <p:spPr>
          <a:xfrm>
            <a:off x="3034539" y="9848038"/>
            <a:ext cx="472897" cy="5158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cxnSp>
        <p:nvCxnSpPr>
          <p:cNvPr id="9" name="Curved Connector 8"/>
          <p:cNvCxnSpPr>
            <a:stCxn id="26" idx="6"/>
            <a:endCxn id="2" idx="0"/>
          </p:cNvCxnSpPr>
          <p:nvPr/>
        </p:nvCxnSpPr>
        <p:spPr>
          <a:xfrm>
            <a:off x="3507444" y="2700875"/>
            <a:ext cx="336782" cy="50872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6" idx="4"/>
            <a:endCxn id="23" idx="0"/>
          </p:cNvCxnSpPr>
          <p:nvPr/>
        </p:nvCxnSpPr>
        <p:spPr>
          <a:xfrm rot="5400000">
            <a:off x="265241" y="5964564"/>
            <a:ext cx="6011500" cy="11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8" idx="4"/>
            <a:endCxn id="23" idx="3"/>
          </p:cNvCxnSpPr>
          <p:nvPr/>
        </p:nvCxnSpPr>
        <p:spPr>
          <a:xfrm rot="5400000">
            <a:off x="3369519" y="8753559"/>
            <a:ext cx="612622" cy="336789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" idx="2"/>
            <a:endCxn id="31" idx="0"/>
          </p:cNvCxnSpPr>
          <p:nvPr/>
        </p:nvCxnSpPr>
        <p:spPr>
          <a:xfrm flipH="1">
            <a:off x="3844223" y="3725483"/>
            <a:ext cx="5" cy="485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4"/>
            <a:endCxn id="20" idx="0"/>
          </p:cNvCxnSpPr>
          <p:nvPr/>
        </p:nvCxnSpPr>
        <p:spPr>
          <a:xfrm>
            <a:off x="3844220" y="4726799"/>
            <a:ext cx="4" cy="438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2"/>
            <a:endCxn id="33" idx="0"/>
          </p:cNvCxnSpPr>
          <p:nvPr/>
        </p:nvCxnSpPr>
        <p:spPr>
          <a:xfrm flipH="1">
            <a:off x="3844221" y="5681547"/>
            <a:ext cx="5" cy="4352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3" idx="4"/>
            <a:endCxn id="21" idx="0"/>
          </p:cNvCxnSpPr>
          <p:nvPr/>
        </p:nvCxnSpPr>
        <p:spPr>
          <a:xfrm flipH="1">
            <a:off x="3841823" y="6632706"/>
            <a:ext cx="2396" cy="485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28" idx="0"/>
          </p:cNvCxnSpPr>
          <p:nvPr/>
        </p:nvCxnSpPr>
        <p:spPr>
          <a:xfrm>
            <a:off x="3841826" y="7634022"/>
            <a:ext cx="2399" cy="4657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3" idx="2"/>
            <a:endCxn id="34" idx="0"/>
          </p:cNvCxnSpPr>
          <p:nvPr/>
        </p:nvCxnSpPr>
        <p:spPr>
          <a:xfrm>
            <a:off x="3270985" y="9486208"/>
            <a:ext cx="0" cy="361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2291330" y="2442930"/>
            <a:ext cx="472897" cy="5158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71" name="Rounded Rectangle 70"/>
          <p:cNvSpPr/>
          <p:nvPr/>
        </p:nvSpPr>
        <p:spPr>
          <a:xfrm>
            <a:off x="12291330" y="3373694"/>
            <a:ext cx="472897" cy="5158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72" name="TextBox 71"/>
          <p:cNvSpPr txBox="1"/>
          <p:nvPr/>
        </p:nvSpPr>
        <p:spPr>
          <a:xfrm>
            <a:off x="13050861" y="2370955"/>
            <a:ext cx="2883729" cy="58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16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Unit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3050861" y="3301719"/>
            <a:ext cx="3123987" cy="58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16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Unit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-5681338" y="3899240"/>
            <a:ext cx="2436137" cy="10192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</a:t>
            </a:r>
            <a:r>
              <a:rPr lang="en-US" sz="3216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Elewise</a:t>
            </a:r>
            <a:r>
              <a:rPr lang="en-US" sz="3216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-2761614" y="5282103"/>
            <a:ext cx="1354203" cy="5158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-2761614" y="6297748"/>
            <a:ext cx="1354203" cy="5158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-2761614" y="7313392"/>
            <a:ext cx="1354203" cy="5158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-5681338" y="8329852"/>
            <a:ext cx="2436137" cy="5158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Elewise</a:t>
            </a:r>
            <a:r>
              <a:rPr lang="en-US" sz="3216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</a:t>
            </a:r>
          </a:p>
        </p:txBody>
      </p:sp>
      <p:cxnSp>
        <p:nvCxnSpPr>
          <p:cNvPr id="83" name="Curved Connector 82"/>
          <p:cNvCxnSpPr>
            <a:stCxn id="74" idx="3"/>
            <a:endCxn id="75" idx="0"/>
          </p:cNvCxnSpPr>
          <p:nvPr/>
        </p:nvCxnSpPr>
        <p:spPr>
          <a:xfrm>
            <a:off x="-3245200" y="4408862"/>
            <a:ext cx="1160689" cy="87324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5" idx="2"/>
            <a:endCxn id="79" idx="0"/>
          </p:cNvCxnSpPr>
          <p:nvPr/>
        </p:nvCxnSpPr>
        <p:spPr>
          <a:xfrm>
            <a:off x="-2084512" y="5797994"/>
            <a:ext cx="0" cy="499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9" idx="2"/>
            <a:endCxn id="80" idx="0"/>
          </p:cNvCxnSpPr>
          <p:nvPr/>
        </p:nvCxnSpPr>
        <p:spPr>
          <a:xfrm>
            <a:off x="-2084512" y="6813638"/>
            <a:ext cx="0" cy="499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stCxn id="80" idx="2"/>
            <a:endCxn id="82" idx="3"/>
          </p:cNvCxnSpPr>
          <p:nvPr/>
        </p:nvCxnSpPr>
        <p:spPr>
          <a:xfrm rot="5400000">
            <a:off x="-3044111" y="7628196"/>
            <a:ext cx="758517" cy="1160689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4" idx="2"/>
            <a:endCxn id="115" idx="0"/>
          </p:cNvCxnSpPr>
          <p:nvPr/>
        </p:nvCxnSpPr>
        <p:spPr>
          <a:xfrm>
            <a:off x="-4463270" y="4918484"/>
            <a:ext cx="8901" cy="23706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2" idx="2"/>
          </p:cNvCxnSpPr>
          <p:nvPr/>
        </p:nvCxnSpPr>
        <p:spPr>
          <a:xfrm>
            <a:off x="-4463270" y="8845740"/>
            <a:ext cx="0" cy="4782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-4463270" y="3420942"/>
            <a:ext cx="0" cy="4782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ight Arrow 103"/>
          <p:cNvSpPr/>
          <p:nvPr/>
        </p:nvSpPr>
        <p:spPr>
          <a:xfrm>
            <a:off x="1730522" y="5797994"/>
            <a:ext cx="917132" cy="4997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05" name="Rounded Rectangle 104"/>
          <p:cNvSpPr/>
          <p:nvPr/>
        </p:nvSpPr>
        <p:spPr>
          <a:xfrm>
            <a:off x="13172664" y="6168789"/>
            <a:ext cx="487401" cy="5230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08" name="Oval 107"/>
          <p:cNvSpPr/>
          <p:nvPr/>
        </p:nvSpPr>
        <p:spPr>
          <a:xfrm>
            <a:off x="12047743" y="4959627"/>
            <a:ext cx="472897" cy="5158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9" name="Oval 108"/>
          <p:cNvSpPr/>
          <p:nvPr/>
        </p:nvSpPr>
        <p:spPr>
          <a:xfrm>
            <a:off x="13165527" y="4952450"/>
            <a:ext cx="472897" cy="5158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Oval 109"/>
          <p:cNvSpPr/>
          <p:nvPr/>
        </p:nvSpPr>
        <p:spPr>
          <a:xfrm>
            <a:off x="14283311" y="4952450"/>
            <a:ext cx="472897" cy="5158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-5131470" y="7289164"/>
            <a:ext cx="1354203" cy="5158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</a:p>
        </p:txBody>
      </p:sp>
      <p:cxnSp>
        <p:nvCxnSpPr>
          <p:cNvPr id="132" name="Straight Arrow Connector 131"/>
          <p:cNvCxnSpPr>
            <a:stCxn id="115" idx="2"/>
            <a:endCxn id="82" idx="0"/>
          </p:cNvCxnSpPr>
          <p:nvPr/>
        </p:nvCxnSpPr>
        <p:spPr>
          <a:xfrm flipH="1">
            <a:off x="-4463270" y="7805055"/>
            <a:ext cx="8901" cy="5248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Arrow 134"/>
          <p:cNvSpPr/>
          <p:nvPr/>
        </p:nvSpPr>
        <p:spPr>
          <a:xfrm>
            <a:off x="4696840" y="5797994"/>
            <a:ext cx="917132" cy="4997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36" name="Rounded Rectangle 135"/>
          <p:cNvSpPr/>
          <p:nvPr/>
        </p:nvSpPr>
        <p:spPr>
          <a:xfrm>
            <a:off x="6706701" y="3209595"/>
            <a:ext cx="472897" cy="5158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 dirty="0"/>
          </a:p>
        </p:txBody>
      </p:sp>
      <p:sp>
        <p:nvSpPr>
          <p:cNvPr id="137" name="Rounded Rectangle 136"/>
          <p:cNvSpPr/>
          <p:nvPr/>
        </p:nvSpPr>
        <p:spPr>
          <a:xfrm>
            <a:off x="6706699" y="5165658"/>
            <a:ext cx="472897" cy="5158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 dirty="0"/>
          </a:p>
        </p:txBody>
      </p:sp>
      <p:sp>
        <p:nvSpPr>
          <p:cNvPr id="138" name="Rounded Rectangle 137"/>
          <p:cNvSpPr/>
          <p:nvPr/>
        </p:nvSpPr>
        <p:spPr>
          <a:xfrm>
            <a:off x="6704298" y="7118132"/>
            <a:ext cx="472897" cy="5158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 dirty="0"/>
          </a:p>
        </p:txBody>
      </p:sp>
      <p:sp>
        <p:nvSpPr>
          <p:cNvPr id="139" name="Rounded Rectangle 138"/>
          <p:cNvSpPr/>
          <p:nvPr/>
        </p:nvSpPr>
        <p:spPr>
          <a:xfrm>
            <a:off x="6133460" y="8970318"/>
            <a:ext cx="472897" cy="5158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 dirty="0"/>
          </a:p>
        </p:txBody>
      </p:sp>
      <p:sp>
        <p:nvSpPr>
          <p:cNvPr id="140" name="Oval 139"/>
          <p:cNvSpPr/>
          <p:nvPr/>
        </p:nvSpPr>
        <p:spPr>
          <a:xfrm>
            <a:off x="6133471" y="2442930"/>
            <a:ext cx="472897" cy="5158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1" name="Oval 140"/>
          <p:cNvSpPr/>
          <p:nvPr/>
        </p:nvSpPr>
        <p:spPr>
          <a:xfrm>
            <a:off x="6706697" y="8099752"/>
            <a:ext cx="472897" cy="5158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2" name="Oval 141"/>
          <p:cNvSpPr/>
          <p:nvPr/>
        </p:nvSpPr>
        <p:spPr>
          <a:xfrm>
            <a:off x="6706695" y="4210909"/>
            <a:ext cx="472897" cy="5158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3" name="Oval 142"/>
          <p:cNvSpPr/>
          <p:nvPr/>
        </p:nvSpPr>
        <p:spPr>
          <a:xfrm>
            <a:off x="6706693" y="6116818"/>
            <a:ext cx="472897" cy="5158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4" name="Oval 143"/>
          <p:cNvSpPr/>
          <p:nvPr/>
        </p:nvSpPr>
        <p:spPr>
          <a:xfrm>
            <a:off x="6133460" y="9848038"/>
            <a:ext cx="472897" cy="5158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45" name="Curved Connector 144"/>
          <p:cNvCxnSpPr>
            <a:stCxn id="140" idx="6"/>
            <a:endCxn id="136" idx="0"/>
          </p:cNvCxnSpPr>
          <p:nvPr/>
        </p:nvCxnSpPr>
        <p:spPr>
          <a:xfrm>
            <a:off x="6606366" y="2700875"/>
            <a:ext cx="336782" cy="50872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>
            <a:stCxn id="140" idx="4"/>
            <a:endCxn id="139" idx="0"/>
          </p:cNvCxnSpPr>
          <p:nvPr/>
        </p:nvCxnSpPr>
        <p:spPr>
          <a:xfrm rot="5400000">
            <a:off x="3364162" y="5964564"/>
            <a:ext cx="6011500" cy="11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/>
          <p:cNvCxnSpPr>
            <a:stCxn id="141" idx="4"/>
            <a:endCxn id="139" idx="3"/>
          </p:cNvCxnSpPr>
          <p:nvPr/>
        </p:nvCxnSpPr>
        <p:spPr>
          <a:xfrm rot="5400000">
            <a:off x="6468441" y="8753559"/>
            <a:ext cx="612622" cy="336789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36" idx="2"/>
            <a:endCxn id="142" idx="0"/>
          </p:cNvCxnSpPr>
          <p:nvPr/>
        </p:nvCxnSpPr>
        <p:spPr>
          <a:xfrm flipH="1">
            <a:off x="6943145" y="3725483"/>
            <a:ext cx="5" cy="485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2" idx="4"/>
            <a:endCxn id="137" idx="0"/>
          </p:cNvCxnSpPr>
          <p:nvPr/>
        </p:nvCxnSpPr>
        <p:spPr>
          <a:xfrm>
            <a:off x="6943142" y="4726799"/>
            <a:ext cx="4" cy="438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7" idx="2"/>
            <a:endCxn id="143" idx="0"/>
          </p:cNvCxnSpPr>
          <p:nvPr/>
        </p:nvCxnSpPr>
        <p:spPr>
          <a:xfrm flipH="1">
            <a:off x="6943143" y="5681547"/>
            <a:ext cx="5" cy="4352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43" idx="4"/>
            <a:endCxn id="138" idx="0"/>
          </p:cNvCxnSpPr>
          <p:nvPr/>
        </p:nvCxnSpPr>
        <p:spPr>
          <a:xfrm flipH="1">
            <a:off x="6940745" y="6632706"/>
            <a:ext cx="2396" cy="485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38" idx="2"/>
            <a:endCxn id="141" idx="0"/>
          </p:cNvCxnSpPr>
          <p:nvPr/>
        </p:nvCxnSpPr>
        <p:spPr>
          <a:xfrm>
            <a:off x="6940747" y="7634022"/>
            <a:ext cx="2399" cy="4657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39" idx="2"/>
            <a:endCxn id="144" idx="0"/>
          </p:cNvCxnSpPr>
          <p:nvPr/>
        </p:nvCxnSpPr>
        <p:spPr>
          <a:xfrm>
            <a:off x="6369907" y="9486208"/>
            <a:ext cx="0" cy="361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ight Arrow 153"/>
          <p:cNvSpPr/>
          <p:nvPr/>
        </p:nvSpPr>
        <p:spPr>
          <a:xfrm>
            <a:off x="7790327" y="5797994"/>
            <a:ext cx="917132" cy="4997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55" name="TextBox 154"/>
          <p:cNvSpPr txBox="1"/>
          <p:nvPr/>
        </p:nvSpPr>
        <p:spPr>
          <a:xfrm>
            <a:off x="-5527378" y="11100092"/>
            <a:ext cx="2765763" cy="1576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16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Unified Symbolic Expression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2124553" y="11100093"/>
            <a:ext cx="2765763" cy="108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16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Data Flow Graph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391870" y="11100093"/>
            <a:ext cx="2765763" cy="108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16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Storage Unit Mapping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12026231" y="11100093"/>
            <a:ext cx="2765763" cy="2071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16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Execution Unit Reusing (final hardware)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11983429" y="7857833"/>
                <a:ext cx="4500057" cy="2292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59" dirty="0">
                    <a:solidFill>
                      <a:schemeClr val="dk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Instruction:</a:t>
                </a:r>
              </a:p>
              <a:p>
                <a:r>
                  <a:rPr lang="en-US" sz="2859" dirty="0">
                    <a:solidFill>
                      <a:schemeClr val="dk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Round1: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59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59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sz="2859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2859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59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sz="2859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59" dirty="0">
                    <a:solidFill>
                      <a:schemeClr val="dk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Round2: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59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59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sz="2859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2859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59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859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59" dirty="0">
                    <a:solidFill>
                      <a:schemeClr val="dk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Round3: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59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59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sz="2859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2859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59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sz="2859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59" dirty="0">
                    <a:solidFill>
                      <a:schemeClr val="dk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Round4: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59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59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859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59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sz="2859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→[3]</m:t>
                    </m:r>
                  </m:oMath>
                </a14:m>
                <a:endParaRPr lang="en-US" sz="2859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178" y="3732728"/>
                <a:ext cx="2518819" cy="1323439"/>
              </a:xfrm>
              <a:prstGeom prst="rect">
                <a:avLst/>
              </a:prstGeom>
              <a:blipFill rotWithShape="0">
                <a:blip r:embed="rId2"/>
                <a:stretch>
                  <a:fillRect l="-1453" t="-1843" b="-4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TextBox 159"/>
          <p:cNvSpPr txBox="1"/>
          <p:nvPr/>
        </p:nvSpPr>
        <p:spPr>
          <a:xfrm>
            <a:off x="12663886" y="6858381"/>
            <a:ext cx="1526224" cy="862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2" b="1" dirty="0"/>
              <a:t>+</a:t>
            </a:r>
            <a:endParaRPr lang="en-US" sz="3216" b="1" dirty="0"/>
          </a:p>
        </p:txBody>
      </p:sp>
      <p:cxnSp>
        <p:nvCxnSpPr>
          <p:cNvPr id="162" name="Straight Arrow Connector 161"/>
          <p:cNvCxnSpPr>
            <a:stCxn id="108" idx="5"/>
            <a:endCxn id="105" idx="1"/>
          </p:cNvCxnSpPr>
          <p:nvPr/>
        </p:nvCxnSpPr>
        <p:spPr>
          <a:xfrm>
            <a:off x="12451384" y="5399965"/>
            <a:ext cx="721279" cy="103034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09" idx="4"/>
            <a:endCxn id="105" idx="0"/>
          </p:cNvCxnSpPr>
          <p:nvPr/>
        </p:nvCxnSpPr>
        <p:spPr>
          <a:xfrm>
            <a:off x="13401976" y="5468339"/>
            <a:ext cx="14389" cy="70045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10" idx="4"/>
            <a:endCxn id="105" idx="3"/>
          </p:cNvCxnSpPr>
          <p:nvPr/>
        </p:nvCxnSpPr>
        <p:spPr>
          <a:xfrm flipH="1">
            <a:off x="13660064" y="5468338"/>
            <a:ext cx="859696" cy="96197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2047743" y="2206485"/>
            <a:ext cx="4127106" cy="20044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</p:spTree>
    <p:extLst>
      <p:ext uri="{BB962C8B-B14F-4D97-AF65-F5344CB8AC3E}">
        <p14:creationId xmlns:p14="http://schemas.microsoft.com/office/powerpoint/2010/main" val="341070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794" y="4871415"/>
            <a:ext cx="2653177" cy="372181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151" y="2124230"/>
            <a:ext cx="6322322" cy="24487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13" name="Rounded Rectangle 12"/>
          <p:cNvSpPr/>
          <p:nvPr/>
        </p:nvSpPr>
        <p:spPr>
          <a:xfrm>
            <a:off x="4626231" y="5098048"/>
            <a:ext cx="349222" cy="2410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364" tIns="81682" rIns="163364" bIns="816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16"/>
          </a:p>
        </p:txBody>
      </p:sp>
      <p:sp>
        <p:nvSpPr>
          <p:cNvPr id="14" name="Rounded Rectangle 13"/>
          <p:cNvSpPr/>
          <p:nvPr/>
        </p:nvSpPr>
        <p:spPr>
          <a:xfrm flipH="1">
            <a:off x="5682132" y="1983591"/>
            <a:ext cx="1858421" cy="4931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364" tIns="81682" rIns="163364" bIns="816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le 27"/>
              <p:cNvSpPr/>
              <p:nvPr/>
            </p:nvSpPr>
            <p:spPr>
              <a:xfrm>
                <a:off x="5927321" y="9342168"/>
                <a:ext cx="2362351" cy="673591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Kernel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321" y="9342168"/>
                <a:ext cx="2362351" cy="673591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ounded Rectangle 28"/>
          <p:cNvSpPr/>
          <p:nvPr/>
        </p:nvSpPr>
        <p:spPr>
          <a:xfrm flipH="1">
            <a:off x="4598766" y="4710446"/>
            <a:ext cx="404152" cy="1556325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2" name="Curved Connector 31"/>
          <p:cNvCxnSpPr>
            <a:stCxn id="29" idx="2"/>
            <a:endCxn id="28" idx="0"/>
          </p:cNvCxnSpPr>
          <p:nvPr/>
        </p:nvCxnSpPr>
        <p:spPr>
          <a:xfrm rot="16200000" flipH="1">
            <a:off x="4416972" y="6650642"/>
            <a:ext cx="3075397" cy="2307653"/>
          </a:xfrm>
          <a:prstGeom prst="curvedConnector3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371266" y="4710444"/>
            <a:ext cx="0" cy="155632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884994" y="2617345"/>
            <a:ext cx="6172201" cy="9432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71094" y="2626779"/>
            <a:ext cx="206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DDR sequential read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492501" y="4523066"/>
            <a:ext cx="2177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Fetch direction inside a tile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494256" y="1675814"/>
            <a:ext cx="2234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One DDR burst (64X8 bits)</a:t>
            </a:r>
            <a:endParaRPr lang="en-US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153" y="3190401"/>
            <a:ext cx="5377557" cy="24305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8497" y="4871415"/>
            <a:ext cx="2896321" cy="117775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cxnSp>
        <p:nvCxnSpPr>
          <p:cNvPr id="16" name="Curved Connector 15"/>
          <p:cNvCxnSpPr>
            <a:stCxn id="13" idx="0"/>
            <a:endCxn id="14" idx="2"/>
          </p:cNvCxnSpPr>
          <p:nvPr/>
        </p:nvCxnSpPr>
        <p:spPr>
          <a:xfrm rot="5400000" flipH="1" flipV="1">
            <a:off x="4395414" y="2882122"/>
            <a:ext cx="2621354" cy="1810499"/>
          </a:xfrm>
          <a:prstGeom prst="curvedConnector3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 flipH="1">
            <a:off x="8214011" y="4799470"/>
            <a:ext cx="267821" cy="133250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4" name="Curved Connector 63"/>
          <p:cNvCxnSpPr>
            <a:stCxn id="72" idx="1"/>
            <a:endCxn id="68" idx="2"/>
          </p:cNvCxnSpPr>
          <p:nvPr/>
        </p:nvCxnSpPr>
        <p:spPr>
          <a:xfrm rot="10800000">
            <a:off x="4975048" y="3541041"/>
            <a:ext cx="3198263" cy="1486553"/>
          </a:xfrm>
          <a:prstGeom prst="curved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 flipH="1">
            <a:off x="3798152" y="3078534"/>
            <a:ext cx="2353791" cy="4625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364" tIns="81682" rIns="163364" bIns="816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16"/>
          </a:p>
        </p:txBody>
      </p:sp>
      <p:sp>
        <p:nvSpPr>
          <p:cNvPr id="72" name="Rounded Rectangle 71"/>
          <p:cNvSpPr/>
          <p:nvPr/>
        </p:nvSpPr>
        <p:spPr>
          <a:xfrm>
            <a:off x="8173308" y="4907057"/>
            <a:ext cx="349222" cy="2410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364" tIns="81682" rIns="163364" bIns="816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16"/>
          </a:p>
        </p:txBody>
      </p:sp>
      <p:cxnSp>
        <p:nvCxnSpPr>
          <p:cNvPr id="74" name="Curved Connector 73"/>
          <p:cNvCxnSpPr>
            <a:stCxn id="63" idx="2"/>
            <a:endCxn id="28" idx="0"/>
          </p:cNvCxnSpPr>
          <p:nvPr/>
        </p:nvCxnSpPr>
        <p:spPr>
          <a:xfrm rot="5400000">
            <a:off x="6123112" y="7117359"/>
            <a:ext cx="3210190" cy="1239424"/>
          </a:xfrm>
          <a:prstGeom prst="curvedConnector3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227767" y="4523064"/>
            <a:ext cx="7067550" cy="43711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8173308" y="7836952"/>
                <a:ext cx="1831508" cy="778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Kernel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𝐷𝑎𝑡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308" y="7836952"/>
                <a:ext cx="1831508" cy="778931"/>
              </a:xfrm>
              <a:prstGeom prst="rect">
                <a:avLst/>
              </a:prstGeom>
              <a:blipFill rotWithShape="0">
                <a:blip r:embed="rId7"/>
                <a:stretch>
                  <a:fillRect l="-4333" t="-4724" b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9" name="Picture 7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8151" y="12117682"/>
            <a:ext cx="5123174" cy="27490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ounded Rectangle 79"/>
              <p:cNvSpPr/>
              <p:nvPr/>
            </p:nvSpPr>
            <p:spPr>
              <a:xfrm>
                <a:off x="5927319" y="10463699"/>
                <a:ext cx="2359980" cy="6822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Kernel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𝐷𝑎𝑡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ounded 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319" y="10463699"/>
                <a:ext cx="2359980" cy="682201"/>
              </a:xfrm>
              <a:prstGeom prst="round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/>
          <p:cNvCxnSpPr>
            <a:stCxn id="28" idx="2"/>
            <a:endCxn id="80" idx="0"/>
          </p:cNvCxnSpPr>
          <p:nvPr/>
        </p:nvCxnSpPr>
        <p:spPr>
          <a:xfrm flipH="1">
            <a:off x="7107309" y="10015757"/>
            <a:ext cx="1186" cy="44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80" idx="2"/>
            <a:endCxn id="89" idx="0"/>
          </p:cNvCxnSpPr>
          <p:nvPr/>
        </p:nvCxnSpPr>
        <p:spPr>
          <a:xfrm rot="5400000">
            <a:off x="6180042" y="11081233"/>
            <a:ext cx="862600" cy="9919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 flipH="1">
            <a:off x="3708219" y="12008498"/>
            <a:ext cx="4814310" cy="4625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364" tIns="81682" rIns="163364" bIns="816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16"/>
          </a:p>
        </p:txBody>
      </p:sp>
      <p:sp>
        <p:nvSpPr>
          <p:cNvPr id="92" name="TextBox 91"/>
          <p:cNvSpPr txBox="1"/>
          <p:nvPr/>
        </p:nvSpPr>
        <p:spPr>
          <a:xfrm>
            <a:off x="6287304" y="7662632"/>
            <a:ext cx="775216" cy="778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Tile A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287299" y="6799798"/>
            <a:ext cx="775216" cy="778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Tile B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888264" y="11392533"/>
            <a:ext cx="775216" cy="778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Tile C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71601" y="2091554"/>
            <a:ext cx="2336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DDR for input feature maps: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371601" y="3153421"/>
            <a:ext cx="2336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DDR for input filters: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371601" y="12085862"/>
            <a:ext cx="2336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DDR for output feature maps:</a:t>
            </a:r>
          </a:p>
        </p:txBody>
      </p:sp>
    </p:spTree>
    <p:extLst>
      <p:ext uri="{BB962C8B-B14F-4D97-AF65-F5344CB8AC3E}">
        <p14:creationId xmlns:p14="http://schemas.microsoft.com/office/powerpoint/2010/main" val="358541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Picture 2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142" y="6358985"/>
            <a:ext cx="1986606" cy="140454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204" name="Picture 2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884" y="5442560"/>
            <a:ext cx="1372498" cy="4144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446013" y="1928067"/>
            <a:ext cx="1356049" cy="130968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123835" y="2341611"/>
            <a:ext cx="1355642" cy="130968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390534" y="2582911"/>
            <a:ext cx="1343559" cy="130968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412144" y="2341611"/>
            <a:ext cx="963362" cy="91519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690927" y="2538858"/>
            <a:ext cx="963362" cy="91519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969710" y="2706538"/>
            <a:ext cx="963362" cy="91519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2511198" y="1839171"/>
            <a:ext cx="1195664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fmap @0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1201" y="2169371"/>
            <a:ext cx="1195663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fmap @1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11203" y="2829771"/>
            <a:ext cx="1195661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fmap @63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11200" y="2499571"/>
            <a:ext cx="1195662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...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45070" y="1839171"/>
            <a:ext cx="2523646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filter [@0..@63]#0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45070" y="2169371"/>
            <a:ext cx="2523648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filter [@0..@63]#1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45070" y="2499571"/>
            <a:ext cx="2523648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...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545070" y="2829771"/>
            <a:ext cx="2523648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filter [@0..@63]#31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77048" y="1839171"/>
            <a:ext cx="2425700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next layer fmap @0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777048" y="2169371"/>
            <a:ext cx="2425700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next layer fmap @1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777048" y="2499571"/>
            <a:ext cx="2425700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...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777048" y="2829771"/>
            <a:ext cx="2425700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next layer fmap @63</a:t>
            </a:r>
          </a:p>
        </p:txBody>
      </p:sp>
      <p:cxnSp>
        <p:nvCxnSpPr>
          <p:cNvPr id="29" name="Straight Arrow Connector 28"/>
          <p:cNvCxnSpPr>
            <a:stCxn id="12" idx="3"/>
            <a:endCxn id="16" idx="1"/>
          </p:cNvCxnSpPr>
          <p:nvPr/>
        </p:nvCxnSpPr>
        <p:spPr>
          <a:xfrm flipV="1">
            <a:off x="3706864" y="2004271"/>
            <a:ext cx="838207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3"/>
            <a:endCxn id="16" idx="1"/>
          </p:cNvCxnSpPr>
          <p:nvPr/>
        </p:nvCxnSpPr>
        <p:spPr>
          <a:xfrm flipV="1">
            <a:off x="3706864" y="2004271"/>
            <a:ext cx="838207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3"/>
            <a:endCxn id="20" idx="1"/>
          </p:cNvCxnSpPr>
          <p:nvPr/>
        </p:nvCxnSpPr>
        <p:spPr>
          <a:xfrm>
            <a:off x="7068716" y="2004271"/>
            <a:ext cx="708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3"/>
            <a:endCxn id="24" idx="1"/>
          </p:cNvCxnSpPr>
          <p:nvPr/>
        </p:nvCxnSpPr>
        <p:spPr>
          <a:xfrm>
            <a:off x="7068718" y="2334471"/>
            <a:ext cx="708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3"/>
            <a:endCxn id="26" idx="1"/>
          </p:cNvCxnSpPr>
          <p:nvPr/>
        </p:nvCxnSpPr>
        <p:spPr>
          <a:xfrm>
            <a:off x="7068718" y="2994871"/>
            <a:ext cx="708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3"/>
            <a:endCxn id="19" idx="1"/>
          </p:cNvCxnSpPr>
          <p:nvPr/>
        </p:nvCxnSpPr>
        <p:spPr>
          <a:xfrm>
            <a:off x="3706864" y="2994871"/>
            <a:ext cx="838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17" idx="1"/>
          </p:cNvCxnSpPr>
          <p:nvPr/>
        </p:nvCxnSpPr>
        <p:spPr>
          <a:xfrm flipV="1">
            <a:off x="3706864" y="2334471"/>
            <a:ext cx="838207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3"/>
            <a:endCxn id="17" idx="1"/>
          </p:cNvCxnSpPr>
          <p:nvPr/>
        </p:nvCxnSpPr>
        <p:spPr>
          <a:xfrm>
            <a:off x="3706864" y="2334471"/>
            <a:ext cx="838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3"/>
            <a:endCxn id="19" idx="1"/>
          </p:cNvCxnSpPr>
          <p:nvPr/>
        </p:nvCxnSpPr>
        <p:spPr>
          <a:xfrm>
            <a:off x="3706864" y="2334471"/>
            <a:ext cx="838207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3"/>
            <a:endCxn id="17" idx="1"/>
          </p:cNvCxnSpPr>
          <p:nvPr/>
        </p:nvCxnSpPr>
        <p:spPr>
          <a:xfrm>
            <a:off x="3706862" y="2004271"/>
            <a:ext cx="838208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3"/>
            <a:endCxn id="19" idx="1"/>
          </p:cNvCxnSpPr>
          <p:nvPr/>
        </p:nvCxnSpPr>
        <p:spPr>
          <a:xfrm>
            <a:off x="3706862" y="2004271"/>
            <a:ext cx="838208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240544" y="7283607"/>
            <a:ext cx="1517462" cy="370363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91" name="Rectangle 90"/>
          <p:cNvSpPr/>
          <p:nvPr/>
        </p:nvSpPr>
        <p:spPr>
          <a:xfrm>
            <a:off x="-7080848" y="4600281"/>
            <a:ext cx="1195664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fmap @0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-7080846" y="4930481"/>
            <a:ext cx="1195663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fmap @1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-7080844" y="5590881"/>
            <a:ext cx="1195661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fmap @63</a:t>
            </a:r>
          </a:p>
        </p:txBody>
      </p:sp>
      <p:sp>
        <p:nvSpPr>
          <p:cNvPr id="94" name="Rectangle 93"/>
          <p:cNvSpPr/>
          <p:nvPr/>
        </p:nvSpPr>
        <p:spPr>
          <a:xfrm>
            <a:off x="-7080846" y="5260681"/>
            <a:ext cx="1195662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...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-5046975" y="4600281"/>
            <a:ext cx="1685440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filter @0#0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-5046975" y="4930481"/>
            <a:ext cx="1685440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filter @1#0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-5046975" y="5260681"/>
            <a:ext cx="1685440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...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-5046975" y="5590881"/>
            <a:ext cx="1685440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filter @63#0</a:t>
            </a:r>
          </a:p>
        </p:txBody>
      </p:sp>
      <p:cxnSp>
        <p:nvCxnSpPr>
          <p:cNvPr id="112" name="Straight Arrow Connector 111"/>
          <p:cNvCxnSpPr>
            <a:stCxn id="92" idx="3"/>
            <a:endCxn id="107" idx="1"/>
          </p:cNvCxnSpPr>
          <p:nvPr/>
        </p:nvCxnSpPr>
        <p:spPr>
          <a:xfrm>
            <a:off x="-5885183" y="5095581"/>
            <a:ext cx="838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93" idx="3"/>
            <a:endCxn id="109" idx="1"/>
          </p:cNvCxnSpPr>
          <p:nvPr/>
        </p:nvCxnSpPr>
        <p:spPr>
          <a:xfrm>
            <a:off x="-5885183" y="5755981"/>
            <a:ext cx="838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-2523327" y="5095581"/>
            <a:ext cx="2425700" cy="33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next layer fmap @0</a:t>
            </a:r>
          </a:p>
        </p:txBody>
      </p:sp>
      <p:cxnSp>
        <p:nvCxnSpPr>
          <p:cNvPr id="122" name="Straight Arrow Connector 121"/>
          <p:cNvCxnSpPr>
            <a:stCxn id="106" idx="3"/>
            <a:endCxn id="121" idx="1"/>
          </p:cNvCxnSpPr>
          <p:nvPr/>
        </p:nvCxnSpPr>
        <p:spPr>
          <a:xfrm>
            <a:off x="-3361535" y="4765381"/>
            <a:ext cx="838208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7" idx="3"/>
            <a:endCxn id="121" idx="1"/>
          </p:cNvCxnSpPr>
          <p:nvPr/>
        </p:nvCxnSpPr>
        <p:spPr>
          <a:xfrm>
            <a:off x="-3361535" y="5095581"/>
            <a:ext cx="838208" cy="16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9" idx="3"/>
            <a:endCxn id="121" idx="1"/>
          </p:cNvCxnSpPr>
          <p:nvPr/>
        </p:nvCxnSpPr>
        <p:spPr>
          <a:xfrm flipV="1">
            <a:off x="-3361535" y="5260681"/>
            <a:ext cx="838208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ounded Rectangle 130"/>
          <p:cNvSpPr/>
          <p:nvPr/>
        </p:nvSpPr>
        <p:spPr>
          <a:xfrm>
            <a:off x="4453466" y="1742683"/>
            <a:ext cx="2845518" cy="5045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3" name="Curved Connector 132"/>
          <p:cNvCxnSpPr>
            <a:stCxn id="131" idx="2"/>
            <a:endCxn id="206" idx="0"/>
          </p:cNvCxnSpPr>
          <p:nvPr/>
        </p:nvCxnSpPr>
        <p:spPr>
          <a:xfrm rot="16200000" flipH="1">
            <a:off x="4376981" y="3746520"/>
            <a:ext cx="3117381" cy="11889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1" idx="3"/>
            <a:endCxn id="16" idx="1"/>
          </p:cNvCxnSpPr>
          <p:nvPr/>
        </p:nvCxnSpPr>
        <p:spPr>
          <a:xfrm>
            <a:off x="3706862" y="2004271"/>
            <a:ext cx="838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1198" y="4440725"/>
            <a:ext cx="1734770" cy="612271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161" name="Rounded Rectangle 160"/>
          <p:cNvSpPr/>
          <p:nvPr/>
        </p:nvSpPr>
        <p:spPr>
          <a:xfrm>
            <a:off x="2515593" y="4730728"/>
            <a:ext cx="998209" cy="812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2" name="Rounded Rectangle 161"/>
          <p:cNvSpPr/>
          <p:nvPr/>
        </p:nvSpPr>
        <p:spPr>
          <a:xfrm>
            <a:off x="5258793" y="5706454"/>
            <a:ext cx="815976" cy="812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3" name="Rounded Rectangle 162"/>
          <p:cNvSpPr/>
          <p:nvPr/>
        </p:nvSpPr>
        <p:spPr>
          <a:xfrm>
            <a:off x="2515593" y="9130014"/>
            <a:ext cx="998209" cy="812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4" name="Rounded Rectangle 163"/>
          <p:cNvSpPr/>
          <p:nvPr/>
        </p:nvSpPr>
        <p:spPr>
          <a:xfrm>
            <a:off x="5258793" y="6975410"/>
            <a:ext cx="815976" cy="812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5" name="Rounded Rectangle 164"/>
          <p:cNvSpPr/>
          <p:nvPr/>
        </p:nvSpPr>
        <p:spPr>
          <a:xfrm>
            <a:off x="5262915" y="8752101"/>
            <a:ext cx="815976" cy="812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6" name="Rounded Rectangle 165"/>
          <p:cNvSpPr/>
          <p:nvPr/>
        </p:nvSpPr>
        <p:spPr>
          <a:xfrm>
            <a:off x="2515593" y="6689947"/>
            <a:ext cx="998209" cy="812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5" name="Straight Arrow Connector 174"/>
          <p:cNvCxnSpPr>
            <a:stCxn id="166" idx="3"/>
            <a:endCxn id="164" idx="1"/>
          </p:cNvCxnSpPr>
          <p:nvPr/>
        </p:nvCxnSpPr>
        <p:spPr>
          <a:xfrm>
            <a:off x="3513801" y="7096016"/>
            <a:ext cx="1744992" cy="28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63" idx="3"/>
            <a:endCxn id="165" idx="1"/>
          </p:cNvCxnSpPr>
          <p:nvPr/>
        </p:nvCxnSpPr>
        <p:spPr>
          <a:xfrm flipV="1">
            <a:off x="3513801" y="9158170"/>
            <a:ext cx="1749114" cy="37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1" idx="3"/>
            <a:endCxn id="162" idx="1"/>
          </p:cNvCxnSpPr>
          <p:nvPr/>
        </p:nvCxnSpPr>
        <p:spPr>
          <a:xfrm>
            <a:off x="3513801" y="5136796"/>
            <a:ext cx="1744992" cy="975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62" idx="3"/>
            <a:endCxn id="188" idx="1"/>
          </p:cNvCxnSpPr>
          <p:nvPr/>
        </p:nvCxnSpPr>
        <p:spPr>
          <a:xfrm>
            <a:off x="6074769" y="6112523"/>
            <a:ext cx="2374594" cy="77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ounded Rectangle 187"/>
          <p:cNvSpPr/>
          <p:nvPr/>
        </p:nvSpPr>
        <p:spPr>
          <a:xfrm>
            <a:off x="8449364" y="6715086"/>
            <a:ext cx="311975" cy="346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0" name="Straight Arrow Connector 189"/>
          <p:cNvCxnSpPr>
            <a:stCxn id="164" idx="3"/>
            <a:endCxn id="188" idx="1"/>
          </p:cNvCxnSpPr>
          <p:nvPr/>
        </p:nvCxnSpPr>
        <p:spPr>
          <a:xfrm flipV="1">
            <a:off x="6074769" y="6888172"/>
            <a:ext cx="2374594" cy="49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65" idx="3"/>
            <a:endCxn id="188" idx="1"/>
          </p:cNvCxnSpPr>
          <p:nvPr/>
        </p:nvCxnSpPr>
        <p:spPr>
          <a:xfrm flipV="1">
            <a:off x="6078891" y="6888171"/>
            <a:ext cx="2370472" cy="2269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5106474" y="5364656"/>
            <a:ext cx="1777285" cy="4350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8" name="TextBox 207"/>
          <p:cNvSpPr txBox="1"/>
          <p:nvPr/>
        </p:nvSpPr>
        <p:spPr>
          <a:xfrm>
            <a:off x="4390596" y="5364657"/>
            <a:ext cx="653007" cy="778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4390598" y="6864889"/>
            <a:ext cx="653007" cy="778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4390597" y="8945349"/>
            <a:ext cx="653007" cy="778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7447268" y="6747126"/>
            <a:ext cx="737902" cy="778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up</a:t>
            </a:r>
          </a:p>
        </p:txBody>
      </p:sp>
    </p:spTree>
    <p:extLst>
      <p:ext uri="{BB962C8B-B14F-4D97-AF65-F5344CB8AC3E}">
        <p14:creationId xmlns:p14="http://schemas.microsoft.com/office/powerpoint/2010/main" val="297803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5518</TotalTime>
  <Words>480</Words>
  <Application>Microsoft Office PowerPoint</Application>
  <PresentationFormat>Custom</PresentationFormat>
  <Paragraphs>215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等线</vt:lpstr>
      <vt:lpstr>宋体</vt:lpstr>
      <vt:lpstr>Arial</vt:lpstr>
      <vt:lpstr>Calibri</vt:lpstr>
      <vt:lpstr>Calibri Light</vt:lpstr>
      <vt:lpstr>Cambria Math</vt:lpstr>
      <vt:lpstr>Times New Roman</vt:lpstr>
      <vt:lpstr>Ubuntu Mono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ceca</dc:creator>
  <cp:lastModifiedBy>Sixiao Zhu (MSR Student-Person Consulting)</cp:lastModifiedBy>
  <cp:revision>108</cp:revision>
  <dcterms:created xsi:type="dcterms:W3CDTF">2016-04-16T05:33:31Z</dcterms:created>
  <dcterms:modified xsi:type="dcterms:W3CDTF">2016-05-19T12:19:23Z</dcterms:modified>
</cp:coreProperties>
</file>