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6" r:id="rId5"/>
    <p:sldId id="262" r:id="rId6"/>
    <p:sldId id="261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3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2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7"/>
          <p:cNvGraphicFramePr>
            <a:graphicFrameLocks noChangeAspect="1"/>
          </p:cNvGraphicFramePr>
          <p:nvPr/>
        </p:nvGraphicFramePr>
        <p:xfrm>
          <a:off x="0" y="0"/>
          <a:ext cx="12192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Image" r:id="rId3" imgW="2438198" imgH="1657835" progId="Photoshop.Image.7">
                  <p:embed/>
                </p:oleObj>
              </mc:Choice>
              <mc:Fallback>
                <p:oleObj name="Image" r:id="rId3" imgW="2438198" imgH="1657835" progId="Photoshop.Image.7">
                  <p:embed/>
                  <p:pic>
                    <p:nvPicPr>
                      <p:cNvPr id="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35"/>
          <p:cNvSpPr>
            <a:spLocks noChangeArrowheads="1"/>
          </p:cNvSpPr>
          <p:nvPr/>
        </p:nvSpPr>
        <p:spPr bwMode="gray">
          <a:xfrm>
            <a:off x="8913285" y="3438525"/>
            <a:ext cx="2669116" cy="123825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gray">
          <a:xfrm>
            <a:off x="6299201" y="2201864"/>
            <a:ext cx="2730500" cy="1260475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gray">
          <a:xfrm>
            <a:off x="7655985" y="1752600"/>
            <a:ext cx="2544233" cy="126365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8" name="Freeform 39" descr="F"/>
          <p:cNvSpPr>
            <a:spLocks/>
          </p:cNvSpPr>
          <p:nvPr/>
        </p:nvSpPr>
        <p:spPr bwMode="gray">
          <a:xfrm>
            <a:off x="8915400" y="4054476"/>
            <a:ext cx="1371600" cy="1692275"/>
          </a:xfrm>
          <a:custGeom>
            <a:avLst/>
            <a:gdLst>
              <a:gd name="T0" fmla="*/ 2147483646 w 648"/>
              <a:gd name="T1" fmla="*/ 2147483646 h 1066"/>
              <a:gd name="T2" fmla="*/ 2147483646 w 648"/>
              <a:gd name="T3" fmla="*/ 2147483646 h 1066"/>
              <a:gd name="T4" fmla="*/ 0 w 648"/>
              <a:gd name="T5" fmla="*/ 0 h 1066"/>
              <a:gd name="T6" fmla="*/ 2147483646 w 648"/>
              <a:gd name="T7" fmla="*/ 2147483646 h 1066"/>
              <a:gd name="T8" fmla="*/ 2147483646 w 648"/>
              <a:gd name="T9" fmla="*/ 2147483646 h 10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8" h="1066">
                <a:moveTo>
                  <a:pt x="648" y="1066"/>
                </a:moveTo>
                <a:lnTo>
                  <a:pt x="641" y="389"/>
                </a:lnTo>
                <a:lnTo>
                  <a:pt x="0" y="0"/>
                </a:lnTo>
                <a:lnTo>
                  <a:pt x="2" y="681"/>
                </a:lnTo>
                <a:lnTo>
                  <a:pt x="648" y="1066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" name="Freeform 40" descr="d"/>
          <p:cNvSpPr>
            <a:spLocks/>
          </p:cNvSpPr>
          <p:nvPr/>
        </p:nvSpPr>
        <p:spPr bwMode="gray">
          <a:xfrm>
            <a:off x="6301317" y="2819400"/>
            <a:ext cx="1369483" cy="1733550"/>
          </a:xfrm>
          <a:custGeom>
            <a:avLst/>
            <a:gdLst>
              <a:gd name="T0" fmla="*/ 2147483646 w 626"/>
              <a:gd name="T1" fmla="*/ 2147483646 h 991"/>
              <a:gd name="T2" fmla="*/ 2147483646 w 626"/>
              <a:gd name="T3" fmla="*/ 2147483646 h 991"/>
              <a:gd name="T4" fmla="*/ 0 w 626"/>
              <a:gd name="T5" fmla="*/ 0 h 991"/>
              <a:gd name="T6" fmla="*/ 2147483646 w 626"/>
              <a:gd name="T7" fmla="*/ 2147483646 h 991"/>
              <a:gd name="T8" fmla="*/ 2147483646 w 626"/>
              <a:gd name="T9" fmla="*/ 2147483646 h 9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6" h="991">
                <a:moveTo>
                  <a:pt x="626" y="991"/>
                </a:moveTo>
                <a:lnTo>
                  <a:pt x="626" y="362"/>
                </a:lnTo>
                <a:lnTo>
                  <a:pt x="0" y="0"/>
                </a:lnTo>
                <a:lnTo>
                  <a:pt x="2" y="617"/>
                </a:lnTo>
                <a:lnTo>
                  <a:pt x="626" y="991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" name="Freeform 41"/>
          <p:cNvSpPr>
            <a:spLocks/>
          </p:cNvSpPr>
          <p:nvPr/>
        </p:nvSpPr>
        <p:spPr bwMode="gray">
          <a:xfrm>
            <a:off x="7666567" y="4537076"/>
            <a:ext cx="1253067" cy="1635125"/>
          </a:xfrm>
          <a:custGeom>
            <a:avLst/>
            <a:gdLst>
              <a:gd name="T0" fmla="*/ 2147483646 w 592"/>
              <a:gd name="T1" fmla="*/ 2147483646 h 1030"/>
              <a:gd name="T2" fmla="*/ 2147483646 w 592"/>
              <a:gd name="T3" fmla="*/ 2147483646 h 1030"/>
              <a:gd name="T4" fmla="*/ 2147483646 w 592"/>
              <a:gd name="T5" fmla="*/ 0 h 1030"/>
              <a:gd name="T6" fmla="*/ 0 w 592"/>
              <a:gd name="T7" fmla="*/ 2147483646 h 1030"/>
              <a:gd name="T8" fmla="*/ 2147483646 w 592"/>
              <a:gd name="T9" fmla="*/ 2147483646 h 1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2" h="1030">
                <a:moveTo>
                  <a:pt x="592" y="1030"/>
                </a:moveTo>
                <a:lnTo>
                  <a:pt x="592" y="371"/>
                </a:lnTo>
                <a:lnTo>
                  <a:pt x="1" y="0"/>
                </a:lnTo>
                <a:lnTo>
                  <a:pt x="0" y="662"/>
                </a:lnTo>
                <a:lnTo>
                  <a:pt x="592" y="103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1" name="Freeform 42" descr="b"/>
          <p:cNvSpPr>
            <a:spLocks/>
          </p:cNvSpPr>
          <p:nvPr/>
        </p:nvSpPr>
        <p:spPr bwMode="gray">
          <a:xfrm>
            <a:off x="7655985" y="2382839"/>
            <a:ext cx="1282700" cy="1671637"/>
          </a:xfrm>
          <a:custGeom>
            <a:avLst/>
            <a:gdLst>
              <a:gd name="T0" fmla="*/ 2147483646 w 598"/>
              <a:gd name="T1" fmla="*/ 2147483646 h 1053"/>
              <a:gd name="T2" fmla="*/ 2147483646 w 598"/>
              <a:gd name="T3" fmla="*/ 2147483646 h 1053"/>
              <a:gd name="T4" fmla="*/ 0 w 598"/>
              <a:gd name="T5" fmla="*/ 0 h 1053"/>
              <a:gd name="T6" fmla="*/ 2147483646 w 598"/>
              <a:gd name="T7" fmla="*/ 2147483646 h 1053"/>
              <a:gd name="T8" fmla="*/ 2147483646 w 598"/>
              <a:gd name="T9" fmla="*/ 2147483646 h 10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8" h="1053">
                <a:moveTo>
                  <a:pt x="589" y="1053"/>
                </a:moveTo>
                <a:lnTo>
                  <a:pt x="598" y="394"/>
                </a:lnTo>
                <a:lnTo>
                  <a:pt x="0" y="0"/>
                </a:lnTo>
                <a:lnTo>
                  <a:pt x="1" y="675"/>
                </a:lnTo>
                <a:lnTo>
                  <a:pt x="589" y="1053"/>
                </a:lnTo>
                <a:close/>
              </a:path>
            </a:pathLst>
          </a:cu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4343400"/>
            <a:ext cx="6908800" cy="12192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5562600"/>
            <a:ext cx="6908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985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144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25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371600"/>
            <a:ext cx="49784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4000" y="1371600"/>
            <a:ext cx="49784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017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01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3552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197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753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5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3656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0600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457200"/>
            <a:ext cx="2540000" cy="5772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457200"/>
            <a:ext cx="7416800" cy="5772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4806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457201"/>
            <a:ext cx="9448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422400" y="1371600"/>
            <a:ext cx="10160000" cy="48577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340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0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9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2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6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5F2B5-0171-4386-8842-6A23EFDFD236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8"/>
          <p:cNvGraphicFramePr>
            <a:graphicFrameLocks noChangeAspect="1"/>
          </p:cNvGraphicFramePr>
          <p:nvPr/>
        </p:nvGraphicFramePr>
        <p:xfrm>
          <a:off x="0" y="0"/>
          <a:ext cx="12192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Image" r:id="rId15" imgW="2438198" imgH="1657835" progId="Photoshop.Image.7">
                  <p:embed/>
                </p:oleObj>
              </mc:Choice>
              <mc:Fallback>
                <p:oleObj name="Image" r:id="rId15" imgW="2438198" imgH="1657835" progId="Photoshop.Image.7">
                  <p:embed/>
                  <p:pic>
                    <p:nvPicPr>
                      <p:cNvPr id="102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22400" y="1371600"/>
            <a:ext cx="10160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727200" y="457201"/>
            <a:ext cx="9448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9" name="Group 66"/>
          <p:cNvGrpSpPr>
            <a:grpSpLocks/>
          </p:cNvGrpSpPr>
          <p:nvPr/>
        </p:nvGrpSpPr>
        <p:grpSpPr bwMode="auto">
          <a:xfrm>
            <a:off x="304800" y="228600"/>
            <a:ext cx="1320800" cy="1219200"/>
            <a:chOff x="432" y="1152"/>
            <a:chExt cx="2496" cy="2784"/>
          </a:xfrm>
        </p:grpSpPr>
        <p:sp>
          <p:nvSpPr>
            <p:cNvPr id="1030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031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032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033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>
                <a:gd name="T0" fmla="*/ 648 w 648"/>
                <a:gd name="T1" fmla="*/ 1066 h 1066"/>
                <a:gd name="T2" fmla="*/ 641 w 648"/>
                <a:gd name="T3" fmla="*/ 389 h 1066"/>
                <a:gd name="T4" fmla="*/ 0 w 648"/>
                <a:gd name="T5" fmla="*/ 0 h 1066"/>
                <a:gd name="T6" fmla="*/ 2 w 648"/>
                <a:gd name="T7" fmla="*/ 681 h 1066"/>
                <a:gd name="T8" fmla="*/ 648 w 648"/>
                <a:gd name="T9" fmla="*/ 1066 h 1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" name="Freeform 63"/>
            <p:cNvSpPr>
              <a:spLocks/>
            </p:cNvSpPr>
            <p:nvPr userDrawn="1"/>
          </p:nvSpPr>
          <p:spPr bwMode="gray">
            <a:xfrm>
              <a:off x="433" y="1831"/>
              <a:ext cx="647" cy="1092"/>
            </a:xfrm>
            <a:custGeom>
              <a:avLst/>
              <a:gdLst>
                <a:gd name="T0" fmla="*/ 899 w 626"/>
                <a:gd name="T1" fmla="*/ 2883 h 991"/>
                <a:gd name="T2" fmla="*/ 899 w 626"/>
                <a:gd name="T3" fmla="*/ 1052 h 991"/>
                <a:gd name="T4" fmla="*/ 0 w 626"/>
                <a:gd name="T5" fmla="*/ 0 h 991"/>
                <a:gd name="T6" fmla="*/ 2 w 626"/>
                <a:gd name="T7" fmla="*/ 1795 h 991"/>
                <a:gd name="T8" fmla="*/ 899 w 626"/>
                <a:gd name="T9" fmla="*/ 2883 h 9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5" name="Freeform 64"/>
            <p:cNvSpPr>
              <a:spLocks/>
            </p:cNvSpPr>
            <p:nvPr userDrawn="1"/>
          </p:nvSpPr>
          <p:spPr bwMode="gray">
            <a:xfrm>
              <a:off x="1077" y="2896"/>
              <a:ext cx="593" cy="1040"/>
            </a:xfrm>
            <a:custGeom>
              <a:avLst/>
              <a:gdLst>
                <a:gd name="T0" fmla="*/ 715 w 582"/>
                <a:gd name="T1" fmla="*/ 2740 h 944"/>
                <a:gd name="T2" fmla="*/ 715 w 582"/>
                <a:gd name="T3" fmla="*/ 1004 h 944"/>
                <a:gd name="T4" fmla="*/ 0 w 582"/>
                <a:gd name="T5" fmla="*/ 0 h 944"/>
                <a:gd name="T6" fmla="*/ 1 w 582"/>
                <a:gd name="T7" fmla="*/ 1769 h 944"/>
                <a:gd name="T8" fmla="*/ 715 w 582"/>
                <a:gd name="T9" fmla="*/ 2740 h 9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6" name="Freeform 65"/>
            <p:cNvSpPr>
              <a:spLocks/>
            </p:cNvSpPr>
            <p:nvPr userDrawn="1"/>
          </p:nvSpPr>
          <p:spPr bwMode="gray">
            <a:xfrm>
              <a:off x="1074" y="1547"/>
              <a:ext cx="596" cy="1075"/>
            </a:xfrm>
            <a:custGeom>
              <a:avLst/>
              <a:gdLst>
                <a:gd name="T0" fmla="*/ 838 w 576"/>
                <a:gd name="T1" fmla="*/ 2824 h 976"/>
                <a:gd name="T2" fmla="*/ 835 w 576"/>
                <a:gd name="T3" fmla="*/ 1013 h 976"/>
                <a:gd name="T4" fmla="*/ 0 w 576"/>
                <a:gd name="T5" fmla="*/ 0 h 976"/>
                <a:gd name="T6" fmla="*/ 0 w 576"/>
                <a:gd name="T7" fmla="*/ 1809 h 976"/>
                <a:gd name="T8" fmla="*/ 838 w 576"/>
                <a:gd name="T9" fmla="*/ 2824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6055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 noChangeArrowheads="1"/>
          </p:cNvSpPr>
          <p:nvPr>
            <p:ph type="ctrTitle"/>
          </p:nvPr>
        </p:nvSpPr>
        <p:spPr>
          <a:xfrm>
            <a:off x="451156" y="1567581"/>
            <a:ext cx="5969521" cy="1219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算法设计与分析期末复习</a:t>
            </a:r>
          </a:p>
        </p:txBody>
      </p:sp>
      <p:sp>
        <p:nvSpPr>
          <p:cNvPr id="4099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2317167" y="5423452"/>
            <a:ext cx="3175583" cy="371060"/>
          </a:xfrm>
        </p:spPr>
        <p:txBody>
          <a:bodyPr/>
          <a:lstStyle/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2023.5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pSp>
        <p:nvGrpSpPr>
          <p:cNvPr id="4100" name="Group 27"/>
          <p:cNvGrpSpPr>
            <a:grpSpLocks/>
          </p:cNvGrpSpPr>
          <p:nvPr/>
        </p:nvGrpSpPr>
        <p:grpSpPr bwMode="auto">
          <a:xfrm>
            <a:off x="2063750" y="3357564"/>
            <a:ext cx="3429000" cy="1190625"/>
            <a:chOff x="432" y="2034"/>
            <a:chExt cx="2160" cy="750"/>
          </a:xfrm>
        </p:grpSpPr>
        <p:sp>
          <p:nvSpPr>
            <p:cNvPr id="7" name="Freeform 23"/>
            <p:cNvSpPr>
              <a:spLocks/>
            </p:cNvSpPr>
            <p:nvPr/>
          </p:nvSpPr>
          <p:spPr bwMode="gray">
            <a:xfrm rot="-409519">
              <a:off x="452" y="2473"/>
              <a:ext cx="1618" cy="309"/>
            </a:xfrm>
            <a:custGeom>
              <a:avLst/>
              <a:gdLst>
                <a:gd name="T0" fmla="*/ 3 w 3214"/>
                <a:gd name="T1" fmla="*/ 145 h 205"/>
                <a:gd name="T2" fmla="*/ 987 w 3214"/>
                <a:gd name="T3" fmla="*/ 16 h 205"/>
                <a:gd name="T4" fmla="*/ 2232 w 3214"/>
                <a:gd name="T5" fmla="*/ 168 h 205"/>
                <a:gd name="T6" fmla="*/ 3211 w 3214"/>
                <a:gd name="T7" fmla="*/ 130 h 205"/>
                <a:gd name="T8" fmla="*/ 2251 w 3214"/>
                <a:gd name="T9" fmla="*/ 194 h 205"/>
                <a:gd name="T10" fmla="*/ 987 w 3214"/>
                <a:gd name="T11" fmla="*/ 62 h 205"/>
                <a:gd name="T12" fmla="*/ 3 w 3214"/>
                <a:gd name="T13" fmla="*/ 14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4" h="205">
                  <a:moveTo>
                    <a:pt x="3" y="145"/>
                  </a:moveTo>
                  <a:cubicBezTo>
                    <a:pt x="0" y="144"/>
                    <a:pt x="557" y="0"/>
                    <a:pt x="987" y="16"/>
                  </a:cubicBezTo>
                  <a:cubicBezTo>
                    <a:pt x="1417" y="33"/>
                    <a:pt x="1861" y="149"/>
                    <a:pt x="2232" y="168"/>
                  </a:cubicBezTo>
                  <a:cubicBezTo>
                    <a:pt x="2603" y="187"/>
                    <a:pt x="3208" y="126"/>
                    <a:pt x="3211" y="130"/>
                  </a:cubicBezTo>
                  <a:cubicBezTo>
                    <a:pt x="3214" y="134"/>
                    <a:pt x="2622" y="205"/>
                    <a:pt x="2251" y="194"/>
                  </a:cubicBezTo>
                  <a:cubicBezTo>
                    <a:pt x="1880" y="183"/>
                    <a:pt x="1362" y="70"/>
                    <a:pt x="987" y="62"/>
                  </a:cubicBezTo>
                  <a:cubicBezTo>
                    <a:pt x="384" y="54"/>
                    <a:pt x="168" y="144"/>
                    <a:pt x="3" y="14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B1749"/>
                </a:solidFill>
                <a:latin typeface="Arial" charset="0"/>
              </a:endParaRPr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gray">
            <a:xfrm>
              <a:off x="432" y="2034"/>
              <a:ext cx="2160" cy="750"/>
            </a:xfrm>
            <a:custGeom>
              <a:avLst/>
              <a:gdLst>
                <a:gd name="T0" fmla="*/ 3 w 1731"/>
                <a:gd name="T1" fmla="*/ 565 h 565"/>
                <a:gd name="T2" fmla="*/ 460 w 1731"/>
                <a:gd name="T3" fmla="*/ 237 h 565"/>
                <a:gd name="T4" fmla="*/ 1104 w 1731"/>
                <a:gd name="T5" fmla="*/ 305 h 565"/>
                <a:gd name="T6" fmla="*/ 1731 w 1731"/>
                <a:gd name="T7" fmla="*/ 6 h 565"/>
                <a:gd name="T8" fmla="*/ 1124 w 1731"/>
                <a:gd name="T9" fmla="*/ 344 h 565"/>
                <a:gd name="T10" fmla="*/ 456 w 1731"/>
                <a:gd name="T11" fmla="*/ 313 h 565"/>
                <a:gd name="T12" fmla="*/ 3 w 1731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1" h="565">
                  <a:moveTo>
                    <a:pt x="3" y="565"/>
                  </a:moveTo>
                  <a:cubicBezTo>
                    <a:pt x="0" y="563"/>
                    <a:pt x="215" y="289"/>
                    <a:pt x="460" y="237"/>
                  </a:cubicBezTo>
                  <a:cubicBezTo>
                    <a:pt x="704" y="187"/>
                    <a:pt x="892" y="343"/>
                    <a:pt x="1104" y="305"/>
                  </a:cubicBezTo>
                  <a:cubicBezTo>
                    <a:pt x="1316" y="267"/>
                    <a:pt x="1728" y="0"/>
                    <a:pt x="1731" y="6"/>
                  </a:cubicBezTo>
                  <a:cubicBezTo>
                    <a:pt x="1654" y="53"/>
                    <a:pt x="1362" y="291"/>
                    <a:pt x="1124" y="344"/>
                  </a:cubicBezTo>
                  <a:cubicBezTo>
                    <a:pt x="886" y="397"/>
                    <a:pt x="650" y="265"/>
                    <a:pt x="456" y="313"/>
                  </a:cubicBezTo>
                  <a:cubicBezTo>
                    <a:pt x="115" y="402"/>
                    <a:pt x="94" y="537"/>
                    <a:pt x="3" y="56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3372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B1749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48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131542"/>
            <a:ext cx="10893287" cy="1910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35</a:t>
            </a:r>
            <a:r>
              <a:rPr lang="zh-CN" altLang="en-US" sz="2800" b="1" dirty="0">
                <a:solidFill>
                  <a:srgbClr val="FF0000"/>
                </a:solidFill>
              </a:rPr>
              <a:t>章 近似算法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满足三角不等式的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问题的近似算法。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顶点覆盖问题的近似算法。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欧拉回路和满足三角不等式的</a:t>
            </a:r>
            <a:r>
              <a:rPr lang="en-US" altLang="zh-CN" sz="2400" dirty="0"/>
              <a:t>TSP</a:t>
            </a:r>
            <a:r>
              <a:rPr lang="zh-CN" altLang="en-US" sz="2400" dirty="0"/>
              <a:t>问题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252F57-80E2-440D-A554-7E7EFDBB1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7" y="2187145"/>
            <a:ext cx="5742803" cy="41765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90337C-41AA-49E2-AF74-A85A87CEA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7145"/>
            <a:ext cx="6066082" cy="396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2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>
          <a:xfrm>
            <a:off x="1727200" y="457201"/>
            <a:ext cx="4077252" cy="563563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考试说明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570384" y="1470993"/>
            <a:ext cx="8984974" cy="4740963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考题分布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英文题目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40%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，答题均用中文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 算法基础，分治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 贪心和动态规划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 最短路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理论，第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章近似算法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考题形式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一、概念题，共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个小题。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二、算法题，共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个小题。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三、证明题，共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个小题。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成绩组成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期末（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70%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平时（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30%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90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337040"/>
            <a:ext cx="11660212" cy="424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章：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算法复杂性，时间复杂性</a:t>
            </a:r>
            <a:r>
              <a:rPr lang="en-US" altLang="zh-CN" sz="2400" dirty="0"/>
              <a:t>/</a:t>
            </a:r>
            <a:r>
              <a:rPr lang="zh-CN" altLang="en-US" sz="2400" dirty="0"/>
              <a:t>空间复杂性；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函数的增长，渐进符号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</a:t>
            </a:r>
            <a:r>
              <a:rPr lang="zh-CN" altLang="en-US" sz="2400" dirty="0"/>
              <a:t>；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分而治之：基本思想，归并排序、最大子数组；以归并排序讲解分治法的基本思想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dirty="0"/>
              <a:t>比如：                                                      </a:t>
            </a:r>
            <a:r>
              <a:rPr lang="en-US" altLang="zh-CN" dirty="0"/>
              <a:t>f(n)=</a:t>
            </a:r>
            <a:r>
              <a:rPr lang="en-US" altLang="zh-CN" dirty="0">
                <a:sym typeface="Symbol" panose="05050102010706020507" pitchFamily="18" charset="2"/>
              </a:rPr>
              <a:t> (g(n))</a:t>
            </a:r>
            <a:r>
              <a:rPr lang="zh-CN" altLang="en-US" dirty="0"/>
              <a:t>等含义？ </a:t>
            </a:r>
            <a:r>
              <a:rPr lang="en-US" altLang="zh-CN" dirty="0"/>
              <a:t>O(n),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Θ(n), </a:t>
            </a:r>
            <a:r>
              <a:rPr lang="en-US" altLang="zh-CN" dirty="0">
                <a:sym typeface="Symbol" panose="05050102010706020507" pitchFamily="18" charset="2"/>
              </a:rPr>
              <a:t>(n)</a:t>
            </a:r>
            <a:r>
              <a:rPr lang="zh-CN" altLang="en-US" dirty="0">
                <a:sym typeface="Symbol" panose="05050102010706020507" pitchFamily="18" charset="2"/>
              </a:rPr>
              <a:t>的含义？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单源最短路径、多源最短路径、</a:t>
            </a:r>
            <a:r>
              <a:rPr lang="en-US" altLang="zh-CN" dirty="0"/>
              <a:t> Dijkstra</a:t>
            </a:r>
            <a:r>
              <a:rPr lang="zh-CN" altLang="zh-CN" dirty="0"/>
              <a:t>算法</a:t>
            </a:r>
            <a:r>
              <a:rPr lang="zh-CN" altLang="en-US" dirty="0"/>
              <a:t>、</a:t>
            </a:r>
            <a:r>
              <a:rPr lang="en-US" altLang="zh-CN" dirty="0"/>
              <a:t>Bellman-Ford</a:t>
            </a:r>
            <a:r>
              <a:rPr lang="zh-CN" altLang="en-US" dirty="0"/>
              <a:t>算法、归并排序、最小生成树、深度优先搜索、广度优先搜索等算法的时间复杂度。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3A0D85-B79C-4D15-AD07-412D5554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1AC50A9-56FF-4CEB-A0CF-40CD7246A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698725"/>
              </p:ext>
            </p:extLst>
          </p:nvPr>
        </p:nvGraphicFramePr>
        <p:xfrm>
          <a:off x="1296988" y="2230565"/>
          <a:ext cx="14271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3" imgW="914003" imgH="215806" progId="Equation.DSMT4">
                  <p:embed/>
                </p:oleObj>
              </mc:Choice>
              <mc:Fallback>
                <p:oleObj r:id="rId3" imgW="914003" imgH="21580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230565"/>
                        <a:ext cx="1427162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2F2D3623-4609-412A-86D3-603202C0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515" y="2282346"/>
            <a:ext cx="171148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8585256-D844-4758-B47D-774D52488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583076"/>
              </p:ext>
            </p:extLst>
          </p:nvPr>
        </p:nvGraphicFramePr>
        <p:xfrm>
          <a:off x="2866124" y="2221040"/>
          <a:ext cx="14859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5" imgW="926698" imgH="215806" progId="Equation.DSMT4">
                  <p:embed/>
                </p:oleObj>
              </mc:Choice>
              <mc:Fallback>
                <p:oleObj r:id="rId5" imgW="926698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124" y="2221040"/>
                        <a:ext cx="1485900" cy="336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21B87030-0675-4494-B92C-BF19D77ED9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9" y="3252483"/>
            <a:ext cx="10271616" cy="33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337040"/>
            <a:ext cx="10893287" cy="1467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15</a:t>
            </a:r>
            <a:r>
              <a:rPr lang="zh-CN" altLang="en-US" sz="2800" b="1" dirty="0">
                <a:solidFill>
                  <a:srgbClr val="FF0000"/>
                </a:solidFill>
              </a:rPr>
              <a:t>章 动态规划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动态规划原理，最优子结构，设计和分析动态规划算法；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两个问题，钢条切割、矩阵链乘法，最长公共子序列；</a:t>
            </a:r>
            <a:endParaRPr lang="en-US" altLang="zh-CN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43A0D85-B79C-4D15-AD07-412D5554B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2D3623-4609-412A-86D3-603202C0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515" y="2282346"/>
            <a:ext cx="1711489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F1F0FA-92B3-4A7C-A3BA-C6C4351184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10" y="2748023"/>
            <a:ext cx="4031343" cy="18879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A0B8B9-ABC4-4D91-B092-5AA3E7758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06" y="2616492"/>
            <a:ext cx="3813804" cy="23078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8554D7-E15B-443F-9CB0-583EFFAE63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85" y="2446253"/>
            <a:ext cx="3515489" cy="26980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15F866B-E409-4735-939F-0A63F8E83A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10" y="4924368"/>
            <a:ext cx="3823584" cy="18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3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201115"/>
            <a:ext cx="10893287" cy="1467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</a:rPr>
              <a:t>章 贪心算法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贪心算法原理，设计和分析贪心算法；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活动选择问题；</a:t>
            </a:r>
            <a:r>
              <a:rPr lang="en-US" altLang="zh-CN" sz="2400" dirty="0"/>
              <a:t>0/1</a:t>
            </a:r>
            <a:r>
              <a:rPr lang="zh-CN" altLang="en-US" sz="2400" dirty="0"/>
              <a:t>背包问题，分数背包问题等；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FFC0A1-A48E-4E3A-952A-35738F3F3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69" y="2731246"/>
            <a:ext cx="5559732" cy="2234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590E60-A045-44D3-8C40-744DF897B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2493"/>
            <a:ext cx="5812314" cy="24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2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201115"/>
            <a:ext cx="10893287" cy="1467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24</a:t>
            </a:r>
            <a:r>
              <a:rPr lang="zh-CN" altLang="en-US" sz="2800" b="1" dirty="0">
                <a:solidFill>
                  <a:srgbClr val="FF0000"/>
                </a:solidFill>
              </a:rPr>
              <a:t>章 单源最短路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最短路的性质和定理。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Bellman-Ford</a:t>
            </a:r>
            <a:r>
              <a:rPr lang="zh-CN" altLang="en-US" sz="2400" dirty="0"/>
              <a:t>算法，</a:t>
            </a:r>
            <a:r>
              <a:rPr lang="en-US" altLang="zh-CN" sz="2400" dirty="0"/>
              <a:t>Dijkstra</a:t>
            </a:r>
            <a:r>
              <a:rPr lang="zh-CN" altLang="en-US" sz="2400" dirty="0"/>
              <a:t>算法。</a:t>
            </a:r>
            <a:endParaRPr lang="zh-CN" altLang="en-US" sz="2400" strike="dblStrik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468E27-2D9A-492D-8CA5-DF0C6D3AC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69" y="1668311"/>
            <a:ext cx="6262714" cy="46212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A64937-1343-4983-B6AD-143D1DF9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" y="2564540"/>
            <a:ext cx="5728328" cy="359493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D162FFC-D833-4834-81C2-1FB8DE05AA90}"/>
              </a:ext>
            </a:extLst>
          </p:cNvPr>
          <p:cNvSpPr txBox="1"/>
          <p:nvPr/>
        </p:nvSpPr>
        <p:spPr>
          <a:xfrm>
            <a:off x="8211864" y="1298979"/>
            <a:ext cx="1507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没有负权边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5ADB81-B69D-4F82-BEBF-8A1440434A40}"/>
              </a:ext>
            </a:extLst>
          </p:cNvPr>
          <p:cNvSpPr txBox="1"/>
          <p:nvPr/>
        </p:nvSpPr>
        <p:spPr>
          <a:xfrm>
            <a:off x="1136822" y="2075935"/>
            <a:ext cx="326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可以有负权边，没有负环</a:t>
            </a:r>
          </a:p>
        </p:txBody>
      </p:sp>
    </p:spTree>
    <p:extLst>
      <p:ext uri="{BB962C8B-B14F-4D97-AF65-F5344CB8AC3E}">
        <p14:creationId xmlns:p14="http://schemas.microsoft.com/office/powerpoint/2010/main" val="64286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131542"/>
            <a:ext cx="10893287" cy="575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25</a:t>
            </a:r>
            <a:r>
              <a:rPr lang="zh-CN" altLang="en-US" sz="2800" b="1" dirty="0">
                <a:solidFill>
                  <a:srgbClr val="FF0000"/>
                </a:solidFill>
              </a:rPr>
              <a:t>章 所有顶点对之间的最短路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按边数分解的（基于矩阵乘法的）动态规划算法。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按顶点编号分解的（</a:t>
            </a:r>
            <a:r>
              <a:rPr lang="en-US" altLang="zh-CN" sz="2400" dirty="0"/>
              <a:t>Floyd-</a:t>
            </a:r>
            <a:r>
              <a:rPr lang="en-US" altLang="zh-CN" sz="2400" dirty="0" err="1"/>
              <a:t>Warshall</a:t>
            </a:r>
            <a:r>
              <a:rPr lang="zh-CN" altLang="en-US" sz="2400" dirty="0"/>
              <a:t>）动态规划算法。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                               </a:t>
            </a:r>
            <a:r>
              <a:rPr lang="zh-CN" altLang="en-US" sz="2400" dirty="0"/>
              <a:t>基于矩阵乘法的动态规划算法求解</a:t>
            </a:r>
            <a:r>
              <a:rPr lang="en-US" altLang="zh-CN" sz="2400" dirty="0"/>
              <a:t>L</a:t>
            </a:r>
            <a:r>
              <a:rPr lang="en-US" altLang="zh-CN" sz="2400" baseline="30000" dirty="0"/>
              <a:t>(1)</a:t>
            </a:r>
            <a:r>
              <a:rPr lang="en-US" altLang="zh-CN" sz="2400" dirty="0"/>
              <a:t>, L</a:t>
            </a:r>
            <a:r>
              <a:rPr lang="en-US" altLang="zh-CN" sz="2400" baseline="30000" dirty="0"/>
              <a:t>(2)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L</a:t>
            </a:r>
            <a:r>
              <a:rPr lang="en-US" altLang="zh-CN" sz="2400" baseline="30000" dirty="0"/>
              <a:t>(3)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                               </a:t>
            </a:r>
            <a:r>
              <a:rPr lang="zh-CN" altLang="en-US" sz="2400" dirty="0"/>
              <a:t>给出任意两点间的最短路径长度、时间复杂度或者经 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                               </a:t>
            </a:r>
            <a:r>
              <a:rPr lang="zh-CN" altLang="en-US" sz="2400" dirty="0"/>
              <a:t>过的路径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                               </a:t>
            </a:r>
            <a:r>
              <a:rPr lang="zh-CN" altLang="en-US" sz="2400" dirty="0"/>
              <a:t>用</a:t>
            </a:r>
            <a:r>
              <a:rPr lang="en-US" altLang="zh-CN" sz="2400" dirty="0"/>
              <a:t>Floyd-</a:t>
            </a:r>
            <a:r>
              <a:rPr lang="en-US" altLang="zh-CN" sz="2400" dirty="0" err="1"/>
              <a:t>Warshall</a:t>
            </a:r>
            <a:r>
              <a:rPr lang="zh-CN" altLang="en-US" sz="2400" dirty="0"/>
              <a:t>算法，求解</a:t>
            </a:r>
            <a:r>
              <a:rPr lang="en-US" altLang="zh-CN" sz="2400" dirty="0"/>
              <a:t>D</a:t>
            </a:r>
            <a:r>
              <a:rPr lang="en-US" altLang="zh-CN" sz="2400" baseline="30000" dirty="0"/>
              <a:t>(0)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altLang="zh-CN" sz="2400" baseline="30000" dirty="0"/>
              <a:t>(1)</a:t>
            </a:r>
            <a:r>
              <a:rPr lang="en-US" altLang="zh-CN" sz="2400" dirty="0"/>
              <a:t>------D</a:t>
            </a:r>
            <a:r>
              <a:rPr lang="en-US" altLang="zh-CN" sz="2400" baseline="30000" dirty="0"/>
              <a:t>(4)</a:t>
            </a:r>
          </a:p>
          <a:p>
            <a:pPr>
              <a:lnSpc>
                <a:spcPct val="120000"/>
              </a:lnSpc>
            </a:pPr>
            <a:r>
              <a:rPr lang="en-US" altLang="zh-CN" sz="2400" baseline="30000" dirty="0"/>
              <a:t>                                                           </a:t>
            </a:r>
          </a:p>
          <a:p>
            <a:pPr>
              <a:lnSpc>
                <a:spcPct val="120000"/>
              </a:lnSpc>
            </a:pPr>
            <a:r>
              <a:rPr lang="en-US" altLang="zh-CN" sz="2400" baseline="30000" dirty="0"/>
              <a:t>                                                           </a:t>
            </a:r>
            <a:r>
              <a:rPr lang="zh-CN" altLang="en-US" sz="2400" dirty="0"/>
              <a:t>给出任意两点间的最短路径长度、时间复杂度或者经 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                                      </a:t>
            </a:r>
            <a:r>
              <a:rPr lang="zh-CN" altLang="en-US" sz="2400" dirty="0"/>
              <a:t>过的路径</a:t>
            </a:r>
            <a:endParaRPr lang="en-US" altLang="zh-CN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50A425-5131-46FB-8725-D28EC68C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6" y="3969665"/>
            <a:ext cx="2787673" cy="252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Screenshot 2022-05-17 155827">
            <a:extLst>
              <a:ext uri="{FF2B5EF4-FFF2-40B4-BE49-F238E27FC236}">
                <a16:creationId xmlns:a16="http://schemas.microsoft.com/office/drawing/2014/main" id="{7232894B-4141-4378-B876-4768B9DE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94" y="1586428"/>
            <a:ext cx="2792625" cy="231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36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131542"/>
            <a:ext cx="10893287" cy="1910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26</a:t>
            </a:r>
            <a:r>
              <a:rPr lang="zh-CN" altLang="en-US" sz="2800" b="1" dirty="0">
                <a:solidFill>
                  <a:srgbClr val="FF0000"/>
                </a:solidFill>
              </a:rPr>
              <a:t>章 最大流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流网络的基本概念和性质。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最大流问题的增广路算法，最大流最小割定理。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使用最大流的方法计算最大匹配。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C53BF5-4DCF-4AE8-8C54-7837C85DC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6" y="2041937"/>
            <a:ext cx="6540977" cy="44824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8A74CB-0CF7-47C8-9D30-37A19985DBF6}"/>
              </a:ext>
            </a:extLst>
          </p:cNvPr>
          <p:cNvSpPr txBox="1"/>
          <p:nvPr/>
        </p:nvSpPr>
        <p:spPr>
          <a:xfrm>
            <a:off x="7465715" y="2041937"/>
            <a:ext cx="416789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给定一个有向流网络，找出每条增广路径，确定最大流和最小割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最大流的流量等于最小割的流量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972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131542"/>
            <a:ext cx="10893287" cy="4403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34</a:t>
            </a:r>
            <a:r>
              <a:rPr lang="zh-CN" altLang="en-US" sz="2800" b="1" dirty="0">
                <a:solidFill>
                  <a:srgbClr val="FF0000"/>
                </a:solidFill>
              </a:rPr>
              <a:t>章 </a:t>
            </a:r>
            <a:r>
              <a:rPr lang="en-US" altLang="zh-CN" sz="2800" b="1" dirty="0">
                <a:solidFill>
                  <a:srgbClr val="FF0000"/>
                </a:solidFill>
              </a:rPr>
              <a:t>NPC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</a:t>
            </a:r>
            <a:r>
              <a:rPr lang="zh-CN" altLang="en-US" sz="2400" dirty="0"/>
              <a:t>、</a:t>
            </a:r>
            <a:r>
              <a:rPr lang="en-US" altLang="zh-CN" sz="2400" dirty="0"/>
              <a:t>NP</a:t>
            </a:r>
            <a:r>
              <a:rPr lang="zh-CN" altLang="en-US" sz="2400" dirty="0"/>
              <a:t>、</a:t>
            </a:r>
            <a:r>
              <a:rPr lang="en-US" altLang="zh-CN" sz="2400" dirty="0"/>
              <a:t>NPC</a:t>
            </a:r>
            <a:r>
              <a:rPr lang="zh-CN" altLang="en-US" sz="2400" dirty="0"/>
              <a:t>、</a:t>
            </a:r>
            <a:r>
              <a:rPr lang="en-US" altLang="zh-CN" sz="2400" dirty="0"/>
              <a:t>NP-hard</a:t>
            </a:r>
            <a:r>
              <a:rPr lang="zh-CN" altLang="en-US" sz="2400" dirty="0"/>
              <a:t>、多项式归约的概念和性质，</a:t>
            </a:r>
            <a:r>
              <a:rPr lang="en-US" altLang="zh-CN" sz="2400" dirty="0"/>
              <a:t>P=NP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NP</a:t>
            </a:r>
            <a:r>
              <a:rPr lang="zh-CN" altLang="en-US" sz="2400" dirty="0">
                <a:sym typeface="Symbol" panose="05050102010706020507" pitchFamily="18" charset="2"/>
              </a:rPr>
              <a:t>的涵义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给出复杂性类</a:t>
            </a:r>
            <a:r>
              <a:rPr lang="en-US" altLang="zh-CN" dirty="0"/>
              <a:t>P</a:t>
            </a:r>
            <a:r>
              <a:rPr lang="zh-CN" altLang="zh-CN" dirty="0"/>
              <a:t>、</a:t>
            </a:r>
            <a:r>
              <a:rPr lang="en-US" altLang="zh-CN" dirty="0"/>
              <a:t>NP</a:t>
            </a:r>
            <a:r>
              <a:rPr lang="zh-CN" altLang="zh-CN" dirty="0"/>
              <a:t>、</a:t>
            </a:r>
            <a:r>
              <a:rPr lang="en-US" altLang="zh-CN" dirty="0"/>
              <a:t>NP-Complete </a:t>
            </a:r>
            <a:r>
              <a:rPr lang="zh-CN" altLang="zh-CN" dirty="0"/>
              <a:t>和</a:t>
            </a:r>
            <a:r>
              <a:rPr lang="en-US" altLang="zh-CN" dirty="0"/>
              <a:t> NP-Hard</a:t>
            </a:r>
            <a:r>
              <a:rPr lang="zh-CN" altLang="zh-CN" dirty="0"/>
              <a:t>的定义；给出多项式时间归约及其传递性的定义。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给出多项式时间归约及其传递性的定义；解释“</a:t>
            </a:r>
            <a:r>
              <a:rPr lang="en-US" altLang="zh-CN" dirty="0"/>
              <a:t>P=NP</a:t>
            </a:r>
            <a:r>
              <a:rPr lang="zh-CN" altLang="en-US" dirty="0"/>
              <a:t>？”问题的含义。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NPc</a:t>
            </a:r>
            <a:r>
              <a:rPr lang="zh-CN" altLang="en-US" dirty="0"/>
              <a:t>的证明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NP</a:t>
            </a:r>
            <a:r>
              <a:rPr lang="zh-CN" altLang="en-US" dirty="0"/>
              <a:t>问题是一个非确定性多项式时间可解的判定问题，因此是一个非确定性算法，可分解为猜想和验证，确定的多项式时间可验证，因此是一个指数级时间算法。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通过顶点覆盖是</a:t>
            </a:r>
            <a:r>
              <a:rPr lang="en-US" altLang="zh-CN" dirty="0"/>
              <a:t>NP-hard</a:t>
            </a:r>
            <a:r>
              <a:rPr lang="zh-CN" altLang="en-US" dirty="0"/>
              <a:t>问题证明团问题也是</a:t>
            </a:r>
            <a:r>
              <a:rPr lang="en-US" altLang="zh-CN" dirty="0"/>
              <a:t>NP-hard</a:t>
            </a:r>
            <a:r>
              <a:rPr lang="zh-CN" altLang="en-US" dirty="0"/>
              <a:t>问题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zh-CN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D5152B-EF1F-4C7C-9420-9570F44EE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16" y="2918747"/>
            <a:ext cx="5251622" cy="36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学术报告及答辩用PPT模板3">
  <a:themeElements>
    <a:clrScheme name="学术报告及答辩用PPT模板3 3">
      <a:dk1>
        <a:srgbClr val="0B1749"/>
      </a:dk1>
      <a:lt1>
        <a:srgbClr val="FFFFFF"/>
      </a:lt1>
      <a:dk2>
        <a:srgbClr val="2453B2"/>
      </a:dk2>
      <a:lt2>
        <a:srgbClr val="DDDDDD"/>
      </a:lt2>
      <a:accent1>
        <a:srgbClr val="4D93D9"/>
      </a:accent1>
      <a:accent2>
        <a:srgbClr val="77AE26"/>
      </a:accent2>
      <a:accent3>
        <a:srgbClr val="FFFFFF"/>
      </a:accent3>
      <a:accent4>
        <a:srgbClr val="08123D"/>
      </a:accent4>
      <a:accent5>
        <a:srgbClr val="B2C8E9"/>
      </a:accent5>
      <a:accent6>
        <a:srgbClr val="6B9D21"/>
      </a:accent6>
      <a:hlink>
        <a:srgbClr val="4D798F"/>
      </a:hlink>
      <a:folHlink>
        <a:srgbClr val="6A93BC"/>
      </a:folHlink>
    </a:clrScheme>
    <a:fontScheme name="学术报告及答辩用PPT模板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学术报告及答辩用PPT模板3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报告及答辩用PPT模板3 2">
        <a:dk1>
          <a:srgbClr val="000066"/>
        </a:dk1>
        <a:lt1>
          <a:srgbClr val="FFFFFF"/>
        </a:lt1>
        <a:dk2>
          <a:srgbClr val="447DE4"/>
        </a:dk2>
        <a:lt2>
          <a:srgbClr val="DDDDDD"/>
        </a:lt2>
        <a:accent1>
          <a:srgbClr val="7F81CF"/>
        </a:accent1>
        <a:accent2>
          <a:srgbClr val="D87A24"/>
        </a:accent2>
        <a:accent3>
          <a:srgbClr val="FFFFFF"/>
        </a:accent3>
        <a:accent4>
          <a:srgbClr val="000056"/>
        </a:accent4>
        <a:accent5>
          <a:srgbClr val="C0C1E4"/>
        </a:accent5>
        <a:accent6>
          <a:srgbClr val="C46E20"/>
        </a:accent6>
        <a:hlink>
          <a:srgbClr val="99A75F"/>
        </a:hlink>
        <a:folHlink>
          <a:srgbClr val="7AAF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报告及答辩用PPT模板3 3">
        <a:dk1>
          <a:srgbClr val="0B1749"/>
        </a:dk1>
        <a:lt1>
          <a:srgbClr val="FFFFFF"/>
        </a:lt1>
        <a:dk2>
          <a:srgbClr val="2453B2"/>
        </a:dk2>
        <a:lt2>
          <a:srgbClr val="DDDDDD"/>
        </a:lt2>
        <a:accent1>
          <a:srgbClr val="4D93D9"/>
        </a:accent1>
        <a:accent2>
          <a:srgbClr val="77AE26"/>
        </a:accent2>
        <a:accent3>
          <a:srgbClr val="FFFFFF"/>
        </a:accent3>
        <a:accent4>
          <a:srgbClr val="08123D"/>
        </a:accent4>
        <a:accent5>
          <a:srgbClr val="B2C8E9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641</Words>
  <Application>Microsoft Office PowerPoint</Application>
  <PresentationFormat>宽屏</PresentationFormat>
  <Paragraphs>63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Symbol</vt:lpstr>
      <vt:lpstr>Times New Roman</vt:lpstr>
      <vt:lpstr>Verdana</vt:lpstr>
      <vt:lpstr>Wingdings</vt:lpstr>
      <vt:lpstr>Office 主题​​</vt:lpstr>
      <vt:lpstr>学术报告及答辩用PPT模板3</vt:lpstr>
      <vt:lpstr>Image</vt:lpstr>
      <vt:lpstr>Equation.DSMT4</vt:lpstr>
      <vt:lpstr>算法设计与分析期末复习</vt:lpstr>
      <vt:lpstr>考试说明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</dc:creator>
  <cp:lastModifiedBy>Wu Hao</cp:lastModifiedBy>
  <cp:revision>67</cp:revision>
  <dcterms:created xsi:type="dcterms:W3CDTF">2021-05-28T05:24:23Z</dcterms:created>
  <dcterms:modified xsi:type="dcterms:W3CDTF">2023-05-05T02:13:26Z</dcterms:modified>
</cp:coreProperties>
</file>