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6" r:id="rId5"/>
    <p:sldId id="260" r:id="rId6"/>
    <p:sldId id="263" r:id="rId7"/>
    <p:sldId id="270" r:id="rId8"/>
    <p:sldId id="269" r:id="rId9"/>
    <p:sldId id="264" r:id="rId10"/>
    <p:sldId id="268" r:id="rId11"/>
    <p:sldId id="267" r:id="rId12"/>
    <p:sldId id="261" r:id="rId13"/>
    <p:sldId id="262" r:id="rId14"/>
    <p:sldId id="265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4.jpe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263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73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35225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 bwMode="gray">
      <p:bgPr>
        <a:gradFill rotWithShape="0">
          <a:gsLst>
            <a:gs pos="0">
              <a:schemeClr val="bg1"/>
            </a:gs>
            <a:gs pos="100000">
              <a:srgbClr val="FF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7"/>
          <p:cNvGraphicFramePr>
            <a:graphicFrameLocks noChangeAspect="1"/>
          </p:cNvGraphicFramePr>
          <p:nvPr/>
        </p:nvGraphicFramePr>
        <p:xfrm>
          <a:off x="0" y="0"/>
          <a:ext cx="12192000" cy="312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8" name="Image" r:id="rId3" imgW="2438198" imgH="1657835" progId="Photoshop.Image.7">
                  <p:embed/>
                </p:oleObj>
              </mc:Choice>
              <mc:Fallback>
                <p:oleObj name="Image" r:id="rId3" imgW="2438198" imgH="1657835" progId="Photoshop.Image.7">
                  <p:embed/>
                  <p:pic>
                    <p:nvPicPr>
                      <p:cNvPr id="4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312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35"/>
          <p:cNvSpPr>
            <a:spLocks noChangeArrowheads="1"/>
          </p:cNvSpPr>
          <p:nvPr/>
        </p:nvSpPr>
        <p:spPr bwMode="gray">
          <a:xfrm>
            <a:off x="8913285" y="3438525"/>
            <a:ext cx="2669116" cy="1238250"/>
          </a:xfrm>
          <a:prstGeom prst="diamond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6" name="AutoShape 36"/>
          <p:cNvSpPr>
            <a:spLocks noChangeArrowheads="1"/>
          </p:cNvSpPr>
          <p:nvPr/>
        </p:nvSpPr>
        <p:spPr bwMode="gray">
          <a:xfrm>
            <a:off x="6299201" y="2201864"/>
            <a:ext cx="2730500" cy="1260475"/>
          </a:xfrm>
          <a:prstGeom prst="diamond">
            <a:avLst/>
          </a:prstGeom>
          <a:solidFill>
            <a:schemeClr val="tx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7" name="AutoShape 34"/>
          <p:cNvSpPr>
            <a:spLocks noChangeArrowheads="1"/>
          </p:cNvSpPr>
          <p:nvPr/>
        </p:nvSpPr>
        <p:spPr bwMode="gray">
          <a:xfrm>
            <a:off x="7655985" y="1752600"/>
            <a:ext cx="2544233" cy="1263650"/>
          </a:xfrm>
          <a:prstGeom prst="diamond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zh-CN" altLang="en-US" sz="1800">
              <a:ea typeface="宋体" pitchFamily="2" charset="-122"/>
            </a:endParaRPr>
          </a:p>
        </p:txBody>
      </p:sp>
      <p:sp>
        <p:nvSpPr>
          <p:cNvPr id="8" name="Freeform 39" descr="F"/>
          <p:cNvSpPr>
            <a:spLocks/>
          </p:cNvSpPr>
          <p:nvPr/>
        </p:nvSpPr>
        <p:spPr bwMode="gray">
          <a:xfrm>
            <a:off x="8915400" y="4054476"/>
            <a:ext cx="1371600" cy="1692275"/>
          </a:xfrm>
          <a:custGeom>
            <a:avLst/>
            <a:gdLst>
              <a:gd name="T0" fmla="*/ 2147483646 w 648"/>
              <a:gd name="T1" fmla="*/ 2147483646 h 1066"/>
              <a:gd name="T2" fmla="*/ 2147483646 w 648"/>
              <a:gd name="T3" fmla="*/ 2147483646 h 1066"/>
              <a:gd name="T4" fmla="*/ 0 w 648"/>
              <a:gd name="T5" fmla="*/ 0 h 1066"/>
              <a:gd name="T6" fmla="*/ 2147483646 w 648"/>
              <a:gd name="T7" fmla="*/ 2147483646 h 1066"/>
              <a:gd name="T8" fmla="*/ 2147483646 w 648"/>
              <a:gd name="T9" fmla="*/ 2147483646 h 10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48" h="1066">
                <a:moveTo>
                  <a:pt x="648" y="1066"/>
                </a:moveTo>
                <a:lnTo>
                  <a:pt x="641" y="389"/>
                </a:lnTo>
                <a:lnTo>
                  <a:pt x="0" y="0"/>
                </a:lnTo>
                <a:lnTo>
                  <a:pt x="2" y="681"/>
                </a:lnTo>
                <a:lnTo>
                  <a:pt x="648" y="1066"/>
                </a:lnTo>
                <a:close/>
              </a:path>
            </a:pathLst>
          </a:cu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" name="Freeform 40" descr="d"/>
          <p:cNvSpPr>
            <a:spLocks/>
          </p:cNvSpPr>
          <p:nvPr/>
        </p:nvSpPr>
        <p:spPr bwMode="gray">
          <a:xfrm>
            <a:off x="6301317" y="2819400"/>
            <a:ext cx="1369483" cy="1733550"/>
          </a:xfrm>
          <a:custGeom>
            <a:avLst/>
            <a:gdLst>
              <a:gd name="T0" fmla="*/ 2147483646 w 626"/>
              <a:gd name="T1" fmla="*/ 2147483646 h 991"/>
              <a:gd name="T2" fmla="*/ 2147483646 w 626"/>
              <a:gd name="T3" fmla="*/ 2147483646 h 991"/>
              <a:gd name="T4" fmla="*/ 0 w 626"/>
              <a:gd name="T5" fmla="*/ 0 h 991"/>
              <a:gd name="T6" fmla="*/ 2147483646 w 626"/>
              <a:gd name="T7" fmla="*/ 2147483646 h 991"/>
              <a:gd name="T8" fmla="*/ 2147483646 w 626"/>
              <a:gd name="T9" fmla="*/ 2147483646 h 9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626" h="991">
                <a:moveTo>
                  <a:pt x="626" y="991"/>
                </a:moveTo>
                <a:lnTo>
                  <a:pt x="626" y="362"/>
                </a:lnTo>
                <a:lnTo>
                  <a:pt x="0" y="0"/>
                </a:lnTo>
                <a:lnTo>
                  <a:pt x="2" y="617"/>
                </a:lnTo>
                <a:lnTo>
                  <a:pt x="626" y="991"/>
                </a:lnTo>
                <a:close/>
              </a:path>
            </a:pathLst>
          </a:cu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0" name="Freeform 41"/>
          <p:cNvSpPr>
            <a:spLocks/>
          </p:cNvSpPr>
          <p:nvPr/>
        </p:nvSpPr>
        <p:spPr bwMode="gray">
          <a:xfrm>
            <a:off x="7666567" y="4537076"/>
            <a:ext cx="1253067" cy="1635125"/>
          </a:xfrm>
          <a:custGeom>
            <a:avLst/>
            <a:gdLst>
              <a:gd name="T0" fmla="*/ 2147483646 w 592"/>
              <a:gd name="T1" fmla="*/ 2147483646 h 1030"/>
              <a:gd name="T2" fmla="*/ 2147483646 w 592"/>
              <a:gd name="T3" fmla="*/ 2147483646 h 1030"/>
              <a:gd name="T4" fmla="*/ 2147483646 w 592"/>
              <a:gd name="T5" fmla="*/ 0 h 1030"/>
              <a:gd name="T6" fmla="*/ 0 w 592"/>
              <a:gd name="T7" fmla="*/ 2147483646 h 1030"/>
              <a:gd name="T8" fmla="*/ 2147483646 w 592"/>
              <a:gd name="T9" fmla="*/ 2147483646 h 103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2" h="1030">
                <a:moveTo>
                  <a:pt x="592" y="1030"/>
                </a:moveTo>
                <a:lnTo>
                  <a:pt x="592" y="371"/>
                </a:lnTo>
                <a:lnTo>
                  <a:pt x="1" y="0"/>
                </a:lnTo>
                <a:lnTo>
                  <a:pt x="0" y="662"/>
                </a:lnTo>
                <a:lnTo>
                  <a:pt x="592" y="1030"/>
                </a:lnTo>
                <a:close/>
              </a:path>
            </a:pathLst>
          </a:cu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11" name="Freeform 42" descr="b"/>
          <p:cNvSpPr>
            <a:spLocks/>
          </p:cNvSpPr>
          <p:nvPr/>
        </p:nvSpPr>
        <p:spPr bwMode="gray">
          <a:xfrm>
            <a:off x="7655985" y="2382839"/>
            <a:ext cx="1282700" cy="1671637"/>
          </a:xfrm>
          <a:custGeom>
            <a:avLst/>
            <a:gdLst>
              <a:gd name="T0" fmla="*/ 2147483646 w 598"/>
              <a:gd name="T1" fmla="*/ 2147483646 h 1053"/>
              <a:gd name="T2" fmla="*/ 2147483646 w 598"/>
              <a:gd name="T3" fmla="*/ 2147483646 h 1053"/>
              <a:gd name="T4" fmla="*/ 0 w 598"/>
              <a:gd name="T5" fmla="*/ 0 h 1053"/>
              <a:gd name="T6" fmla="*/ 2147483646 w 598"/>
              <a:gd name="T7" fmla="*/ 2147483646 h 1053"/>
              <a:gd name="T8" fmla="*/ 2147483646 w 598"/>
              <a:gd name="T9" fmla="*/ 2147483646 h 105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98" h="1053">
                <a:moveTo>
                  <a:pt x="589" y="1053"/>
                </a:moveTo>
                <a:lnTo>
                  <a:pt x="598" y="394"/>
                </a:lnTo>
                <a:lnTo>
                  <a:pt x="0" y="0"/>
                </a:lnTo>
                <a:lnTo>
                  <a:pt x="1" y="675"/>
                </a:lnTo>
                <a:lnTo>
                  <a:pt x="589" y="1053"/>
                </a:lnTo>
                <a:close/>
              </a:path>
            </a:pathLst>
          </a:cu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8000" y="4343400"/>
            <a:ext cx="6908800" cy="1219200"/>
          </a:xfrm>
        </p:spPr>
        <p:txBody>
          <a:bodyPr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08000" y="5562600"/>
            <a:ext cx="6908800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160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1349854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414455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92515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422400" y="1371600"/>
            <a:ext cx="49784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04000" y="1371600"/>
            <a:ext cx="4978400" cy="48577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10179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41012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335526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11970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7753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5537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336565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90600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042400" y="457200"/>
            <a:ext cx="2540000" cy="577215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422400" y="457200"/>
            <a:ext cx="7416800" cy="57721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548060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27200" y="457201"/>
            <a:ext cx="9448800" cy="563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422400" y="1371600"/>
            <a:ext cx="10160000" cy="485775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203403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79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001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479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612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566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112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5F2B5-0171-4386-8842-6A23EFDFD23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800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5F2B5-0171-4386-8842-6A23EFDFD236}" type="datetimeFigureOut">
              <a:rPr lang="zh-CN" altLang="en-US" smtClean="0"/>
              <a:t>2022/5/20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7B21A-8BA9-457B-B903-9CF79A01AF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330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58"/>
          <p:cNvGraphicFramePr>
            <a:graphicFrameLocks noChangeAspect="1"/>
          </p:cNvGraphicFramePr>
          <p:nvPr/>
        </p:nvGraphicFramePr>
        <p:xfrm>
          <a:off x="0" y="0"/>
          <a:ext cx="12192000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Image" r:id="rId15" imgW="2438198" imgH="1657835" progId="Photoshop.Image.7">
                  <p:embed/>
                </p:oleObj>
              </mc:Choice>
              <mc:Fallback>
                <p:oleObj name="Image" r:id="rId15" imgW="2438198" imgH="1657835" progId="Photoshop.Image.7">
                  <p:embed/>
                  <p:pic>
                    <p:nvPicPr>
                      <p:cNvPr id="1026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12192000" cy="358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gray">
          <a:xfrm>
            <a:off x="1422400" y="1371600"/>
            <a:ext cx="1016000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1727200" y="457201"/>
            <a:ext cx="9448800" cy="563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grpSp>
        <p:nvGrpSpPr>
          <p:cNvPr id="1029" name="Group 66"/>
          <p:cNvGrpSpPr>
            <a:grpSpLocks/>
          </p:cNvGrpSpPr>
          <p:nvPr/>
        </p:nvGrpSpPr>
        <p:grpSpPr bwMode="auto">
          <a:xfrm>
            <a:off x="304800" y="228600"/>
            <a:ext cx="1320800" cy="1219200"/>
            <a:chOff x="432" y="1152"/>
            <a:chExt cx="2496" cy="2784"/>
          </a:xfrm>
        </p:grpSpPr>
        <p:sp>
          <p:nvSpPr>
            <p:cNvPr id="1030" name="AutoShape 59"/>
            <p:cNvSpPr>
              <a:spLocks noChangeArrowheads="1"/>
            </p:cNvSpPr>
            <p:nvPr userDrawn="1"/>
          </p:nvSpPr>
          <p:spPr bwMode="gray">
            <a:xfrm>
              <a:off x="1668" y="2221"/>
              <a:ext cx="1260" cy="779"/>
            </a:xfrm>
            <a:prstGeom prst="diamond">
              <a:avLst/>
            </a:prstGeom>
            <a:solidFill>
              <a:schemeClr val="hlink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031" name="AutoShape 60"/>
            <p:cNvSpPr>
              <a:spLocks noChangeArrowheads="1"/>
            </p:cNvSpPr>
            <p:nvPr userDrawn="1"/>
          </p:nvSpPr>
          <p:spPr bwMode="gray">
            <a:xfrm>
              <a:off x="432" y="1442"/>
              <a:ext cx="1292" cy="794"/>
            </a:xfrm>
            <a:prstGeom prst="diamond">
              <a:avLst/>
            </a:prstGeom>
            <a:solidFill>
              <a:schemeClr val="tx1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032" name="AutoShape 61"/>
            <p:cNvSpPr>
              <a:spLocks noChangeArrowheads="1"/>
            </p:cNvSpPr>
            <p:nvPr userDrawn="1"/>
          </p:nvSpPr>
          <p:spPr bwMode="gray">
            <a:xfrm>
              <a:off x="1068" y="1152"/>
              <a:ext cx="1200" cy="798"/>
            </a:xfrm>
            <a:prstGeom prst="diamond">
              <a:avLst/>
            </a:prstGeom>
            <a:solidFill>
              <a:schemeClr val="tx2"/>
            </a:solidFill>
            <a:ln>
              <a:noFill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r" eaLnBrk="1" hangingPunct="1">
                <a:defRPr/>
              </a:pPr>
              <a:endParaRPr lang="zh-CN" altLang="en-US" sz="1800">
                <a:ea typeface="宋体" pitchFamily="2" charset="-122"/>
              </a:endParaRPr>
            </a:p>
          </p:txBody>
        </p:sp>
        <p:sp>
          <p:nvSpPr>
            <p:cNvPr id="1033" name="Freeform 62"/>
            <p:cNvSpPr>
              <a:spLocks/>
            </p:cNvSpPr>
            <p:nvPr userDrawn="1"/>
          </p:nvSpPr>
          <p:spPr bwMode="gray">
            <a:xfrm>
              <a:off x="1668" y="2609"/>
              <a:ext cx="648" cy="1066"/>
            </a:xfrm>
            <a:custGeom>
              <a:avLst/>
              <a:gdLst>
                <a:gd name="T0" fmla="*/ 648 w 648"/>
                <a:gd name="T1" fmla="*/ 1066 h 1066"/>
                <a:gd name="T2" fmla="*/ 641 w 648"/>
                <a:gd name="T3" fmla="*/ 389 h 1066"/>
                <a:gd name="T4" fmla="*/ 0 w 648"/>
                <a:gd name="T5" fmla="*/ 0 h 1066"/>
                <a:gd name="T6" fmla="*/ 2 w 648"/>
                <a:gd name="T7" fmla="*/ 681 h 1066"/>
                <a:gd name="T8" fmla="*/ 648 w 648"/>
                <a:gd name="T9" fmla="*/ 1066 h 106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48" h="1066">
                  <a:moveTo>
                    <a:pt x="648" y="1066"/>
                  </a:moveTo>
                  <a:lnTo>
                    <a:pt x="641" y="389"/>
                  </a:lnTo>
                  <a:lnTo>
                    <a:pt x="0" y="0"/>
                  </a:lnTo>
                  <a:lnTo>
                    <a:pt x="2" y="681"/>
                  </a:lnTo>
                  <a:lnTo>
                    <a:pt x="648" y="10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4" name="Freeform 63"/>
            <p:cNvSpPr>
              <a:spLocks/>
            </p:cNvSpPr>
            <p:nvPr userDrawn="1"/>
          </p:nvSpPr>
          <p:spPr bwMode="gray">
            <a:xfrm>
              <a:off x="433" y="1831"/>
              <a:ext cx="647" cy="1092"/>
            </a:xfrm>
            <a:custGeom>
              <a:avLst/>
              <a:gdLst>
                <a:gd name="T0" fmla="*/ 899 w 626"/>
                <a:gd name="T1" fmla="*/ 2883 h 991"/>
                <a:gd name="T2" fmla="*/ 899 w 626"/>
                <a:gd name="T3" fmla="*/ 1052 h 991"/>
                <a:gd name="T4" fmla="*/ 0 w 626"/>
                <a:gd name="T5" fmla="*/ 0 h 991"/>
                <a:gd name="T6" fmla="*/ 2 w 626"/>
                <a:gd name="T7" fmla="*/ 1795 h 991"/>
                <a:gd name="T8" fmla="*/ 899 w 626"/>
                <a:gd name="T9" fmla="*/ 2883 h 9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26" h="991">
                  <a:moveTo>
                    <a:pt x="626" y="991"/>
                  </a:moveTo>
                  <a:lnTo>
                    <a:pt x="626" y="362"/>
                  </a:lnTo>
                  <a:lnTo>
                    <a:pt x="0" y="0"/>
                  </a:lnTo>
                  <a:lnTo>
                    <a:pt x="2" y="617"/>
                  </a:lnTo>
                  <a:lnTo>
                    <a:pt x="626" y="991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5" name="Freeform 64"/>
            <p:cNvSpPr>
              <a:spLocks/>
            </p:cNvSpPr>
            <p:nvPr userDrawn="1"/>
          </p:nvSpPr>
          <p:spPr bwMode="gray">
            <a:xfrm>
              <a:off x="1077" y="2896"/>
              <a:ext cx="593" cy="1040"/>
            </a:xfrm>
            <a:custGeom>
              <a:avLst/>
              <a:gdLst>
                <a:gd name="T0" fmla="*/ 715 w 582"/>
                <a:gd name="T1" fmla="*/ 2740 h 944"/>
                <a:gd name="T2" fmla="*/ 715 w 582"/>
                <a:gd name="T3" fmla="*/ 1004 h 944"/>
                <a:gd name="T4" fmla="*/ 0 w 582"/>
                <a:gd name="T5" fmla="*/ 0 h 944"/>
                <a:gd name="T6" fmla="*/ 1 w 582"/>
                <a:gd name="T7" fmla="*/ 1769 h 944"/>
                <a:gd name="T8" fmla="*/ 715 w 582"/>
                <a:gd name="T9" fmla="*/ 2740 h 9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2" h="944">
                  <a:moveTo>
                    <a:pt x="582" y="944"/>
                  </a:moveTo>
                  <a:lnTo>
                    <a:pt x="582" y="346"/>
                  </a:lnTo>
                  <a:lnTo>
                    <a:pt x="0" y="0"/>
                  </a:lnTo>
                  <a:lnTo>
                    <a:pt x="1" y="610"/>
                  </a:lnTo>
                  <a:lnTo>
                    <a:pt x="582" y="944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1036" name="Freeform 65"/>
            <p:cNvSpPr>
              <a:spLocks/>
            </p:cNvSpPr>
            <p:nvPr userDrawn="1"/>
          </p:nvSpPr>
          <p:spPr bwMode="gray">
            <a:xfrm>
              <a:off x="1074" y="1547"/>
              <a:ext cx="596" cy="1075"/>
            </a:xfrm>
            <a:custGeom>
              <a:avLst/>
              <a:gdLst>
                <a:gd name="T0" fmla="*/ 838 w 576"/>
                <a:gd name="T1" fmla="*/ 2824 h 976"/>
                <a:gd name="T2" fmla="*/ 835 w 576"/>
                <a:gd name="T3" fmla="*/ 1013 h 976"/>
                <a:gd name="T4" fmla="*/ 0 w 576"/>
                <a:gd name="T5" fmla="*/ 0 h 976"/>
                <a:gd name="T6" fmla="*/ 0 w 576"/>
                <a:gd name="T7" fmla="*/ 1809 h 976"/>
                <a:gd name="T8" fmla="*/ 838 w 576"/>
                <a:gd name="T9" fmla="*/ 2824 h 9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76" h="976">
                  <a:moveTo>
                    <a:pt x="576" y="976"/>
                  </a:moveTo>
                  <a:lnTo>
                    <a:pt x="574" y="350"/>
                  </a:lnTo>
                  <a:lnTo>
                    <a:pt x="0" y="0"/>
                  </a:lnTo>
                  <a:lnTo>
                    <a:pt x="0" y="625"/>
                  </a:lnTo>
                  <a:lnTo>
                    <a:pt x="576" y="97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6055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v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200">
          <a:solidFill>
            <a:schemeClr val="tx1"/>
          </a:solidFill>
          <a:latin typeface="Arial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chemeClr val="tx1"/>
          </a:solidFill>
          <a:latin typeface="Arial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Arial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Arial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 noChangeArrowheads="1"/>
          </p:cNvSpPr>
          <p:nvPr>
            <p:ph type="ctrTitle"/>
          </p:nvPr>
        </p:nvSpPr>
        <p:spPr>
          <a:xfrm>
            <a:off x="451156" y="1567581"/>
            <a:ext cx="5969521" cy="1219200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算法设计与分析期末复习</a:t>
            </a:r>
          </a:p>
        </p:txBody>
      </p:sp>
      <p:sp>
        <p:nvSpPr>
          <p:cNvPr id="4099" name="副标题 4"/>
          <p:cNvSpPr>
            <a:spLocks noGrp="1" noChangeArrowheads="1"/>
          </p:cNvSpPr>
          <p:nvPr>
            <p:ph type="subTitle" idx="1"/>
          </p:nvPr>
        </p:nvSpPr>
        <p:spPr>
          <a:xfrm>
            <a:off x="2317167" y="5423452"/>
            <a:ext cx="3175583" cy="371060"/>
          </a:xfrm>
        </p:spPr>
        <p:txBody>
          <a:bodyPr/>
          <a:lstStyle/>
          <a:p>
            <a:pPr algn="r"/>
            <a:r>
              <a:rPr lang="en-US" altLang="zh-CN" sz="2000" dirty="0">
                <a:ea typeface="宋体" panose="02010600030101010101" pitchFamily="2" charset="-122"/>
              </a:rPr>
              <a:t>2022.5</a:t>
            </a:r>
            <a:endParaRPr lang="zh-CN" altLang="en-US" sz="2000" dirty="0">
              <a:ea typeface="宋体" panose="02010600030101010101" pitchFamily="2" charset="-122"/>
            </a:endParaRPr>
          </a:p>
        </p:txBody>
      </p:sp>
      <p:grpSp>
        <p:nvGrpSpPr>
          <p:cNvPr id="4100" name="Group 27"/>
          <p:cNvGrpSpPr>
            <a:grpSpLocks/>
          </p:cNvGrpSpPr>
          <p:nvPr/>
        </p:nvGrpSpPr>
        <p:grpSpPr bwMode="auto">
          <a:xfrm>
            <a:off x="2063750" y="3357564"/>
            <a:ext cx="3429000" cy="1190625"/>
            <a:chOff x="432" y="2034"/>
            <a:chExt cx="2160" cy="750"/>
          </a:xfrm>
        </p:grpSpPr>
        <p:sp>
          <p:nvSpPr>
            <p:cNvPr id="7" name="Freeform 23"/>
            <p:cNvSpPr>
              <a:spLocks/>
            </p:cNvSpPr>
            <p:nvPr/>
          </p:nvSpPr>
          <p:spPr bwMode="gray">
            <a:xfrm rot="-409519">
              <a:off x="452" y="2473"/>
              <a:ext cx="1618" cy="309"/>
            </a:xfrm>
            <a:custGeom>
              <a:avLst/>
              <a:gdLst>
                <a:gd name="T0" fmla="*/ 3 w 3214"/>
                <a:gd name="T1" fmla="*/ 145 h 205"/>
                <a:gd name="T2" fmla="*/ 987 w 3214"/>
                <a:gd name="T3" fmla="*/ 16 h 205"/>
                <a:gd name="T4" fmla="*/ 2232 w 3214"/>
                <a:gd name="T5" fmla="*/ 168 h 205"/>
                <a:gd name="T6" fmla="*/ 3211 w 3214"/>
                <a:gd name="T7" fmla="*/ 130 h 205"/>
                <a:gd name="T8" fmla="*/ 2251 w 3214"/>
                <a:gd name="T9" fmla="*/ 194 h 205"/>
                <a:gd name="T10" fmla="*/ 987 w 3214"/>
                <a:gd name="T11" fmla="*/ 62 h 205"/>
                <a:gd name="T12" fmla="*/ 3 w 3214"/>
                <a:gd name="T13" fmla="*/ 145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214" h="205">
                  <a:moveTo>
                    <a:pt x="3" y="145"/>
                  </a:moveTo>
                  <a:cubicBezTo>
                    <a:pt x="0" y="144"/>
                    <a:pt x="557" y="0"/>
                    <a:pt x="987" y="16"/>
                  </a:cubicBezTo>
                  <a:cubicBezTo>
                    <a:pt x="1417" y="33"/>
                    <a:pt x="1861" y="149"/>
                    <a:pt x="2232" y="168"/>
                  </a:cubicBezTo>
                  <a:cubicBezTo>
                    <a:pt x="2603" y="187"/>
                    <a:pt x="3208" y="126"/>
                    <a:pt x="3211" y="130"/>
                  </a:cubicBezTo>
                  <a:cubicBezTo>
                    <a:pt x="3214" y="134"/>
                    <a:pt x="2622" y="205"/>
                    <a:pt x="2251" y="194"/>
                  </a:cubicBezTo>
                  <a:cubicBezTo>
                    <a:pt x="1880" y="183"/>
                    <a:pt x="1362" y="70"/>
                    <a:pt x="987" y="62"/>
                  </a:cubicBezTo>
                  <a:cubicBezTo>
                    <a:pt x="384" y="54"/>
                    <a:pt x="168" y="144"/>
                    <a:pt x="3" y="14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B1749"/>
                </a:solidFill>
                <a:latin typeface="Arial" charset="0"/>
              </a:endParaRPr>
            </a:p>
          </p:txBody>
        </p:sp>
        <p:sp>
          <p:nvSpPr>
            <p:cNvPr id="8" name="Freeform 26"/>
            <p:cNvSpPr>
              <a:spLocks/>
            </p:cNvSpPr>
            <p:nvPr/>
          </p:nvSpPr>
          <p:spPr bwMode="gray">
            <a:xfrm>
              <a:off x="432" y="2034"/>
              <a:ext cx="2160" cy="750"/>
            </a:xfrm>
            <a:custGeom>
              <a:avLst/>
              <a:gdLst>
                <a:gd name="T0" fmla="*/ 3 w 1731"/>
                <a:gd name="T1" fmla="*/ 565 h 565"/>
                <a:gd name="T2" fmla="*/ 460 w 1731"/>
                <a:gd name="T3" fmla="*/ 237 h 565"/>
                <a:gd name="T4" fmla="*/ 1104 w 1731"/>
                <a:gd name="T5" fmla="*/ 305 h 565"/>
                <a:gd name="T6" fmla="*/ 1731 w 1731"/>
                <a:gd name="T7" fmla="*/ 6 h 565"/>
                <a:gd name="T8" fmla="*/ 1124 w 1731"/>
                <a:gd name="T9" fmla="*/ 344 h 565"/>
                <a:gd name="T10" fmla="*/ 456 w 1731"/>
                <a:gd name="T11" fmla="*/ 313 h 565"/>
                <a:gd name="T12" fmla="*/ 3 w 1731"/>
                <a:gd name="T13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31" h="565">
                  <a:moveTo>
                    <a:pt x="3" y="565"/>
                  </a:moveTo>
                  <a:cubicBezTo>
                    <a:pt x="0" y="563"/>
                    <a:pt x="215" y="289"/>
                    <a:pt x="460" y="237"/>
                  </a:cubicBezTo>
                  <a:cubicBezTo>
                    <a:pt x="704" y="187"/>
                    <a:pt x="892" y="343"/>
                    <a:pt x="1104" y="305"/>
                  </a:cubicBezTo>
                  <a:cubicBezTo>
                    <a:pt x="1316" y="267"/>
                    <a:pt x="1728" y="0"/>
                    <a:pt x="1731" y="6"/>
                  </a:cubicBezTo>
                  <a:cubicBezTo>
                    <a:pt x="1654" y="53"/>
                    <a:pt x="1362" y="291"/>
                    <a:pt x="1124" y="344"/>
                  </a:cubicBezTo>
                  <a:cubicBezTo>
                    <a:pt x="886" y="397"/>
                    <a:pt x="650" y="265"/>
                    <a:pt x="456" y="313"/>
                  </a:cubicBezTo>
                  <a:cubicBezTo>
                    <a:pt x="115" y="402"/>
                    <a:pt x="94" y="537"/>
                    <a:pt x="3" y="565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accent1">
                    <a:gamma/>
                    <a:tint val="33725"/>
                    <a:invGamma/>
                  </a:schemeClr>
                </a:gs>
              </a:gsLst>
              <a:lin ang="0" scaled="1"/>
            </a:gradFill>
            <a:ln>
              <a:noFill/>
            </a:ln>
            <a:effectLst/>
          </p:spPr>
          <p:txBody>
            <a:bodyPr/>
            <a:lstStyle/>
            <a:p>
              <a:pPr algn="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zh-CN" altLang="en-US">
                <a:solidFill>
                  <a:srgbClr val="0B1749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2485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6217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23</a:t>
            </a:r>
            <a:r>
              <a:rPr lang="zh-CN" altLang="en-US" b="1" dirty="0">
                <a:solidFill>
                  <a:srgbClr val="FF0000"/>
                </a:solidFill>
              </a:rPr>
              <a:t>章 最小生成树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87837"/>
            <a:ext cx="10515600" cy="4689126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最小生成树的概念，通用方法和原理；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Kruskal’s Algorithm</a:t>
            </a:r>
            <a:r>
              <a:rPr lang="zh-CN" altLang="en-US" sz="2000" dirty="0"/>
              <a:t>，</a:t>
            </a:r>
            <a:r>
              <a:rPr lang="en-US" altLang="zh-CN" sz="2000" dirty="0"/>
              <a:t>Prim’s Algorithm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图生成树时，最小生成树的过程，包括</a:t>
            </a:r>
            <a:r>
              <a:rPr lang="en-US" altLang="zh-CN" sz="2000" dirty="0"/>
              <a:t> Kruskal’s Algorithm</a:t>
            </a:r>
            <a:r>
              <a:rPr lang="zh-CN" altLang="en-US" sz="2000" dirty="0"/>
              <a:t>，</a:t>
            </a:r>
            <a:r>
              <a:rPr lang="en-US" altLang="zh-CN" sz="2000" dirty="0"/>
              <a:t>Prim’s Algorithm</a:t>
            </a:r>
            <a:r>
              <a:rPr lang="zh-CN" altLang="en-US" sz="2000" dirty="0"/>
              <a:t>的计算过程，描述他们的思想，写出伪代码，以及这两种算法的时间复杂度分析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Kruskal’s Algorithm </a:t>
            </a:r>
            <a:r>
              <a:rPr lang="zh-CN" altLang="en-US" sz="2000" dirty="0"/>
              <a:t>（加边，并查集，</a:t>
            </a:r>
            <a:r>
              <a:rPr lang="en-US" altLang="zh-CN" sz="2000" dirty="0">
                <a:solidFill>
                  <a:srgbClr val="FF0000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O(</a:t>
            </a:r>
            <a:r>
              <a:rPr lang="en-US" altLang="zh-CN" sz="2000" i="1" dirty="0" err="1">
                <a:ea typeface="宋体" panose="02010600030101010101" pitchFamily="2" charset="-122"/>
                <a:sym typeface="Symbol" panose="05050102010706020507" pitchFamily="18" charset="2"/>
              </a:rPr>
              <a:t>E</a:t>
            </a:r>
            <a:r>
              <a:rPr lang="en-US" altLang="zh-CN" sz="2000" dirty="0" err="1">
                <a:ea typeface="宋体" panose="02010600030101010101" pitchFamily="2" charset="-122"/>
                <a:sym typeface="Symbol" panose="05050102010706020507" pitchFamily="18" charset="2"/>
              </a:rPr>
              <a:t>lg</a:t>
            </a:r>
            <a:r>
              <a:rPr lang="en-US" altLang="zh-CN" sz="2000" i="1" dirty="0" err="1"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000" dirty="0"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 sz="2000" dirty="0"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zh-CN" altLang="en-US" sz="2000" dirty="0"/>
              <a:t>，思想，伪代码，时间复杂度分析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Prim’s Algorithm</a:t>
            </a:r>
            <a:r>
              <a:rPr lang="zh-CN" altLang="en-US" sz="2000" dirty="0"/>
              <a:t>（加点，使用数组存储</a:t>
            </a:r>
            <a:r>
              <a:rPr lang="en-US" altLang="zh-CN" sz="2000" dirty="0">
                <a:ea typeface="宋体" panose="02010600030101010101" pitchFamily="2" charset="-122"/>
              </a:rPr>
              <a:t>O(V</a:t>
            </a:r>
            <a:r>
              <a:rPr lang="en-US" altLang="zh-CN" sz="2000" baseline="30000" dirty="0">
                <a:ea typeface="宋体" panose="02010600030101010101" pitchFamily="2" charset="-122"/>
              </a:rPr>
              <a:t>2</a:t>
            </a:r>
            <a:r>
              <a:rPr lang="en-US" altLang="zh-CN" sz="2000" dirty="0">
                <a:ea typeface="宋体" panose="02010600030101010101" pitchFamily="2" charset="-122"/>
              </a:rPr>
              <a:t>)</a:t>
            </a:r>
            <a:r>
              <a:rPr lang="zh-CN" altLang="en-US" sz="2000" dirty="0">
                <a:ea typeface="宋体" panose="02010600030101010101" pitchFamily="2" charset="-122"/>
              </a:rPr>
              <a:t>，使用</a:t>
            </a:r>
            <a:r>
              <a:rPr lang="en-US" altLang="zh-CN" sz="2000" dirty="0">
                <a:ea typeface="宋体" panose="02010600030101010101" pitchFamily="2" charset="-122"/>
              </a:rPr>
              <a:t>min-heap</a:t>
            </a:r>
            <a:r>
              <a:rPr lang="zh-CN" altLang="en-US" sz="2000" dirty="0">
                <a:ea typeface="宋体" panose="02010600030101010101" pitchFamily="2" charset="-122"/>
              </a:rPr>
              <a:t>，</a:t>
            </a:r>
            <a:r>
              <a:rPr lang="en-US" altLang="zh-CN" sz="2000" b="1" i="1" dirty="0">
                <a:ea typeface="宋体" panose="02010600030101010101" pitchFamily="2" charset="-122"/>
              </a:rPr>
              <a:t>O</a:t>
            </a:r>
            <a:r>
              <a:rPr lang="en-US" altLang="zh-CN" sz="2000" b="1" dirty="0">
                <a:ea typeface="宋体" panose="02010600030101010101" pitchFamily="2" charset="-122"/>
              </a:rPr>
              <a:t>(E lg V)</a:t>
            </a:r>
            <a:r>
              <a:rPr lang="zh-CN" altLang="en-US" sz="2000" b="1" dirty="0">
                <a:ea typeface="宋体" panose="02010600030101010101" pitchFamily="2" charset="-122"/>
              </a:rPr>
              <a:t>）</a:t>
            </a:r>
            <a:r>
              <a:rPr lang="zh-CN" altLang="en-US" sz="2000" dirty="0"/>
              <a:t>思想，伪代码，时间复杂度分析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给定一个图，最小生成树是否唯一？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对于一个最小生成树，如果任意加入一条边，是否仍然还是最小生成树，能否给出验证和证明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02884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8375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24</a:t>
            </a:r>
            <a:r>
              <a:rPr lang="zh-CN" altLang="en-US" b="1" dirty="0">
                <a:solidFill>
                  <a:srgbClr val="FF0000"/>
                </a:solidFill>
              </a:rPr>
              <a:t>章 单源最短路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</p:spPr>
            <p:txBody>
              <a:bodyPr/>
              <a:lstStyle/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最短路的性质和定理；</a:t>
                </a:r>
                <a:endParaRPr lang="en-US" altLang="zh-CN" sz="2000" dirty="0"/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Bellman-Ford</a:t>
                </a:r>
                <a:r>
                  <a:rPr lang="zh-CN" altLang="en-US" sz="2000" dirty="0"/>
                  <a:t>算法（权重可以为负值），</a:t>
                </a:r>
                <a:r>
                  <a:rPr lang="en-US" altLang="zh-CN" sz="2000" dirty="0"/>
                  <a:t>DAG</a:t>
                </a:r>
                <a:r>
                  <a:rPr lang="zh-CN" altLang="en-US" sz="2000" dirty="0"/>
                  <a:t>图算法，</a:t>
                </a:r>
                <a:r>
                  <a:rPr lang="en-US" altLang="zh-CN" sz="2000" dirty="0"/>
                  <a:t>Dijkstra</a:t>
                </a:r>
                <a:r>
                  <a:rPr lang="zh-CN" altLang="en-US" sz="2000" dirty="0"/>
                  <a:t>算法（权值不能为负值）</a:t>
                </a:r>
                <a:endParaRPr lang="en-US" altLang="zh-CN" sz="2000" dirty="0"/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三角不等式理论：</a:t>
                </a:r>
                <a:r>
                  <a:rPr lang="en-US" altLang="zh-C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δ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s</m:t>
                        </m:r>
                        <m:r>
                          <a:rPr lang="en-US" altLang="zh-CN" sz="20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v</m:t>
                        </m:r>
                      </m:e>
                    </m:d>
                    <m:r>
                      <a:rPr lang="en-US" altLang="zh-CN" sz="2000">
                        <a:latin typeface="Cambria Math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δ</m:t>
                    </m:r>
                    <m:d>
                      <m:d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s</m:t>
                        </m:r>
                        <m:r>
                          <a:rPr lang="en-US" altLang="zh-CN" sz="200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/>
                          </a:rPr>
                          <m:t>u</m:t>
                        </m:r>
                      </m:e>
                    </m:d>
                    <m:r>
                      <a:rPr lang="en-US" altLang="zh-CN" sz="200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ω</m:t>
                    </m:r>
                    <m:r>
                      <a:rPr lang="en-US" altLang="zh-CN" sz="2000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u</m:t>
                    </m:r>
                    <m:r>
                      <a:rPr lang="en-US" altLang="zh-CN" sz="2000"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/>
                      </a:rPr>
                      <m:t>v</m:t>
                    </m:r>
                    <m:r>
                      <a:rPr lang="en-US" altLang="zh-CN" sz="2000">
                        <a:latin typeface="Cambria Math"/>
                      </a:rPr>
                      <m:t>)</m:t>
                    </m:r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dirty="0"/>
                  <a:t>Bellman-Ford</a:t>
                </a:r>
                <a:r>
                  <a:rPr lang="zh-CN" altLang="en-US" sz="2000" dirty="0"/>
                  <a:t>算法，</a:t>
                </a:r>
                <a:r>
                  <a:rPr lang="en-US" altLang="zh-CN" sz="2000" dirty="0"/>
                  <a:t>DAG</a:t>
                </a:r>
                <a:r>
                  <a:rPr lang="zh-CN" altLang="en-US" sz="2000" dirty="0"/>
                  <a:t>图中拓扑排序算法（</a:t>
                </a:r>
                <a:r>
                  <a:rPr lang="en-US" altLang="zh-CN" sz="2000" dirty="0"/>
                  <a:t>O</a:t>
                </a:r>
                <a:r>
                  <a:rPr lang="zh-CN" altLang="en-US" sz="2000" dirty="0"/>
                  <a:t>（</a:t>
                </a:r>
                <a:r>
                  <a:rPr lang="en-US" altLang="zh-CN" sz="2000" dirty="0"/>
                  <a:t>V+E</a:t>
                </a:r>
                <a:r>
                  <a:rPr lang="zh-CN" altLang="en-US" sz="2000" dirty="0"/>
                  <a:t>）），</a:t>
                </a:r>
                <a:r>
                  <a:rPr lang="en-US" altLang="zh-CN" sz="2000" dirty="0" err="1"/>
                  <a:t>Dijkstra</a:t>
                </a:r>
                <a:r>
                  <a:rPr lang="zh-CN" altLang="en-US" sz="2000" dirty="0"/>
                  <a:t>算法的时间复杂度</a:t>
                </a:r>
                <a:endParaRPr lang="en-US" altLang="zh-CN" sz="2000" dirty="0"/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zh-CN" sz="2000" dirty="0" err="1"/>
                  <a:t>Dijkstra</a:t>
                </a:r>
                <a:r>
                  <a:rPr lang="zh-CN" altLang="zh-CN" sz="2000" dirty="0"/>
                  <a:t>算法</a:t>
                </a:r>
                <a:r>
                  <a:rPr lang="zh-CN" altLang="en-US" sz="2000" dirty="0"/>
                  <a:t>要求图中非负权重，</a:t>
                </a:r>
                <a:r>
                  <a:rPr lang="en-US" altLang="zh-CN" sz="2000" dirty="0"/>
                  <a:t> Bellman-Ford</a:t>
                </a:r>
                <a:r>
                  <a:rPr lang="zh-CN" altLang="en-US" sz="2000" dirty="0"/>
                  <a:t>算法可以有负权重，但不能有负权环</a:t>
                </a:r>
                <a:endParaRPr lang="en-US" altLang="zh-CN" sz="2000" dirty="0"/>
              </a:p>
              <a:p>
                <a:pPr marL="342900" indent="-342900">
                  <a:lnSpc>
                    <a:spcPct val="12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000" dirty="0"/>
                  <a:t>掌握松弛理论和松弛过程，当前状态松弛后的转态是？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5900"/>
                <a:ext cx="10515600" cy="4691063"/>
              </a:xfrm>
              <a:blipFill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2161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21973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25</a:t>
            </a:r>
            <a:r>
              <a:rPr lang="zh-CN" altLang="en-US" b="1" dirty="0">
                <a:solidFill>
                  <a:srgbClr val="FF0000"/>
                </a:solidFill>
              </a:rPr>
              <a:t>章 所有顶点对之间的最短路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6583"/>
                <a:ext cx="10515600" cy="465038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基本性质，</a:t>
                </a:r>
                <a:r>
                  <a:rPr lang="en-US" altLang="zh-CN" sz="2000" dirty="0"/>
                  <a:t>Matrix multiplication</a:t>
                </a:r>
                <a:r>
                  <a:rPr lang="zh-CN" altLang="en-US" sz="2000" dirty="0"/>
                  <a:t>算法，</a:t>
                </a:r>
                <a:r>
                  <a:rPr lang="en-US" altLang="zh-CN" sz="2000" dirty="0"/>
                  <a:t>Floyd-</a:t>
                </a:r>
                <a:r>
                  <a:rPr lang="en-US" altLang="zh-CN" sz="2000" dirty="0" err="1"/>
                  <a:t>Warshall</a:t>
                </a:r>
                <a:r>
                  <a:rPr lang="zh-CN" altLang="en-US" sz="2000" dirty="0"/>
                  <a:t>算法，两种算法的基本思想，两种算法的时间复杂度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zh-CN" altLang="zh-CN" sz="2000" dirty="0"/>
                  <a:t>矩阵相乘原理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latin typeface="Cambria Math"/>
                          </a:rPr>
                          <m:t>𝑙</m:t>
                        </m:r>
                      </m:e>
                      <m:sub>
                        <m:r>
                          <a:rPr lang="en-US" altLang="zh-CN" sz="2000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(</m:t>
                        </m:r>
                        <m:r>
                          <a:rPr lang="en-US" altLang="zh-CN" sz="2000" i="1">
                            <a:latin typeface="Cambria Math"/>
                          </a:rPr>
                          <m:t>𝑚</m:t>
                        </m:r>
                        <m:r>
                          <a:rPr lang="en-US" altLang="zh-CN" sz="2000" i="1">
                            <a:latin typeface="Cambria Math"/>
                          </a:rPr>
                          <m:t>)</m:t>
                        </m:r>
                      </m:sup>
                    </m:sSubSup>
                    <m:r>
                      <a:rPr lang="en-US" altLang="zh-CN" sz="2000" i="1">
                        <a:latin typeface="Cambria Math"/>
                      </a:rPr>
                      <m:t>=</m:t>
                    </m:r>
                    <m:sPre>
                      <m:sPrePr>
                        <m:ctrlPr>
                          <a:rPr lang="zh-CN" altLang="zh-CN" sz="2000" i="1">
                            <a:latin typeface="Cambria Math" panose="02040503050406030204" pitchFamily="18" charset="0"/>
                          </a:rPr>
                        </m:ctrlPr>
                      </m:sPrePr>
                      <m:sub>
                        <m:r>
                          <a:rPr lang="en-US" altLang="zh-CN" sz="2000" i="1">
                            <a:latin typeface="Cambria Math"/>
                          </a:rPr>
                          <m:t>1≤</m:t>
                        </m:r>
                        <m:r>
                          <a:rPr lang="en-US" altLang="zh-CN" sz="2000" i="1">
                            <a:latin typeface="Cambria Math"/>
                          </a:rPr>
                          <m:t>𝑘</m:t>
                        </m:r>
                        <m:r>
                          <a:rPr lang="en-US" altLang="zh-CN" sz="2000" i="1">
                            <a:latin typeface="Cambria Math"/>
                          </a:rPr>
                          <m:t>≤</m:t>
                        </m:r>
                        <m:r>
                          <a:rPr lang="en-US" altLang="zh-CN" sz="2000" i="1">
                            <a:latin typeface="Cambria Math"/>
                          </a:rPr>
                          <m:t>𝑛</m:t>
                        </m:r>
                      </m:sub>
                      <m:sup>
                        <m:r>
                          <a:rPr lang="en-US" altLang="zh-CN" sz="2000" i="1">
                            <a:latin typeface="Cambria Math"/>
                          </a:rPr>
                          <m:t>𝑚𝑖𝑛</m:t>
                        </m:r>
                        <m:r>
                          <a:rPr lang="en-US" altLang="zh-CN" sz="2000" i="1">
                            <a:latin typeface="Cambria Math"/>
                          </a:rPr>
                          <m:t>  </m:t>
                        </m:r>
                      </m:sup>
                      <m:e>
                        <m:r>
                          <a:rPr lang="en-US" altLang="zh-CN" sz="2000" i="1">
                            <a:latin typeface="Cambria Math"/>
                          </a:rPr>
                          <m:t>{</m:t>
                        </m:r>
                        <m:sSubSup>
                          <m:sSubSup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𝑖𝑘</m:t>
                            </m:r>
                          </m:sub>
                          <m:sup>
                            <m:d>
                              <m:dPr>
                                <m:ctrlPr>
                                  <a:rPr lang="zh-CN" altLang="zh-CN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𝑚</m:t>
                                </m:r>
                                <m:r>
                                  <a:rPr lang="en-US" altLang="zh-CN" sz="2000" i="1">
                                    <a:latin typeface="Cambria Math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US" altLang="zh-CN" sz="2000" i="1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zh-CN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/>
                              </a:rPr>
                              <m:t>𝑘𝑗</m:t>
                            </m:r>
                          </m:sub>
                        </m:sSub>
                        <m:r>
                          <a:rPr lang="en-US" altLang="zh-CN" sz="2000" i="1">
                            <a:latin typeface="Cambria Math"/>
                          </a:rPr>
                          <m:t>}</m:t>
                        </m:r>
                      </m:e>
                    </m:sPre>
                  </m:oMath>
                </a14:m>
                <a:r>
                  <a:rPr lang="zh-CN" altLang="en-US" sz="2000" dirty="0"/>
                  <a:t>  ，节点</a:t>
                </a:r>
                <a:r>
                  <a:rPr lang="en-US" altLang="zh-CN" sz="2000" dirty="0"/>
                  <a:t>i</a:t>
                </a:r>
                <a:r>
                  <a:rPr lang="zh-CN" altLang="en-US" sz="2000" dirty="0"/>
                  <a:t>到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之间的最短路径最多不超过</a:t>
                </a:r>
                <a:r>
                  <a:rPr lang="en-US" altLang="zh-CN" sz="2000" dirty="0"/>
                  <a:t>m</a:t>
                </a:r>
                <a:r>
                  <a:rPr lang="zh-CN" altLang="en-US" sz="2000" dirty="0"/>
                  <a:t>条边</a:t>
                </a:r>
                <a:endParaRPr lang="en-US" altLang="zh-CN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/>
                  <a:t>Floyd-</a:t>
                </a:r>
                <a:r>
                  <a:rPr lang="en-US" altLang="zh-CN" sz="2000" dirty="0" err="1"/>
                  <a:t>Warshall</a:t>
                </a:r>
                <a:r>
                  <a:rPr lang="zh-CN" altLang="zh-CN" sz="2000" dirty="0"/>
                  <a:t>算法原理</a:t>
                </a:r>
                <a:r>
                  <a:rPr lang="en-GB" altLang="zh-CN" sz="2000" dirty="0" err="1"/>
                  <a:t>d</a:t>
                </a:r>
                <a:r>
                  <a:rPr lang="en-GB" altLang="zh-CN" sz="2000" baseline="-25000" dirty="0" err="1"/>
                  <a:t>ij</a:t>
                </a:r>
                <a:r>
                  <a:rPr lang="en-GB" altLang="zh-CN" sz="2000" baseline="30000" dirty="0"/>
                  <a:t>(k)</a:t>
                </a:r>
                <a:r>
                  <a:rPr lang="en-GB" altLang="zh-CN" sz="2000" dirty="0"/>
                  <a:t> = min(</a:t>
                </a:r>
                <a:r>
                  <a:rPr lang="en-GB" altLang="zh-CN" sz="2000" dirty="0" err="1"/>
                  <a:t>d</a:t>
                </a:r>
                <a:r>
                  <a:rPr lang="en-GB" altLang="zh-CN" sz="2000" baseline="-25000" dirty="0" err="1"/>
                  <a:t>ij</a:t>
                </a:r>
                <a:r>
                  <a:rPr lang="en-GB" altLang="zh-CN" sz="2000" baseline="30000" dirty="0"/>
                  <a:t>(k-1)</a:t>
                </a:r>
                <a:r>
                  <a:rPr lang="en-GB" altLang="zh-CN" sz="2000" dirty="0"/>
                  <a:t>, </a:t>
                </a:r>
                <a:r>
                  <a:rPr lang="en-GB" altLang="zh-CN" sz="2000" dirty="0" err="1"/>
                  <a:t>d</a:t>
                </a:r>
                <a:r>
                  <a:rPr lang="en-GB" altLang="zh-CN" sz="2000" baseline="-25000" dirty="0" err="1"/>
                  <a:t>ik</a:t>
                </a:r>
                <a:r>
                  <a:rPr lang="en-GB" altLang="zh-CN" sz="2000" baseline="30000" dirty="0"/>
                  <a:t>(k-1)</a:t>
                </a:r>
                <a:r>
                  <a:rPr lang="en-GB" altLang="zh-CN" sz="2000" dirty="0"/>
                  <a:t> + </a:t>
                </a:r>
                <a:r>
                  <a:rPr lang="en-GB" altLang="zh-CN" sz="2000" dirty="0" err="1"/>
                  <a:t>d</a:t>
                </a:r>
                <a:r>
                  <a:rPr lang="en-GB" altLang="zh-CN" sz="2000" baseline="-25000" dirty="0" err="1"/>
                  <a:t>kj</a:t>
                </a:r>
                <a:r>
                  <a:rPr lang="en-GB" altLang="zh-CN" sz="2000" baseline="30000" dirty="0"/>
                  <a:t>(k-1)</a:t>
                </a:r>
                <a:r>
                  <a:rPr lang="en-GB" altLang="zh-CN" sz="2000" dirty="0"/>
                  <a:t>)</a:t>
                </a:r>
                <a:r>
                  <a:rPr lang="zh-CN" altLang="en-US" sz="2000" dirty="0"/>
                  <a:t>，节点</a:t>
                </a:r>
                <a:r>
                  <a:rPr lang="en-US" altLang="zh-CN" sz="2000" dirty="0"/>
                  <a:t>i</a:t>
                </a:r>
                <a:r>
                  <a:rPr lang="zh-CN" altLang="en-US" sz="2000" dirty="0"/>
                  <a:t>到</a:t>
                </a:r>
                <a:r>
                  <a:rPr lang="en-US" altLang="zh-CN" sz="2000" dirty="0"/>
                  <a:t>j</a:t>
                </a:r>
                <a:r>
                  <a:rPr lang="zh-CN" altLang="en-US" sz="2000" dirty="0"/>
                  <a:t>之间的最短路径经过的最大的顶点是</a:t>
                </a:r>
                <a:r>
                  <a:rPr lang="en-US" altLang="zh-CN" sz="2000" dirty="0"/>
                  <a:t>k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给定一个有权有向图，</a:t>
                </a:r>
                <a:r>
                  <a:rPr lang="en-US" altLang="zh-CN" sz="2000" dirty="0"/>
                  <a:t> Matrix multiplication</a:t>
                </a:r>
                <a:r>
                  <a:rPr lang="zh-CN" altLang="en-US" sz="2000" dirty="0"/>
                  <a:t>算法中，会求</a:t>
                </a:r>
                <a:r>
                  <a:rPr lang="en-US" altLang="zh-CN" sz="2000" dirty="0"/>
                  <a:t>L</a:t>
                </a:r>
                <a:r>
                  <a:rPr lang="en-US" altLang="zh-CN" sz="2000" baseline="30000" dirty="0"/>
                  <a:t>(1)</a:t>
                </a:r>
                <a:r>
                  <a:rPr lang="en-US" altLang="zh-CN" sz="2000" dirty="0"/>
                  <a:t>---L</a:t>
                </a:r>
                <a:r>
                  <a:rPr lang="en-US" altLang="zh-CN" sz="2000" baseline="30000" dirty="0"/>
                  <a:t>(n-1)</a:t>
                </a:r>
              </a:p>
              <a:p>
                <a:pPr>
                  <a:lnSpc>
                    <a:spcPct val="150000"/>
                  </a:lnSpc>
                </a:pPr>
                <a:r>
                  <a:rPr lang="zh-CN" altLang="en-US" sz="2000" dirty="0"/>
                  <a:t>给定一个有权有向图，</a:t>
                </a:r>
                <a:r>
                  <a:rPr lang="en-US" altLang="zh-CN" sz="2000" dirty="0"/>
                  <a:t> Floyd-</a:t>
                </a:r>
                <a:r>
                  <a:rPr lang="en-US" altLang="zh-CN" sz="2000" dirty="0" err="1"/>
                  <a:t>Warshall</a:t>
                </a:r>
                <a:r>
                  <a:rPr lang="zh-CN" altLang="en-US" sz="2000" dirty="0"/>
                  <a:t>算法中，会求</a:t>
                </a:r>
                <a:r>
                  <a:rPr lang="en-US" altLang="zh-CN" sz="2000" dirty="0"/>
                  <a:t>D</a:t>
                </a:r>
                <a:r>
                  <a:rPr lang="en-US" altLang="zh-CN" sz="2000" baseline="30000" dirty="0"/>
                  <a:t>(0)</a:t>
                </a:r>
                <a:r>
                  <a:rPr lang="en-US" altLang="zh-CN" sz="2000" dirty="0"/>
                  <a:t>---D</a:t>
                </a:r>
                <a:r>
                  <a:rPr lang="en-US" altLang="zh-CN" sz="2000" baseline="30000" dirty="0"/>
                  <a:t>(n)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6583"/>
                <a:ext cx="10515600" cy="4650380"/>
              </a:xfrm>
              <a:blipFill>
                <a:blip r:embed="rId2"/>
                <a:stretch>
                  <a:fillRect l="-522" r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8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8726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34</a:t>
            </a:r>
            <a:r>
              <a:rPr lang="zh-CN" altLang="en-US" b="1" dirty="0">
                <a:solidFill>
                  <a:srgbClr val="FF0000"/>
                </a:solidFill>
              </a:rPr>
              <a:t>章 </a:t>
            </a:r>
            <a:r>
              <a:rPr lang="en-US" altLang="zh-CN" b="1" dirty="0">
                <a:solidFill>
                  <a:srgbClr val="FF0000"/>
                </a:solidFill>
              </a:rPr>
              <a:t>NPC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56841"/>
            <a:ext cx="10515600" cy="4720122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P</a:t>
            </a:r>
            <a:r>
              <a:rPr lang="zh-CN" altLang="en-US" sz="2000" dirty="0"/>
              <a:t>、</a:t>
            </a:r>
            <a:r>
              <a:rPr lang="en-US" altLang="zh-CN" sz="2000" dirty="0"/>
              <a:t>NP</a:t>
            </a:r>
            <a:r>
              <a:rPr lang="zh-CN" altLang="en-US" sz="2000" dirty="0"/>
              <a:t>、</a:t>
            </a:r>
            <a:r>
              <a:rPr lang="en-US" altLang="zh-CN" sz="2000" dirty="0"/>
              <a:t>NPC</a:t>
            </a:r>
            <a:r>
              <a:rPr lang="zh-CN" altLang="en-US" sz="2000" dirty="0"/>
              <a:t>、</a:t>
            </a:r>
            <a:r>
              <a:rPr lang="en-US" altLang="zh-CN" sz="2000" dirty="0"/>
              <a:t>NP-hard</a:t>
            </a:r>
            <a:r>
              <a:rPr lang="zh-CN" altLang="en-US" sz="2000" dirty="0"/>
              <a:t>、多项式归约的概念和性质，</a:t>
            </a:r>
            <a:r>
              <a:rPr lang="en-US" altLang="zh-CN" sz="2000" dirty="0"/>
              <a:t>P=NP</a:t>
            </a:r>
            <a:r>
              <a:rPr lang="zh-CN" altLang="en-US" sz="2000" dirty="0"/>
              <a:t>和</a:t>
            </a:r>
            <a:r>
              <a:rPr lang="en-US" altLang="zh-CN" sz="2000" dirty="0"/>
              <a:t>P</a:t>
            </a:r>
            <a:r>
              <a:rPr lang="en-US" altLang="zh-CN" sz="2000" dirty="0">
                <a:sym typeface="Symbol" panose="05050102010706020507" pitchFamily="18" charset="2"/>
              </a:rPr>
              <a:t>NP</a:t>
            </a:r>
            <a:r>
              <a:rPr lang="zh-CN" altLang="en-US" sz="2000" dirty="0">
                <a:sym typeface="Symbol" panose="05050102010706020507" pitchFamily="18" charset="2"/>
              </a:rPr>
              <a:t>的涵义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掌握</a:t>
            </a:r>
            <a:r>
              <a:rPr lang="en-US" altLang="zh-CN" sz="2000" dirty="0"/>
              <a:t>P</a:t>
            </a:r>
            <a:r>
              <a:rPr lang="zh-CN" altLang="en-US" sz="2000" dirty="0"/>
              <a:t>、</a:t>
            </a:r>
            <a:r>
              <a:rPr lang="en-US" altLang="zh-CN" sz="2000" dirty="0"/>
              <a:t>NP</a:t>
            </a:r>
            <a:r>
              <a:rPr lang="zh-CN" altLang="en-US" sz="2000" dirty="0"/>
              <a:t>、</a:t>
            </a:r>
            <a:r>
              <a:rPr lang="en-US" altLang="zh-CN" sz="2000" dirty="0"/>
              <a:t>NPC</a:t>
            </a:r>
            <a:r>
              <a:rPr lang="zh-CN" altLang="en-US" sz="2000" dirty="0"/>
              <a:t>、</a:t>
            </a:r>
            <a:r>
              <a:rPr lang="en-US" altLang="zh-CN" sz="2000" dirty="0"/>
              <a:t>NP-hard</a:t>
            </a:r>
            <a:r>
              <a:rPr lang="zh-CN" altLang="en-US" sz="2000" dirty="0"/>
              <a:t>的概念和定义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P</a:t>
            </a:r>
            <a:r>
              <a:rPr lang="zh-CN" altLang="en-US" sz="2000" dirty="0"/>
              <a:t>：多项式时间内可以解决的问题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NP</a:t>
            </a:r>
            <a:r>
              <a:rPr lang="zh-CN" altLang="en-US" sz="2000" dirty="0"/>
              <a:t>：多项式时间内可验证的问题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NPC</a:t>
            </a:r>
            <a:r>
              <a:rPr lang="zh-CN" altLang="en-US" sz="2000" dirty="0"/>
              <a:t>：所有</a:t>
            </a:r>
            <a:r>
              <a:rPr lang="en-US" altLang="zh-CN" sz="2000" dirty="0"/>
              <a:t>NP</a:t>
            </a:r>
            <a:r>
              <a:rPr lang="zh-CN" altLang="en-US" sz="2000" dirty="0"/>
              <a:t>问题可在多项式时间内归约成某个</a:t>
            </a:r>
            <a:r>
              <a:rPr lang="en-US" altLang="zh-CN" sz="2000" dirty="0"/>
              <a:t>NP</a:t>
            </a:r>
            <a:r>
              <a:rPr lang="zh-CN" altLang="en-US" sz="2000" dirty="0"/>
              <a:t>问题，</a:t>
            </a:r>
            <a:r>
              <a:rPr lang="en-US" altLang="zh-CN" sz="2000" dirty="0"/>
              <a:t>NP</a:t>
            </a:r>
            <a:r>
              <a:rPr lang="zh-CN" altLang="en-US" sz="2000" dirty="0"/>
              <a:t>完全问题既是</a:t>
            </a:r>
            <a:r>
              <a:rPr lang="en-US" altLang="zh-CN" sz="2000" dirty="0"/>
              <a:t>NP</a:t>
            </a:r>
            <a:r>
              <a:rPr lang="zh-CN" altLang="en-US" sz="2000" dirty="0"/>
              <a:t>难问题又是</a:t>
            </a:r>
            <a:r>
              <a:rPr lang="en-US" altLang="zh-CN" sz="2000" dirty="0"/>
              <a:t>NP</a:t>
            </a:r>
            <a:r>
              <a:rPr lang="zh-CN" altLang="en-US" sz="2000" dirty="0"/>
              <a:t>问题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NP-hard</a:t>
            </a:r>
            <a:r>
              <a:rPr lang="zh-CN" altLang="en-US" sz="2000" dirty="0"/>
              <a:t>：如果所有</a:t>
            </a:r>
            <a:r>
              <a:rPr lang="en-US" altLang="zh-CN" sz="2000" dirty="0"/>
              <a:t>NP</a:t>
            </a:r>
            <a:r>
              <a:rPr lang="zh-CN" altLang="en-US" sz="2000" dirty="0"/>
              <a:t>问题可在多项式时间内转化</a:t>
            </a:r>
            <a:r>
              <a:rPr lang="en-US" altLang="zh-CN" sz="2000" dirty="0"/>
              <a:t>/</a:t>
            </a:r>
            <a:r>
              <a:rPr lang="zh-CN" altLang="en-US" sz="2000" dirty="0"/>
              <a:t>归约成某个问题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掌握多项式归约及其传递性的性质和定义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0B7CFA1-B2BD-4657-904B-2E5AF61201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401159"/>
            <a:ext cx="4238824" cy="21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58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>
          <a:xfrm>
            <a:off x="1727200" y="457201"/>
            <a:ext cx="4077252" cy="563563"/>
          </a:xfrm>
        </p:spPr>
        <p:txBody>
          <a:bodyPr/>
          <a:lstStyle/>
          <a:p>
            <a:r>
              <a:rPr lang="zh-CN" altLang="en-US" dirty="0">
                <a:latin typeface="等线" panose="02010600030101010101" pitchFamily="2" charset="-122"/>
                <a:ea typeface="等线" panose="02010600030101010101" pitchFamily="2" charset="-122"/>
              </a:rPr>
              <a:t>考试说明</a:t>
            </a:r>
          </a:p>
        </p:txBody>
      </p:sp>
      <p:sp>
        <p:nvSpPr>
          <p:cNvPr id="5123" name="内容占位符 2"/>
          <p:cNvSpPr>
            <a:spLocks noGrp="1"/>
          </p:cNvSpPr>
          <p:nvPr>
            <p:ph idx="1"/>
          </p:nvPr>
        </p:nvSpPr>
        <p:spPr>
          <a:xfrm>
            <a:off x="1570384" y="1470993"/>
            <a:ext cx="8984974" cy="4740963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考题分布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(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英文题目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40%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，答题均用中文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)</a:t>
            </a: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章 算法基础：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含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分英文题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章 贪心和动态规划：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  <a:endParaRPr lang="en-US" altLang="zh-CN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22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23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章 图搜索和生成树：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含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分英文题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章 最短路：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含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分英文题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34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章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NP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复杂性：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lvl="1" indent="-342900">
              <a:buClr>
                <a:schemeClr val="tx2"/>
              </a:buClr>
              <a:buFont typeface="Wingdings" panose="05000000000000000000" pitchFamily="2" charset="2"/>
              <a:buChar char="v"/>
              <a:defRPr/>
            </a:pPr>
            <a:r>
              <a:rPr lang="zh-CN" altLang="en-US" sz="2800" b="1" dirty="0">
                <a:latin typeface="等线" panose="02010600030101010101" pitchFamily="2" charset="-122"/>
                <a:ea typeface="等线" panose="02010600030101010101" pitchFamily="2" charset="-122"/>
                <a:cs typeface="+mn-cs"/>
              </a:rPr>
              <a:t>考题形式</a:t>
            </a:r>
            <a:endParaRPr lang="en-US" altLang="zh-CN" sz="2800" b="1" dirty="0"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客观题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25%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个选择题共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分，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个填空题共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15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分。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主观题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75%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：算法设计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证明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计算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/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简答题，共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个大题。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defRPr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成绩组成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 lvl="1">
              <a:defRPr/>
            </a:pP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期末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平时</a:t>
            </a:r>
          </a:p>
        </p:txBody>
      </p:sp>
    </p:spTree>
    <p:extLst>
      <p:ext uri="{BB962C8B-B14F-4D97-AF65-F5344CB8AC3E}">
        <p14:creationId xmlns:p14="http://schemas.microsoft.com/office/powerpoint/2010/main" val="1590168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626" y="201115"/>
            <a:ext cx="10893287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2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3</a:t>
            </a:r>
            <a:r>
              <a:rPr lang="zh-CN" altLang="en-US" sz="2800" b="1" dirty="0">
                <a:solidFill>
                  <a:srgbClr val="FF0000"/>
                </a:solidFill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</a:rPr>
              <a:t>4</a:t>
            </a:r>
            <a:r>
              <a:rPr lang="zh-CN" altLang="en-US" sz="2800" b="1" dirty="0">
                <a:solidFill>
                  <a:srgbClr val="FF0000"/>
                </a:solidFill>
              </a:rPr>
              <a:t>章：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算法复杂性，时间复杂性</a:t>
            </a:r>
            <a:r>
              <a:rPr lang="en-US" altLang="zh-CN" sz="2400" dirty="0"/>
              <a:t>/</a:t>
            </a:r>
            <a:r>
              <a:rPr lang="zh-CN" altLang="en-US" sz="2400" dirty="0"/>
              <a:t>空间复杂性；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函数的增长，渐进符号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400" dirty="0"/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/>
              <a:t>, </a:t>
            </a:r>
            <a:r>
              <a:rPr lang="en-US" altLang="zh-CN" sz="2400" dirty="0">
                <a:sym typeface="Symbol" panose="05050102010706020507" pitchFamily="18" charset="2"/>
              </a:rPr>
              <a:t></a:t>
            </a:r>
            <a:r>
              <a:rPr lang="zh-CN" altLang="en-US" sz="2400" dirty="0"/>
              <a:t>；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分而治之：基本思想，归并排序、最大子数组；</a:t>
            </a:r>
            <a:endParaRPr lang="zh-CN" altLang="en-US" sz="2400" strike="dblStrike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求解递推关系：代换法、递归树、主定理的应用，求解递推关系；</a:t>
            </a:r>
            <a:endParaRPr lang="en-US" altLang="zh-CN" sz="2400" strike="dblStrike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15</a:t>
            </a:r>
            <a:r>
              <a:rPr lang="zh-CN" altLang="en-US" sz="2800" b="1" dirty="0">
                <a:solidFill>
                  <a:srgbClr val="FF0000"/>
                </a:solidFill>
              </a:rPr>
              <a:t>章 动态规划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动态规划原理，最优子结构，设计和分析动态规划算法；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两个问题，钢条切割、矩阵链乘法；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16</a:t>
            </a:r>
            <a:r>
              <a:rPr lang="zh-CN" altLang="en-US" sz="2800" b="1" dirty="0">
                <a:solidFill>
                  <a:srgbClr val="FF0000"/>
                </a:solidFill>
              </a:rPr>
              <a:t>章 贪心算法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贪心算法原理，设计和分析贪心算法；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活动选择问题；</a:t>
            </a:r>
            <a:r>
              <a:rPr lang="en-US" altLang="zh-CN" sz="2400" dirty="0"/>
              <a:t>0/1</a:t>
            </a:r>
            <a:r>
              <a:rPr lang="zh-CN" altLang="en-US" sz="2400" dirty="0"/>
              <a:t>背包问题，分数背包问题等；</a:t>
            </a:r>
            <a:endParaRPr lang="en-US" altLang="zh-CN" sz="2400" strike="dblStrike" dirty="0"/>
          </a:p>
          <a:p>
            <a:pPr>
              <a:lnSpc>
                <a:spcPct val="120000"/>
              </a:lnSpc>
            </a:pPr>
            <a:endParaRPr lang="zh-CN" altLang="en-US" sz="2400" strike="dblStrike" dirty="0"/>
          </a:p>
        </p:txBody>
      </p:sp>
    </p:spTree>
    <p:extLst>
      <p:ext uri="{BB962C8B-B14F-4D97-AF65-F5344CB8AC3E}">
        <p14:creationId xmlns:p14="http://schemas.microsoft.com/office/powerpoint/2010/main" val="4106195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7626" y="131542"/>
            <a:ext cx="10893287" cy="65310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22</a:t>
            </a:r>
            <a:r>
              <a:rPr lang="zh-CN" altLang="en-US" sz="2800" b="1" dirty="0">
                <a:solidFill>
                  <a:srgbClr val="FF0000"/>
                </a:solidFill>
              </a:rPr>
              <a:t>章 图的基本算法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图的表示，图的搜索，</a:t>
            </a:r>
            <a:r>
              <a:rPr lang="en-US" altLang="zh-CN" sz="2400" dirty="0"/>
              <a:t>BFS</a:t>
            </a:r>
            <a:r>
              <a:rPr lang="zh-CN" altLang="en-US" sz="2400" dirty="0"/>
              <a:t>广度优先搜索，</a:t>
            </a:r>
            <a:r>
              <a:rPr lang="en-US" altLang="zh-CN" sz="2400" dirty="0"/>
              <a:t>DFS</a:t>
            </a:r>
            <a:r>
              <a:rPr lang="zh-CN" altLang="en-US" sz="2400" dirty="0"/>
              <a:t>深度优先搜索；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拓扑排序，强连通分支；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23</a:t>
            </a:r>
            <a:r>
              <a:rPr lang="zh-CN" altLang="en-US" sz="2800" b="1" dirty="0">
                <a:solidFill>
                  <a:srgbClr val="FF0000"/>
                </a:solidFill>
              </a:rPr>
              <a:t>章 最小生成树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最小生成树的概念，通用方法和原理；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/>
              <a:t>Kruskal’s</a:t>
            </a:r>
            <a:r>
              <a:rPr lang="en-US" altLang="zh-CN" sz="2400" dirty="0"/>
              <a:t> Algorithm</a:t>
            </a:r>
            <a:r>
              <a:rPr lang="zh-CN" altLang="en-US" sz="2400" dirty="0"/>
              <a:t>，</a:t>
            </a:r>
            <a:r>
              <a:rPr lang="en-US" altLang="zh-CN" sz="2400" dirty="0"/>
              <a:t>Prim’s Algorithm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24</a:t>
            </a:r>
            <a:r>
              <a:rPr lang="zh-CN" altLang="en-US" sz="2800" b="1" dirty="0">
                <a:solidFill>
                  <a:srgbClr val="FF0000"/>
                </a:solidFill>
              </a:rPr>
              <a:t>章 单源最短路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最短路的性质和定理；</a:t>
            </a:r>
            <a:endParaRPr lang="en-US" altLang="zh-CN" sz="24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Bellman-Ford</a:t>
            </a:r>
            <a:r>
              <a:rPr lang="zh-CN" altLang="en-US" sz="2400" dirty="0"/>
              <a:t>算法，</a:t>
            </a:r>
            <a:r>
              <a:rPr lang="en-US" altLang="zh-CN" sz="2400" dirty="0"/>
              <a:t>DAG</a:t>
            </a:r>
            <a:r>
              <a:rPr lang="zh-CN" altLang="en-US" sz="2400" dirty="0"/>
              <a:t>图算法，</a:t>
            </a:r>
            <a:r>
              <a:rPr lang="en-US" altLang="zh-CN" sz="2400" dirty="0" err="1"/>
              <a:t>Dijkstra</a:t>
            </a:r>
            <a:r>
              <a:rPr lang="zh-CN" altLang="en-US" sz="2400" dirty="0"/>
              <a:t>算法；</a:t>
            </a:r>
            <a:endParaRPr lang="zh-CN" altLang="en-US" sz="2400" strike="dblStrike" dirty="0"/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25</a:t>
            </a:r>
            <a:r>
              <a:rPr lang="zh-CN" altLang="en-US" sz="2800" b="1" dirty="0">
                <a:solidFill>
                  <a:srgbClr val="FF0000"/>
                </a:solidFill>
              </a:rPr>
              <a:t>章 所有顶点对之间的最短路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400" dirty="0"/>
              <a:t>基本性质，</a:t>
            </a:r>
            <a:r>
              <a:rPr lang="en-US" altLang="zh-CN" sz="2400" dirty="0"/>
              <a:t>Matrix multiplication</a:t>
            </a:r>
            <a:r>
              <a:rPr lang="zh-CN" altLang="en-US" sz="2400" dirty="0"/>
              <a:t>算法，</a:t>
            </a:r>
            <a:r>
              <a:rPr lang="en-US" altLang="zh-CN" sz="2400" dirty="0"/>
              <a:t>Floyd-</a:t>
            </a:r>
            <a:r>
              <a:rPr lang="en-US" altLang="zh-CN" sz="2400" dirty="0" err="1"/>
              <a:t>Warshall</a:t>
            </a:r>
            <a:r>
              <a:rPr lang="zh-CN" altLang="en-US" sz="2400" dirty="0"/>
              <a:t>算法；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1" dirty="0">
                <a:solidFill>
                  <a:srgbClr val="FF0000"/>
                </a:solidFill>
              </a:rPr>
              <a:t>第</a:t>
            </a:r>
            <a:r>
              <a:rPr lang="en-US" altLang="zh-CN" sz="2800" b="1" dirty="0">
                <a:solidFill>
                  <a:srgbClr val="FF0000"/>
                </a:solidFill>
              </a:rPr>
              <a:t>34</a:t>
            </a:r>
            <a:r>
              <a:rPr lang="zh-CN" altLang="en-US" sz="2800" b="1" dirty="0">
                <a:solidFill>
                  <a:srgbClr val="FF0000"/>
                </a:solidFill>
              </a:rPr>
              <a:t>章 </a:t>
            </a:r>
            <a:r>
              <a:rPr lang="en-US" altLang="zh-CN" sz="2800" b="1" dirty="0">
                <a:solidFill>
                  <a:srgbClr val="FF0000"/>
                </a:solidFill>
              </a:rPr>
              <a:t>NPC</a:t>
            </a:r>
            <a:endParaRPr lang="en-US" altLang="zh-CN" sz="28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P</a:t>
            </a:r>
            <a:r>
              <a:rPr lang="zh-CN" altLang="en-US" sz="2400" dirty="0"/>
              <a:t>、</a:t>
            </a:r>
            <a:r>
              <a:rPr lang="en-US" altLang="zh-CN" sz="2400" dirty="0"/>
              <a:t>NP</a:t>
            </a:r>
            <a:r>
              <a:rPr lang="zh-CN" altLang="en-US" sz="2400" dirty="0"/>
              <a:t>、</a:t>
            </a:r>
            <a:r>
              <a:rPr lang="en-US" altLang="zh-CN" sz="2400" dirty="0"/>
              <a:t>NPC</a:t>
            </a:r>
            <a:r>
              <a:rPr lang="zh-CN" altLang="en-US" sz="2400" dirty="0"/>
              <a:t>、</a:t>
            </a:r>
            <a:r>
              <a:rPr lang="en-US" altLang="zh-CN" sz="2400" dirty="0"/>
              <a:t>NP-hard</a:t>
            </a:r>
            <a:r>
              <a:rPr lang="zh-CN" altLang="en-US" sz="2400" dirty="0"/>
              <a:t>、多项式归约的概念和性质，</a:t>
            </a:r>
            <a:r>
              <a:rPr lang="en-US" altLang="zh-CN" sz="2400" dirty="0"/>
              <a:t>P=NP</a:t>
            </a:r>
            <a:r>
              <a:rPr lang="zh-CN" altLang="en-US" sz="2400" dirty="0"/>
              <a:t>和</a:t>
            </a:r>
            <a:r>
              <a:rPr lang="en-US" altLang="zh-CN" sz="2400" dirty="0"/>
              <a:t>P</a:t>
            </a:r>
            <a:r>
              <a:rPr lang="en-US" altLang="zh-CN" sz="2400" dirty="0">
                <a:sym typeface="Symbol" panose="05050102010706020507" pitchFamily="18" charset="2"/>
              </a:rPr>
              <a:t>NP</a:t>
            </a:r>
            <a:r>
              <a:rPr lang="zh-CN" altLang="en-US" sz="2400" dirty="0">
                <a:sym typeface="Symbol" panose="05050102010706020507" pitchFamily="18" charset="2"/>
              </a:rPr>
              <a:t>的涵义</a:t>
            </a:r>
            <a:r>
              <a:rPr lang="zh-CN" altLang="en-US" sz="2400" dirty="0"/>
              <a:t>。</a:t>
            </a:r>
            <a:endParaRPr lang="zh-CN" altLang="en-US" sz="2400" strike="dblStrike" dirty="0"/>
          </a:p>
        </p:txBody>
      </p:sp>
    </p:spTree>
    <p:extLst>
      <p:ext uri="{BB962C8B-B14F-4D97-AF65-F5344CB8AC3E}">
        <p14:creationId xmlns:p14="http://schemas.microsoft.com/office/powerpoint/2010/main" val="1159365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2746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418095"/>
            <a:ext cx="11066417" cy="4758868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算法复杂性，时间复杂性；给定一个表达式，用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 panose="05050102010706020507" pitchFamily="18" charset="2"/>
              </a:rPr>
              <a:t></a:t>
            </a:r>
            <a:r>
              <a:rPr lang="zh-CN" altLang="en-US" sz="2000" dirty="0">
                <a:sym typeface="Symbol" panose="05050102010706020507" pitchFamily="18" charset="2"/>
              </a:rPr>
              <a:t>三种符号表示（答案不唯一）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函数的增长，渐进符号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CN" sz="2000" dirty="0"/>
              <a:t>,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dirty="0"/>
              <a:t>, </a:t>
            </a:r>
            <a:r>
              <a:rPr lang="en-US" altLang="zh-CN" sz="2000" dirty="0">
                <a:sym typeface="Symbol" panose="05050102010706020507" pitchFamily="18" charset="2"/>
              </a:rPr>
              <a:t></a:t>
            </a:r>
            <a:r>
              <a:rPr lang="zh-CN" altLang="en-US" sz="2000" dirty="0"/>
              <a:t>；三种表示的相同点和不同点，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Θ is Tight bounds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is </a:t>
            </a:r>
            <a:r>
              <a:rPr lang="en-US" altLang="zh-CN" sz="2000" spc="105" dirty="0">
                <a:solidFill>
                  <a:srgbClr val="0048AA"/>
                </a:solidFill>
                <a:latin typeface="Trebuchet MS"/>
                <a:cs typeface="Trebuchet MS"/>
              </a:rPr>
              <a:t>Upper</a:t>
            </a:r>
            <a:r>
              <a:rPr lang="en-US" altLang="zh-CN" sz="2000" spc="35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145" dirty="0">
                <a:solidFill>
                  <a:srgbClr val="0048AA"/>
                </a:solidFill>
                <a:latin typeface="Trebuchet MS"/>
                <a:cs typeface="Trebuchet MS"/>
              </a:rPr>
              <a:t>bounds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spc="145" dirty="0">
              <a:solidFill>
                <a:srgbClr val="0048AA"/>
              </a:solidFill>
              <a:latin typeface="Trebuchet MS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spc="145" dirty="0">
              <a:solidFill>
                <a:srgbClr val="0048AA"/>
              </a:solidFill>
              <a:latin typeface="Trebuchet MS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Symbol" panose="05050102010706020507" pitchFamily="18" charset="2"/>
              </a:rPr>
              <a:t> is </a:t>
            </a:r>
            <a:r>
              <a:rPr lang="en-US" altLang="zh-CN" sz="2000" spc="105" dirty="0">
                <a:solidFill>
                  <a:srgbClr val="0048AA"/>
                </a:solidFill>
                <a:latin typeface="Trebuchet MS"/>
                <a:cs typeface="Trebuchet MS"/>
              </a:rPr>
              <a:t>Lower</a:t>
            </a:r>
            <a:r>
              <a:rPr lang="en-US" altLang="zh-CN" sz="2000" spc="35" dirty="0">
                <a:solidFill>
                  <a:srgbClr val="0048AA"/>
                </a:solidFill>
                <a:latin typeface="Trebuchet MS"/>
                <a:cs typeface="Trebuchet MS"/>
              </a:rPr>
              <a:t> </a:t>
            </a:r>
            <a:r>
              <a:rPr lang="en-US" altLang="zh-CN" sz="2000" spc="145" dirty="0">
                <a:solidFill>
                  <a:srgbClr val="0048AA"/>
                </a:solidFill>
                <a:latin typeface="Trebuchet MS"/>
                <a:cs typeface="Trebuchet MS"/>
              </a:rPr>
              <a:t>bounds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701" y="2511244"/>
            <a:ext cx="10148896" cy="41399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701" y="3046756"/>
            <a:ext cx="6458388" cy="4021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194" y="3843091"/>
            <a:ext cx="9640268" cy="81025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3465" y="5426798"/>
            <a:ext cx="9539726" cy="82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383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4224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3</a:t>
            </a:r>
            <a:r>
              <a:rPr lang="zh-CN" altLang="en-US" b="1" dirty="0">
                <a:solidFill>
                  <a:srgbClr val="FF0000"/>
                </a:solidFill>
              </a:rPr>
              <a:t>、</a:t>
            </a:r>
            <a:r>
              <a:rPr lang="en-US" altLang="zh-CN" b="1" dirty="0">
                <a:solidFill>
                  <a:srgbClr val="FF0000"/>
                </a:solidFill>
              </a:rPr>
              <a:t>4</a:t>
            </a:r>
            <a:r>
              <a:rPr lang="zh-CN" altLang="en-US" b="1" dirty="0">
                <a:solidFill>
                  <a:srgbClr val="FF0000"/>
                </a:solidFill>
              </a:rPr>
              <a:t>章：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99454" y="1461415"/>
            <a:ext cx="10515600" cy="4351338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分而治之：基本思想，归并排序、最大子数组；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归并排序的思想，时间复杂度，最大子数组的递推式，会推出时间复杂度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求解递推关系：代换法、递归树、主定理的应用，求解递推关系</a:t>
            </a:r>
            <a:r>
              <a:rPr lang="zh-CN" altLang="en-US" dirty="0"/>
              <a:t>；</a:t>
            </a:r>
            <a:endParaRPr lang="en-US" altLang="zh-CN" strike="dblStrike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884B2A-D4ED-4775-8A63-2147F9487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44" y="3171763"/>
            <a:ext cx="4575575" cy="2467037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CF270CB2-682F-4C31-BCB5-D3E729560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2020" y="3171763"/>
            <a:ext cx="401785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 dirty="0">
                <a:solidFill>
                  <a:srgbClr val="000066"/>
                </a:solidFill>
              </a:rPr>
              <a:t>  T(n) = 4T(n/2) + 100n</a:t>
            </a:r>
          </a:p>
          <a:p>
            <a:pPr algn="l"/>
            <a:r>
              <a:rPr lang="en-US" altLang="zh-CN" sz="2400" dirty="0">
                <a:solidFill>
                  <a:srgbClr val="000066"/>
                </a:solidFill>
              </a:rPr>
              <a:t>          ≤4c(n/2)</a:t>
            </a:r>
            <a:r>
              <a:rPr lang="en-US" altLang="zh-CN" sz="2400" baseline="30000" dirty="0">
                <a:solidFill>
                  <a:srgbClr val="000066"/>
                </a:solidFill>
              </a:rPr>
              <a:t>3</a:t>
            </a:r>
            <a:r>
              <a:rPr lang="en-US" altLang="zh-CN" sz="2400" dirty="0">
                <a:solidFill>
                  <a:srgbClr val="000066"/>
                </a:solidFill>
              </a:rPr>
              <a:t> + 100n</a:t>
            </a:r>
          </a:p>
          <a:p>
            <a:pPr algn="l"/>
            <a:r>
              <a:rPr lang="en-US" altLang="zh-CN" sz="2400" dirty="0">
                <a:solidFill>
                  <a:srgbClr val="000066"/>
                </a:solidFill>
              </a:rPr>
              <a:t>          = (c/2)n</a:t>
            </a:r>
            <a:r>
              <a:rPr lang="en-US" altLang="zh-CN" sz="2400" baseline="30000" dirty="0">
                <a:solidFill>
                  <a:srgbClr val="000066"/>
                </a:solidFill>
              </a:rPr>
              <a:t>3</a:t>
            </a:r>
            <a:r>
              <a:rPr lang="en-US" altLang="zh-CN" sz="2400" dirty="0">
                <a:solidFill>
                  <a:srgbClr val="000066"/>
                </a:solidFill>
              </a:rPr>
              <a:t> + 100n</a:t>
            </a:r>
          </a:p>
          <a:p>
            <a:pPr algn="l"/>
            <a:r>
              <a:rPr lang="en-US" altLang="zh-CN" sz="2400" dirty="0">
                <a:solidFill>
                  <a:srgbClr val="000066"/>
                </a:solidFill>
              </a:rPr>
              <a:t>          = cn</a:t>
            </a:r>
            <a:r>
              <a:rPr lang="en-US" altLang="zh-CN" sz="2400" baseline="30000" dirty="0">
                <a:solidFill>
                  <a:srgbClr val="000066"/>
                </a:solidFill>
              </a:rPr>
              <a:t>3</a:t>
            </a:r>
            <a:r>
              <a:rPr lang="en-US" altLang="zh-CN" sz="2400" dirty="0">
                <a:solidFill>
                  <a:srgbClr val="000066"/>
                </a:solidFill>
              </a:rPr>
              <a:t> 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sz="2400" dirty="0">
                <a:solidFill>
                  <a:srgbClr val="000066"/>
                </a:solidFill>
              </a:rPr>
              <a:t> ((c/2)n</a:t>
            </a:r>
            <a:r>
              <a:rPr lang="en-US" altLang="zh-CN" sz="2400" baseline="30000" dirty="0">
                <a:solidFill>
                  <a:srgbClr val="000066"/>
                </a:solidFill>
              </a:rPr>
              <a:t>3</a:t>
            </a:r>
            <a:r>
              <a:rPr lang="en-US" altLang="zh-CN" sz="2400" dirty="0">
                <a:solidFill>
                  <a:srgbClr val="000066"/>
                </a:solidFill>
              </a:rPr>
              <a:t> </a:t>
            </a:r>
            <a:r>
              <a:rPr lang="en-US" altLang="zh-CN" sz="2400" dirty="0">
                <a:solidFill>
                  <a:srgbClr val="000066"/>
                </a:solidFill>
                <a:latin typeface="Times New Roman" panose="02020603050405020304" pitchFamily="18" charset="0"/>
              </a:rPr>
              <a:t>–</a:t>
            </a:r>
            <a:r>
              <a:rPr lang="en-US" altLang="zh-CN" sz="2400" dirty="0">
                <a:solidFill>
                  <a:srgbClr val="000066"/>
                </a:solidFill>
              </a:rPr>
              <a:t> 100n)</a:t>
            </a:r>
          </a:p>
          <a:p>
            <a:pPr algn="l"/>
            <a:r>
              <a:rPr lang="en-US" altLang="zh-CN" sz="2400" dirty="0">
                <a:solidFill>
                  <a:srgbClr val="000066"/>
                </a:solidFill>
              </a:rPr>
              <a:t>          ≤cn</a:t>
            </a:r>
            <a:r>
              <a:rPr lang="en-US" altLang="zh-CN" sz="2400" baseline="30000" dirty="0">
                <a:solidFill>
                  <a:srgbClr val="000066"/>
                </a:solidFill>
              </a:rPr>
              <a:t>3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6749DE3B-BFD9-44D1-92DB-24B782ED3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9254" y="5039977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8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FontTx/>
              <a:buChar char="•"/>
            </a:pPr>
            <a:r>
              <a:rPr lang="en-US" altLang="zh-CN" sz="2400" dirty="0">
                <a:solidFill>
                  <a:srgbClr val="000066"/>
                </a:solidFill>
              </a:rPr>
              <a:t>  Solve </a:t>
            </a:r>
            <a:r>
              <a:rPr lang="en-US" altLang="zh-CN" sz="2400" i="1" dirty="0">
                <a:solidFill>
                  <a:srgbClr val="006600"/>
                </a:solidFill>
              </a:rPr>
              <a:t>T(n) = 3T(n/4) + </a:t>
            </a:r>
            <a:r>
              <a:rPr lang="el-GR" altLang="zh-CN" sz="2400" i="1" dirty="0">
                <a:solidFill>
                  <a:srgbClr val="006600"/>
                </a:solidFill>
                <a:cs typeface="Tahoma" panose="020B0604030504040204" pitchFamily="34" charset="0"/>
              </a:rPr>
              <a:t>Θ</a:t>
            </a:r>
            <a:r>
              <a:rPr lang="en-US" altLang="zh-CN" sz="2400" i="1" dirty="0">
                <a:solidFill>
                  <a:srgbClr val="006600"/>
                </a:solidFill>
                <a:cs typeface="Tahoma" panose="020B0604030504040204" pitchFamily="34" charset="0"/>
              </a:rPr>
              <a:t>(n</a:t>
            </a:r>
            <a:r>
              <a:rPr lang="en-US" altLang="zh-CN" sz="2400" i="1" baseline="30000" dirty="0">
                <a:solidFill>
                  <a:srgbClr val="006600"/>
                </a:solidFill>
                <a:cs typeface="Tahoma" panose="020B0604030504040204" pitchFamily="34" charset="0"/>
              </a:rPr>
              <a:t>2</a:t>
            </a:r>
            <a:r>
              <a:rPr lang="en-US" altLang="zh-CN" sz="2400" i="1" dirty="0">
                <a:solidFill>
                  <a:srgbClr val="006600"/>
                </a:solidFill>
                <a:cs typeface="Tahoma" panose="020B0604030504040204" pitchFamily="34" charset="0"/>
              </a:rPr>
              <a:t>)</a:t>
            </a:r>
            <a:r>
              <a:rPr lang="en-US" altLang="zh-CN" sz="2400" dirty="0">
                <a:solidFill>
                  <a:srgbClr val="000066"/>
                </a:solidFill>
                <a:cs typeface="Tahoma" panose="020B0604030504040204" pitchFamily="34" charset="0"/>
              </a:rPr>
              <a:t>, we have</a:t>
            </a:r>
            <a:endParaRPr lang="el-GR" altLang="zh-CN" sz="2400" dirty="0">
              <a:solidFill>
                <a:srgbClr val="000066"/>
              </a:solidFill>
              <a:cs typeface="Tahoma" panose="020B0604030504040204" pitchFamily="34" charset="0"/>
            </a:endParaRP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5B255AAA-BD04-4217-9EC4-4A4FCA773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9254" y="5453215"/>
            <a:ext cx="25812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2">
            <a:extLst>
              <a:ext uri="{FF2B5EF4-FFF2-40B4-BE49-F238E27FC236}">
                <a16:creationId xmlns:a16="http://schemas.microsoft.com/office/drawing/2014/main" id="{C3A10C8E-69BB-44BD-AF82-52E19EB6E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4987" y="5605514"/>
            <a:ext cx="2853663" cy="1147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48541CD-E430-4363-8354-5FC1A94637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5552" y="50580"/>
            <a:ext cx="4208652" cy="190523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4F4EBC0-238F-4E4D-BBE4-E93193CFC5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7604" y="2361856"/>
            <a:ext cx="3211516" cy="62887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AE71D27-84A9-437A-A54E-63E36B7D17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2571" y="3072792"/>
            <a:ext cx="2381582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59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6956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15</a:t>
            </a:r>
            <a:r>
              <a:rPr lang="zh-CN" altLang="en-US" b="1" dirty="0">
                <a:solidFill>
                  <a:srgbClr val="FF0000"/>
                </a:solidFill>
              </a:rPr>
              <a:t>章 动态规划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9831"/>
            <a:ext cx="10515600" cy="1615400"/>
          </a:xfrm>
        </p:spPr>
        <p:txBody>
          <a:bodyPr>
            <a:normAutofit fontScale="92500"/>
          </a:bodyPr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动态规划原理，最优子结构，设计和分析动态规划算法；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两个问题，钢条切割、矩阵链乘法；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给你一个问题（），要会设计算法的思想，写出伪代码，并可以分析时间复杂度和空间复杂度</a:t>
            </a:r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F7EE20-513C-4A89-895F-5104FFE1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42548"/>
            <a:ext cx="4629796" cy="285789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AEF8474-9443-4A78-BB1E-74D71E15E2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40" y="3172980"/>
            <a:ext cx="3771998" cy="2135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">
            <a:extLst>
              <a:ext uri="{FF2B5EF4-FFF2-40B4-BE49-F238E27FC236}">
                <a16:creationId xmlns:a16="http://schemas.microsoft.com/office/drawing/2014/main" id="{47DDA995-C0F1-4902-84D0-5E5C67123E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440" y="5416234"/>
            <a:ext cx="3274429" cy="949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40F2838-EC40-4245-BD7B-ECA129781185}"/>
              </a:ext>
            </a:extLst>
          </p:cNvPr>
          <p:cNvSpPr/>
          <p:nvPr/>
        </p:nvSpPr>
        <p:spPr>
          <a:xfrm>
            <a:off x="5678036" y="6468952"/>
            <a:ext cx="24577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 </a:t>
            </a:r>
            <a:r>
              <a:rPr lang="zh-CN" altLang="en-US" dirty="0"/>
              <a:t>可以证明：</a:t>
            </a:r>
            <a:r>
              <a:rPr lang="en-US" altLang="zh-CN" dirty="0">
                <a:solidFill>
                  <a:srgbClr val="FF0000"/>
                </a:solidFill>
              </a:rPr>
              <a:t>P(n)=</a:t>
            </a:r>
            <a:r>
              <a:rPr lang="el-GR" altLang="zh-CN" dirty="0">
                <a:solidFill>
                  <a:srgbClr val="FF0000"/>
                </a:solidFill>
                <a:ea typeface="宋体" panose="02010600030101010101" pitchFamily="2" charset="-122"/>
              </a:rPr>
              <a:t>Ω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(2</a:t>
            </a:r>
            <a:r>
              <a:rPr lang="en-US" altLang="zh-CN" baseline="30000" dirty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  <a:endParaRPr lang="zh-CN" altLang="en-US" dirty="0"/>
          </a:p>
        </p:txBody>
      </p:sp>
      <p:pic>
        <p:nvPicPr>
          <p:cNvPr id="9" name="图片 1">
            <a:extLst>
              <a:ext uri="{FF2B5EF4-FFF2-40B4-BE49-F238E27FC236}">
                <a16:creationId xmlns:a16="http://schemas.microsoft.com/office/drawing/2014/main" id="{F272D268-4730-44D7-9803-55B07457D0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65126"/>
            <a:ext cx="5911484" cy="82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1">
            <a:extLst>
              <a:ext uri="{FF2B5EF4-FFF2-40B4-BE49-F238E27FC236}">
                <a16:creationId xmlns:a16="http://schemas.microsoft.com/office/drawing/2014/main" id="{0DBED7F4-EAD0-45D9-A97F-4EB4655551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8523" y="1319036"/>
            <a:ext cx="3276264" cy="950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84D340-4BD1-45C7-A6FD-3F243F1A97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4366" y="4330582"/>
            <a:ext cx="3048378" cy="18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42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9722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章 贪心算法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72339"/>
            <a:ext cx="10515600" cy="4704624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贪心算法原理，设计和分析贪心算法；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活动选择问题；</a:t>
            </a:r>
            <a:r>
              <a:rPr lang="en-US" altLang="zh-CN" sz="2000" dirty="0"/>
              <a:t>0/1</a:t>
            </a:r>
            <a:r>
              <a:rPr lang="zh-CN" altLang="en-US" sz="2000" dirty="0"/>
              <a:t>背包问题，分数背包问题，集合覆盖问题等；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/>
              <a:t>活动选择问题就是从活动集合中选出最大兼容活动的集合，也是一个集合覆盖问题</a:t>
            </a:r>
            <a:endParaRPr lang="en-US" altLang="zh-CN" sz="2000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sz="2000" dirty="0"/>
              <a:t>对于</a:t>
            </a:r>
            <a:r>
              <a:rPr lang="en-US" altLang="zh-CN" sz="2000" dirty="0"/>
              <a:t>n</a:t>
            </a:r>
            <a:r>
              <a:rPr lang="zh-CN" altLang="en-US" sz="2000" dirty="0"/>
              <a:t>个集合，每个集合中有一定的元素，选择最少个集合，满足集合的并集是全集，这种贪心算法的思想、伪代码，证明正确性等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B68203-4309-445E-9362-6E6A7C357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03768"/>
            <a:ext cx="4282170" cy="2289106"/>
          </a:xfrm>
          <a:prstGeom prst="rect">
            <a:avLst/>
          </a:prstGeom>
        </p:spPr>
      </p:pic>
      <p:pic>
        <p:nvPicPr>
          <p:cNvPr id="6" name="图片 28">
            <a:extLst>
              <a:ext uri="{FF2B5EF4-FFF2-40B4-BE49-F238E27FC236}">
                <a16:creationId xmlns:a16="http://schemas.microsoft.com/office/drawing/2014/main" id="{182B0E58-0376-4767-9BCD-1E2D267FC1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4936" y="3824651"/>
            <a:ext cx="6245225" cy="1063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Group 40">
            <a:extLst>
              <a:ext uri="{FF2B5EF4-FFF2-40B4-BE49-F238E27FC236}">
                <a16:creationId xmlns:a16="http://schemas.microsoft.com/office/drawing/2014/main" id="{78B473D9-61DB-4F62-B2A7-155E80EA38B5}"/>
              </a:ext>
            </a:extLst>
          </p:cNvPr>
          <p:cNvGrpSpPr>
            <a:grpSpLocks/>
          </p:cNvGrpSpPr>
          <p:nvPr/>
        </p:nvGrpSpPr>
        <p:grpSpPr bwMode="auto">
          <a:xfrm>
            <a:off x="5394936" y="4967410"/>
            <a:ext cx="5859218" cy="1785082"/>
            <a:chOff x="295" y="709"/>
            <a:chExt cx="5171" cy="2227"/>
          </a:xfrm>
        </p:grpSpPr>
        <p:pic>
          <p:nvPicPr>
            <p:cNvPr id="8" name="Picture 4">
              <a:extLst>
                <a:ext uri="{FF2B5EF4-FFF2-40B4-BE49-F238E27FC236}">
                  <a16:creationId xmlns:a16="http://schemas.microsoft.com/office/drawing/2014/main" id="{B6692DE0-A37C-494B-A69A-B26E96C1C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709"/>
              <a:ext cx="5171" cy="2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Rectangle 25">
              <a:extLst>
                <a:ext uri="{FF2B5EF4-FFF2-40B4-BE49-F238E27FC236}">
                  <a16:creationId xmlns:a16="http://schemas.microsoft.com/office/drawing/2014/main" id="{E287612A-F991-4EDB-A6A3-C75CC81BB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7" y="1017"/>
              <a:ext cx="753" cy="173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381000" indent="-3810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800100" indent="-342900">
                <a:spcBef>
                  <a:spcPct val="20000"/>
                </a:spcBef>
                <a:buClr>
                  <a:schemeClr val="tx1"/>
                </a:buClr>
                <a:buFont typeface="Tahoma" panose="020B0604030504040204" pitchFamily="34" charset="0"/>
                <a:buChar char="–"/>
                <a:defRPr kumimoji="1"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257300" indent="-342900">
                <a:spcBef>
                  <a:spcPct val="20000"/>
                </a:spcBef>
                <a:buClr>
                  <a:schemeClr val="folHlink"/>
                </a:buClr>
                <a:buFont typeface="Tahoma" panose="020B0604030504040204" pitchFamily="34" charset="0"/>
                <a:buChar char="»"/>
                <a:defRPr kumimoji="1" sz="2000" b="1">
                  <a:solidFill>
                    <a:srgbClr val="006600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76400" indent="-3048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95500" indent="-266700">
                <a:spcBef>
                  <a:spcPct val="20000"/>
                </a:spcBef>
                <a:buClr>
                  <a:schemeClr val="folHlink"/>
                </a:buClr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52700" indent="-266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3009900" indent="-266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67100" indent="-266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924300" indent="-2667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rgbClr val="3333CC"/>
                </a:buClr>
                <a:buFontTx/>
                <a:buNone/>
              </a:pPr>
              <a:r>
                <a:rPr lang="en-US" altLang="zh-CN" sz="1800" dirty="0">
                  <a:solidFill>
                    <a:srgbClr val="000000"/>
                  </a:solidFill>
                </a:rPr>
                <a:t>p, </a:t>
              </a:r>
              <a:r>
                <a:rPr lang="en-US" altLang="zh-CN" sz="1800" dirty="0" err="1">
                  <a:solidFill>
                    <a:srgbClr val="000000"/>
                  </a:solidFill>
                </a:rPr>
                <a:t>w,W</a:t>
              </a:r>
              <a:r>
                <a:rPr lang="en-US" altLang="zh-CN" sz="1800" dirty="0">
                  <a:solidFill>
                    <a:srgbClr val="000000"/>
                  </a:solidFill>
                </a:rPr>
                <a:t>, x, n</a:t>
              </a:r>
              <a:endParaRPr lang="en-US" altLang="zh-CN" sz="1800" i="1" dirty="0">
                <a:solidFill>
                  <a:srgbClr val="0080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" name="Line 26">
              <a:extLst>
                <a:ext uri="{FF2B5EF4-FFF2-40B4-BE49-F238E27FC236}">
                  <a16:creationId xmlns:a16="http://schemas.microsoft.com/office/drawing/2014/main" id="{28DFB1DB-C77B-4DCA-9A90-E4AFD23ACE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7" y="1017"/>
              <a:ext cx="75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27">
              <a:extLst>
                <a:ext uri="{FF2B5EF4-FFF2-40B4-BE49-F238E27FC236}">
                  <a16:creationId xmlns:a16="http://schemas.microsoft.com/office/drawing/2014/main" id="{48C184CE-DC29-4115-9B1C-B2242C06D5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7" y="1190"/>
              <a:ext cx="753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BAE64CE1-F4C7-4541-BF79-774710273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7" y="1017"/>
              <a:ext cx="0" cy="17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E4D3AE55-844E-4832-8AE9-DC93A90E76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0" y="1017"/>
              <a:ext cx="0" cy="173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2428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2970"/>
          </a:xfrm>
        </p:spPr>
        <p:txBody>
          <a:bodyPr/>
          <a:lstStyle/>
          <a:p>
            <a:r>
              <a:rPr lang="zh-CN" altLang="en-US" b="1" dirty="0">
                <a:solidFill>
                  <a:srgbClr val="FF0000"/>
                </a:solidFill>
              </a:rPr>
              <a:t>第</a:t>
            </a:r>
            <a:r>
              <a:rPr lang="en-US" altLang="zh-CN" b="1" dirty="0">
                <a:solidFill>
                  <a:srgbClr val="FF0000"/>
                </a:solidFill>
              </a:rPr>
              <a:t>22</a:t>
            </a:r>
            <a:r>
              <a:rPr lang="zh-CN" altLang="en-US" b="1" dirty="0">
                <a:solidFill>
                  <a:srgbClr val="FF0000"/>
                </a:solidFill>
              </a:rPr>
              <a:t>章 图的基本算法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34332"/>
            <a:ext cx="10515600" cy="4642631"/>
          </a:xfrm>
        </p:spPr>
        <p:txBody>
          <a:bodyPr/>
          <a:lstStyle/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图的表示，图的搜索，</a:t>
            </a:r>
            <a:r>
              <a:rPr lang="en-US" altLang="zh-CN" sz="2000" dirty="0"/>
              <a:t>BFS</a:t>
            </a:r>
            <a:r>
              <a:rPr lang="zh-CN" altLang="en-US" sz="2000" dirty="0"/>
              <a:t>广度优先搜索，</a:t>
            </a:r>
            <a:r>
              <a:rPr lang="en-US" altLang="zh-CN" sz="2000" dirty="0"/>
              <a:t>DFS</a:t>
            </a:r>
            <a:r>
              <a:rPr lang="zh-CN" altLang="en-US" sz="2000" dirty="0"/>
              <a:t>深度优先搜索；</a:t>
            </a: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dirty="0"/>
              <a:t>拓扑排序，强连通分支；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BFS</a:t>
            </a:r>
            <a:r>
              <a:rPr lang="zh-CN" altLang="en-US" sz="2000" dirty="0"/>
              <a:t>广度优先搜索，注意队列中放置的元素到根节点的距离关系，或者最多两层的含义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任意给出一个有向图，要会写出拓扑排序的顺序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2000" dirty="0"/>
              <a:t>DFS</a:t>
            </a:r>
            <a:r>
              <a:rPr lang="zh-CN" altLang="en-US" sz="2000" dirty="0"/>
              <a:t>深度优先搜索，掌握算法的思想和伪代码，以及时间复杂度，在有向图中如何判定</a:t>
            </a:r>
            <a:r>
              <a:rPr lang="en-US" altLang="zh-CN" sz="2000" dirty="0"/>
              <a:t>Tree edge, Back edge, Forward edge </a:t>
            </a:r>
            <a:r>
              <a:rPr lang="zh-CN" altLang="en-US" sz="2000" dirty="0"/>
              <a:t>和</a:t>
            </a:r>
            <a:r>
              <a:rPr lang="en-US" altLang="zh-CN" sz="2000" dirty="0"/>
              <a:t> Cross edge</a:t>
            </a:r>
            <a:r>
              <a:rPr lang="zh-CN" altLang="en-US" sz="2000" dirty="0"/>
              <a:t>，在无向图中，只存在</a:t>
            </a:r>
            <a:r>
              <a:rPr lang="en-US" altLang="zh-CN" sz="2000" dirty="0"/>
              <a:t>tree edge </a:t>
            </a:r>
            <a:r>
              <a:rPr lang="zh-CN" altLang="en-US" sz="2000" dirty="0"/>
              <a:t>和</a:t>
            </a:r>
            <a:r>
              <a:rPr lang="en-US" altLang="zh-CN" sz="2000" dirty="0"/>
              <a:t>back edge</a:t>
            </a:r>
            <a:r>
              <a:rPr lang="zh-CN" altLang="en-US" sz="2000" dirty="0"/>
              <a:t>，这些概念既要会求解也要理解原因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对图进行拓扑排序中，他们的思想，伪代码和时间复杂度分析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000" dirty="0"/>
              <a:t>求图中的强连通分支时，他们的思想，伪代码和时间复杂度分析</a:t>
            </a:r>
            <a:endParaRPr lang="en-US" altLang="zh-CN" sz="20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000" dirty="0"/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 altLang="en-US" sz="20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769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6.7677"/>
  <p:tag name="ORIGINALWIDTH" val="2524.102"/>
  <p:tag name="LATEXADDIN" val="\documentclass[a4paper, 12pt]{extarticle}&#10;\usepackage{amsmath}&#10;\pagestyle{empty}&#10;\usepackage{enumitem}&#10;\usepackage[dvipsnames]{xcolor}&#10;\usepackage{geometry}&#10;\geometry{a4paper,scale=0.6}&#10;&#10;\usepackage[no-math]{fontspec}&#10;\setmainfont{Linux Libertine G}&#10;&#10;\begin{document}&#10;{\small \textcolor{red}{$\diamond$}} &#10;If $X\le_P Y$ and $Y\le_P Z$, then $X\le_P Z$.&#10;&#10;\end{document} "/>
  <p:tag name="IGUANATEXSIZE" val="20"/>
  <p:tag name="IGUANATEXCURSOR" val="352"/>
  <p:tag name="TRANSPARENCY" val="True"/>
  <p:tag name="FILENAME" val=""/>
  <p:tag name="LATEXENGINEID" val="2"/>
  <p:tag name="TEMPFOLDER" val="E:\TDownloads\"/>
  <p:tag name="LATEXFORMHEIGHT" val="408"/>
  <p:tag name="LATEXFORMWIDTH" val="843.75"/>
  <p:tag name="LATEXFORMWRAP" val="True"/>
  <p:tag name="BITMAPVECTOR" val="0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学术报告及答辩用PPT模板3">
  <a:themeElements>
    <a:clrScheme name="学术报告及答辩用PPT模板3 3">
      <a:dk1>
        <a:srgbClr val="0B1749"/>
      </a:dk1>
      <a:lt1>
        <a:srgbClr val="FFFFFF"/>
      </a:lt1>
      <a:dk2>
        <a:srgbClr val="2453B2"/>
      </a:dk2>
      <a:lt2>
        <a:srgbClr val="DDDDDD"/>
      </a:lt2>
      <a:accent1>
        <a:srgbClr val="4D93D9"/>
      </a:accent1>
      <a:accent2>
        <a:srgbClr val="77AE26"/>
      </a:accent2>
      <a:accent3>
        <a:srgbClr val="FFFFFF"/>
      </a:accent3>
      <a:accent4>
        <a:srgbClr val="08123D"/>
      </a:accent4>
      <a:accent5>
        <a:srgbClr val="B2C8E9"/>
      </a:accent5>
      <a:accent6>
        <a:srgbClr val="6B9D21"/>
      </a:accent6>
      <a:hlink>
        <a:srgbClr val="4D798F"/>
      </a:hlink>
      <a:folHlink>
        <a:srgbClr val="6A93BC"/>
      </a:folHlink>
    </a:clrScheme>
    <a:fontScheme name="学术报告及答辩用PPT模板3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学术报告及答辩用PPT模板3 1">
        <a:dk1>
          <a:srgbClr val="30311D"/>
        </a:dk1>
        <a:lt1>
          <a:srgbClr val="FFFFFF"/>
        </a:lt1>
        <a:dk2>
          <a:srgbClr val="866D10"/>
        </a:dk2>
        <a:lt2>
          <a:srgbClr val="DDDDDD"/>
        </a:lt2>
        <a:accent1>
          <a:srgbClr val="345C22"/>
        </a:accent1>
        <a:accent2>
          <a:srgbClr val="93B75F"/>
        </a:accent2>
        <a:accent3>
          <a:srgbClr val="FFFFFF"/>
        </a:accent3>
        <a:accent4>
          <a:srgbClr val="272817"/>
        </a:accent4>
        <a:accent5>
          <a:srgbClr val="AEB5AB"/>
        </a:accent5>
        <a:accent6>
          <a:srgbClr val="85A655"/>
        </a:accent6>
        <a:hlink>
          <a:srgbClr val="557B97"/>
        </a:hlink>
        <a:folHlink>
          <a:srgbClr val="B5A0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报告及答辩用PPT模板3 2">
        <a:dk1>
          <a:srgbClr val="000066"/>
        </a:dk1>
        <a:lt1>
          <a:srgbClr val="FFFFFF"/>
        </a:lt1>
        <a:dk2>
          <a:srgbClr val="447DE4"/>
        </a:dk2>
        <a:lt2>
          <a:srgbClr val="DDDDDD"/>
        </a:lt2>
        <a:accent1>
          <a:srgbClr val="7F81CF"/>
        </a:accent1>
        <a:accent2>
          <a:srgbClr val="D87A24"/>
        </a:accent2>
        <a:accent3>
          <a:srgbClr val="FFFFFF"/>
        </a:accent3>
        <a:accent4>
          <a:srgbClr val="000056"/>
        </a:accent4>
        <a:accent5>
          <a:srgbClr val="C0C1E4"/>
        </a:accent5>
        <a:accent6>
          <a:srgbClr val="C46E20"/>
        </a:accent6>
        <a:hlink>
          <a:srgbClr val="99A75F"/>
        </a:hlink>
        <a:folHlink>
          <a:srgbClr val="7AAFC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学术报告及答辩用PPT模板3 3">
        <a:dk1>
          <a:srgbClr val="0B1749"/>
        </a:dk1>
        <a:lt1>
          <a:srgbClr val="FFFFFF"/>
        </a:lt1>
        <a:dk2>
          <a:srgbClr val="2453B2"/>
        </a:dk2>
        <a:lt2>
          <a:srgbClr val="DDDDDD"/>
        </a:lt2>
        <a:accent1>
          <a:srgbClr val="4D93D9"/>
        </a:accent1>
        <a:accent2>
          <a:srgbClr val="77AE26"/>
        </a:accent2>
        <a:accent3>
          <a:srgbClr val="FFFFFF"/>
        </a:accent3>
        <a:accent4>
          <a:srgbClr val="08123D"/>
        </a:accent4>
        <a:accent5>
          <a:srgbClr val="B2C8E9"/>
        </a:accent5>
        <a:accent6>
          <a:srgbClr val="6B9D21"/>
        </a:accent6>
        <a:hlink>
          <a:srgbClr val="4D798F"/>
        </a:hlink>
        <a:folHlink>
          <a:srgbClr val="6A93B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812</TotalTime>
  <Words>1157</Words>
  <Application>Microsoft Office PowerPoint</Application>
  <PresentationFormat>宽屏</PresentationFormat>
  <Paragraphs>111</Paragraphs>
  <Slides>13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等线</vt:lpstr>
      <vt:lpstr>等线 Light</vt:lpstr>
      <vt:lpstr>宋体</vt:lpstr>
      <vt:lpstr>Arial</vt:lpstr>
      <vt:lpstr>Cambria Math</vt:lpstr>
      <vt:lpstr>Symbol</vt:lpstr>
      <vt:lpstr>Tahoma</vt:lpstr>
      <vt:lpstr>Times New Roman</vt:lpstr>
      <vt:lpstr>Trebuchet MS</vt:lpstr>
      <vt:lpstr>Verdana</vt:lpstr>
      <vt:lpstr>Wingdings</vt:lpstr>
      <vt:lpstr>Office 主题​​</vt:lpstr>
      <vt:lpstr>学术报告及答辩用PPT模板3</vt:lpstr>
      <vt:lpstr>Image</vt:lpstr>
      <vt:lpstr>算法设计与分析期末复习</vt:lpstr>
      <vt:lpstr>考试说明</vt:lpstr>
      <vt:lpstr>PowerPoint 演示文稿</vt:lpstr>
      <vt:lpstr>PowerPoint 演示文稿</vt:lpstr>
      <vt:lpstr>第1、2章：</vt:lpstr>
      <vt:lpstr>第3、4章：</vt:lpstr>
      <vt:lpstr>第15章 动态规划</vt:lpstr>
      <vt:lpstr>第16章 贪心算法</vt:lpstr>
      <vt:lpstr>第22章 图的基本算法</vt:lpstr>
      <vt:lpstr>第23章 最小生成树</vt:lpstr>
      <vt:lpstr>第24章 单源最短路</vt:lpstr>
      <vt:lpstr>第25章 所有顶点对之间的最短路</vt:lpstr>
      <vt:lpstr>第34章 NPC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kong</dc:creator>
  <cp:lastModifiedBy>dell</cp:lastModifiedBy>
  <cp:revision>74</cp:revision>
  <dcterms:created xsi:type="dcterms:W3CDTF">2021-05-28T05:24:23Z</dcterms:created>
  <dcterms:modified xsi:type="dcterms:W3CDTF">2022-05-20T04:01:25Z</dcterms:modified>
</cp:coreProperties>
</file>