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1" r:id="rId2"/>
    <p:sldId id="270" r:id="rId3"/>
    <p:sldId id="272" r:id="rId4"/>
    <p:sldId id="280" r:id="rId5"/>
    <p:sldId id="273" r:id="rId6"/>
    <p:sldId id="279" r:id="rId7"/>
    <p:sldId id="292" r:id="rId8"/>
    <p:sldId id="277" r:id="rId9"/>
    <p:sldId id="274" r:id="rId10"/>
    <p:sldId id="275" r:id="rId11"/>
    <p:sldId id="281" r:id="rId12"/>
    <p:sldId id="289" r:id="rId13"/>
    <p:sldId id="290" r:id="rId14"/>
    <p:sldId id="283" r:id="rId15"/>
    <p:sldId id="284" r:id="rId16"/>
    <p:sldId id="285" r:id="rId17"/>
    <p:sldId id="288" r:id="rId18"/>
    <p:sldId id="287" r:id="rId19"/>
    <p:sldId id="291"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82" d="100"/>
          <a:sy n="82" d="100"/>
        </p:scale>
        <p:origin x="58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FEA027C3-7DC3-4A4C-8A01-1A1684FEC036}" type="datetimeFigureOut">
              <a:rPr lang="zh-CN" altLang="en-US" smtClean="0"/>
              <a:pPr/>
              <a:t>2024/10/14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A24DB2-D782-433C-839A-4ABBB6B07682}" type="slidenum">
              <a:rPr lang="zh-CN" altLang="en-US" smtClean="0"/>
              <a:pPr/>
              <a:t>‹#›</a:t>
            </a:fld>
            <a:endParaRPr lang="zh-CN" alt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67969" y="3364787"/>
            <a:ext cx="2937016" cy="2854155"/>
          </a:xfrm>
          <a:prstGeom prst="rect">
            <a:avLst/>
          </a:prstGeom>
        </p:spPr>
      </p:pic>
    </p:spTree>
    <p:extLst>
      <p:ext uri="{BB962C8B-B14F-4D97-AF65-F5344CB8AC3E}">
        <p14:creationId xmlns:p14="http://schemas.microsoft.com/office/powerpoint/2010/main" val="2819433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EA027C3-7DC3-4A4C-8A01-1A1684FEC036}" type="datetimeFigureOut">
              <a:rPr lang="zh-CN" altLang="en-US" smtClean="0"/>
              <a:pPr/>
              <a:t>2024/10/14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A24DB2-D782-433C-839A-4ABBB6B07682}" type="slidenum">
              <a:rPr lang="zh-CN" altLang="en-US" smtClean="0"/>
              <a:pPr/>
              <a:t>‹#›</a:t>
            </a:fld>
            <a:endParaRPr lang="zh-CN" altLang="en-US"/>
          </a:p>
        </p:txBody>
      </p:sp>
    </p:spTree>
    <p:extLst>
      <p:ext uri="{BB962C8B-B14F-4D97-AF65-F5344CB8AC3E}">
        <p14:creationId xmlns:p14="http://schemas.microsoft.com/office/powerpoint/2010/main" val="2958808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4780"/>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414779"/>
            <a:ext cx="7734300" cy="5757420"/>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EA027C3-7DC3-4A4C-8A01-1A1684FEC036}" type="datetimeFigureOut">
              <a:rPr lang="zh-CN" altLang="en-US" smtClean="0"/>
              <a:pPr/>
              <a:t>2024/10/14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A24DB2-D782-433C-839A-4ABBB6B07682}" type="slidenum">
              <a:rPr lang="zh-CN" altLang="en-US" smtClean="0"/>
              <a:pPr/>
              <a:t>‹#›</a:t>
            </a:fld>
            <a:endParaRPr lang="zh-CN" altLang="en-US"/>
          </a:p>
        </p:txBody>
      </p:sp>
    </p:spTree>
    <p:extLst>
      <p:ext uri="{BB962C8B-B14F-4D97-AF65-F5344CB8AC3E}">
        <p14:creationId xmlns:p14="http://schemas.microsoft.com/office/powerpoint/2010/main" val="2114911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553762" y="626450"/>
            <a:ext cx="11302876" cy="923938"/>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553763" y="1845734"/>
            <a:ext cx="11302876" cy="4023360"/>
          </a:xfrm>
        </p:spPr>
        <p:txBody>
          <a:bodyPr/>
          <a:lstStyle>
            <a:lvl1pPr marL="0" indent="0">
              <a:buFont typeface="Wingdings" panose="05000000000000000000" pitchFamily="2" charset="2"/>
              <a:buNone/>
              <a:defRPr b="1"/>
            </a:lvl1pPr>
            <a:lvl2pPr marL="486918" indent="-285750">
              <a:lnSpc>
                <a:spcPct val="100000"/>
              </a:lnSpc>
              <a:buFont typeface="Wingdings" panose="05000000000000000000" pitchFamily="2" charset="2"/>
              <a:buChar char="l"/>
              <a:defRPr b="0"/>
            </a:lvl2pPr>
            <a:lvl3pPr marL="669798" indent="-285750">
              <a:buFont typeface="Wingdings" panose="05000000000000000000" pitchFamily="2" charset="2"/>
              <a:buChar char="p"/>
              <a:defRPr b="0"/>
            </a:lvl3pPr>
            <a:lvl4pPr marL="852678" indent="-285750">
              <a:buFont typeface="Wingdings" panose="05000000000000000000" pitchFamily="2" charset="2"/>
              <a:buChar char="l"/>
              <a:defRPr b="0"/>
            </a:lvl4pPr>
            <a:lvl5pPr marL="932688" indent="-182880">
              <a:buFont typeface="Arial" panose="020B0604020202020204" pitchFamily="34" charset="0"/>
              <a:buChar char="•"/>
              <a:defRPr b="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FEA027C3-7DC3-4A4C-8A01-1A1684FEC036}" type="datetimeFigureOut">
              <a:rPr lang="zh-CN" altLang="en-US" smtClean="0"/>
              <a:pPr/>
              <a:t>2024/10/14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A24DB2-D782-433C-839A-4ABBB6B07682}" type="slidenum">
              <a:rPr lang="zh-CN" altLang="en-US" smtClean="0"/>
              <a:pPr/>
              <a:t>‹#›</a:t>
            </a:fld>
            <a:endParaRPr lang="zh-CN" altLang="en-US"/>
          </a:p>
        </p:txBody>
      </p:sp>
    </p:spTree>
    <p:extLst>
      <p:ext uri="{BB962C8B-B14F-4D97-AF65-F5344CB8AC3E}">
        <p14:creationId xmlns:p14="http://schemas.microsoft.com/office/powerpoint/2010/main" val="2714646205"/>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22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EA027C3-7DC3-4A4C-8A01-1A1684FEC036}" type="datetimeFigureOut">
              <a:rPr lang="zh-CN" altLang="en-US" smtClean="0"/>
              <a:pPr/>
              <a:t>2024/10/14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A24DB2-D782-433C-839A-4ABBB6B07682}" type="slidenum">
              <a:rPr lang="zh-CN" altLang="en-US" smtClean="0"/>
              <a:pPr/>
              <a:t>‹#›</a:t>
            </a:fld>
            <a:endParaRPr lang="zh-CN" alt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92278" y="3573016"/>
            <a:ext cx="3500553" cy="2645926"/>
          </a:xfrm>
          <a:prstGeom prst="rect">
            <a:avLst/>
          </a:prstGeom>
        </p:spPr>
      </p:pic>
    </p:spTree>
    <p:extLst>
      <p:ext uri="{BB962C8B-B14F-4D97-AF65-F5344CB8AC3E}">
        <p14:creationId xmlns:p14="http://schemas.microsoft.com/office/powerpoint/2010/main" val="3097064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764705"/>
            <a:ext cx="10058400" cy="972657"/>
          </a:xfrm>
        </p:spPr>
        <p:txBody>
          <a:bodyPr/>
          <a:lstStyle/>
          <a:p>
            <a:r>
              <a:rPr lang="zh-CN" altLang="en-US" dirty="0"/>
              <a:t>单击此处编辑母版标题样式</a:t>
            </a:r>
            <a:endParaRPr lang="en-US" dirty="0"/>
          </a:p>
        </p:txBody>
      </p:sp>
      <p:sp>
        <p:nvSpPr>
          <p:cNvPr id="3" name="Content Placeholder 2"/>
          <p:cNvSpPr>
            <a:spLocks noGrp="1"/>
          </p:cNvSpPr>
          <p:nvPr>
            <p:ph sz="half" idx="1"/>
          </p:nvPr>
        </p:nvSpPr>
        <p:spPr>
          <a:xfrm>
            <a:off x="1097280" y="1845735"/>
            <a:ext cx="4937760" cy="4023360"/>
          </a:xfrm>
        </p:spPr>
        <p:txBody>
          <a:bodyPr/>
          <a:lstStyle>
            <a:lvl1pPr>
              <a:defRPr b="1"/>
            </a:lvl1pPr>
            <a:lvl2pPr marL="384048" indent="-182880">
              <a:lnSpc>
                <a:spcPct val="100000"/>
              </a:lnSpc>
              <a:buFont typeface="Wingdings" panose="05000000000000000000" pitchFamily="2" charset="2"/>
              <a:buChar char="l"/>
              <a:defRPr/>
            </a:lvl2pPr>
            <a:lvl3pPr marL="566928" indent="-182880">
              <a:buFont typeface="Wingdings" panose="05000000000000000000" pitchFamily="2" charset="2"/>
              <a:buChar char="p"/>
              <a:defRPr/>
            </a:lvl3pPr>
            <a:lvl4pPr marL="749808" indent="-182880">
              <a:buFont typeface="Wingdings" panose="05000000000000000000" pitchFamily="2" charset="2"/>
              <a:buChar char="l"/>
              <a:defRPr/>
            </a:lvl4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6217920" y="1845737"/>
            <a:ext cx="4937760" cy="4023359"/>
          </a:xfrm>
        </p:spPr>
        <p:txBody>
          <a:bodyPr/>
          <a:lstStyle>
            <a:lvl1pPr marL="91440" indent="-91440">
              <a:defRPr lang="zh-CN" altLang="en-US" sz="2000" b="1" kern="1200" dirty="0" smtClean="0">
                <a:solidFill>
                  <a:schemeClr val="tx1">
                    <a:lumMod val="75000"/>
                    <a:lumOff val="25000"/>
                  </a:schemeClr>
                </a:solidFill>
                <a:latin typeface="+mn-lt"/>
                <a:ea typeface="+mn-ea"/>
                <a:cs typeface="+mn-cs"/>
              </a:defRPr>
            </a:lvl1pPr>
            <a:lvl2pPr marL="201168" indent="0" algn="l" defTabSz="914400" rtl="0" eaLnBrk="1" latinLnBrk="0" hangingPunct="1">
              <a:lnSpc>
                <a:spcPct val="90000"/>
              </a:lnSpc>
              <a:spcBef>
                <a:spcPts val="200"/>
              </a:spcBef>
              <a:spcAft>
                <a:spcPts val="400"/>
              </a:spcAft>
              <a:buClr>
                <a:schemeClr val="accent1"/>
              </a:buClr>
              <a:buNone/>
              <a:defRPr lang="zh-CN" altLang="en-US" sz="1800" kern="1200" dirty="0" smtClean="0">
                <a:solidFill>
                  <a:schemeClr val="tx1">
                    <a:lumMod val="75000"/>
                    <a:lumOff val="25000"/>
                  </a:schemeClr>
                </a:solidFill>
                <a:latin typeface="+mn-lt"/>
                <a:ea typeface="+mn-ea"/>
                <a:cs typeface="+mn-cs"/>
              </a:defRPr>
            </a:lvl2pPr>
            <a:lvl3pPr marL="384048" indent="0" algn="l" defTabSz="914400" rtl="0" eaLnBrk="1" latinLnBrk="0" hangingPunct="1">
              <a:lnSpc>
                <a:spcPct val="90000"/>
              </a:lnSpc>
              <a:spcBef>
                <a:spcPts val="200"/>
              </a:spcBef>
              <a:spcAft>
                <a:spcPts val="400"/>
              </a:spcAft>
              <a:buClr>
                <a:schemeClr val="accent1"/>
              </a:buClr>
              <a:buNone/>
              <a:defRPr lang="zh-CN" altLang="en-US" sz="1400" kern="1200" dirty="0" smtClean="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defRPr lang="zh-CN" altLang="en-US" sz="1400" kern="1200" dirty="0" smtClean="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defRPr lang="en-US" sz="1400" kern="1200" dirty="0">
                <a:solidFill>
                  <a:schemeClr val="tx1">
                    <a:lumMod val="75000"/>
                    <a:lumOff val="25000"/>
                  </a:schemeClr>
                </a:solidFill>
                <a:latin typeface="+mn-lt"/>
                <a:ea typeface="+mn-ea"/>
                <a:cs typeface="+mn-cs"/>
              </a:defRPr>
            </a:lvl5pPr>
          </a:lstStyle>
          <a:p>
            <a:pPr marL="91440" lvl="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pPr>
            <a:r>
              <a:rPr lang="zh-CN" altLang="en-US" dirty="0"/>
              <a:t>编辑母版文本样式</a:t>
            </a:r>
          </a:p>
          <a:p>
            <a:pPr marL="384048" lvl="1"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l"/>
            </a:pPr>
            <a:r>
              <a:rPr lang="zh-CN" altLang="en-US" dirty="0"/>
              <a:t>第二级</a:t>
            </a:r>
          </a:p>
          <a:p>
            <a:pPr marL="566928" lvl="2"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p"/>
            </a:pPr>
            <a:r>
              <a:rPr lang="zh-CN" altLang="en-US" dirty="0"/>
              <a:t>第三级</a:t>
            </a:r>
          </a:p>
          <a:p>
            <a:pPr marL="749808" lvl="3"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l"/>
            </a:pPr>
            <a:r>
              <a:rPr lang="zh-CN" altLang="en-US" dirty="0"/>
              <a:t>第四级</a:t>
            </a:r>
          </a:p>
          <a:p>
            <a:pPr marL="932688" lvl="4" indent="-182880" algn="l" defTabSz="914400" rtl="0" eaLnBrk="1" latinLnBrk="0" hangingPunct="1">
              <a:lnSpc>
                <a:spcPct val="90000"/>
              </a:lnSpc>
              <a:spcBef>
                <a:spcPts val="200"/>
              </a:spcBef>
              <a:spcAft>
                <a:spcPts val="400"/>
              </a:spcAft>
              <a:buClr>
                <a:schemeClr val="accent1"/>
              </a:buClr>
              <a:buFont typeface="Calibri" pitchFamily="34" charset="0"/>
              <a:buChar char="◦"/>
            </a:pPr>
            <a:r>
              <a:rPr lang="zh-CN" altLang="en-US" dirty="0"/>
              <a:t>第五级</a:t>
            </a:r>
            <a:endParaRPr lang="en-US" dirty="0"/>
          </a:p>
        </p:txBody>
      </p:sp>
      <p:sp>
        <p:nvSpPr>
          <p:cNvPr id="5" name="Date Placeholder 4"/>
          <p:cNvSpPr>
            <a:spLocks noGrp="1"/>
          </p:cNvSpPr>
          <p:nvPr>
            <p:ph type="dt" sz="half" idx="10"/>
          </p:nvPr>
        </p:nvSpPr>
        <p:spPr/>
        <p:txBody>
          <a:bodyPr/>
          <a:lstStyle/>
          <a:p>
            <a:fld id="{FEA027C3-7DC3-4A4C-8A01-1A1684FEC036}" type="datetimeFigureOut">
              <a:rPr lang="zh-CN" altLang="en-US" smtClean="0"/>
              <a:pPr/>
              <a:t>2024/10/14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A24DB2-D782-433C-839A-4ABBB6B07682}" type="slidenum">
              <a:rPr lang="zh-CN" altLang="en-US" smtClean="0"/>
              <a:pPr/>
              <a:t>‹#›</a:t>
            </a:fld>
            <a:endParaRPr lang="zh-CN" altLang="en-US"/>
          </a:p>
        </p:txBody>
      </p:sp>
    </p:spTree>
    <p:extLst>
      <p:ext uri="{BB962C8B-B14F-4D97-AF65-F5344CB8AC3E}">
        <p14:creationId xmlns:p14="http://schemas.microsoft.com/office/powerpoint/2010/main" val="86062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4"/>
            <a:ext cx="493776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EA027C3-7DC3-4A4C-8A01-1A1684FEC036}" type="datetimeFigureOut">
              <a:rPr lang="zh-CN" altLang="en-US" smtClean="0"/>
              <a:pPr/>
              <a:t>2024/10/14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7A24DB2-D782-433C-839A-4ABBB6B07682}" type="slidenum">
              <a:rPr lang="zh-CN" altLang="en-US" smtClean="0"/>
              <a:pPr/>
              <a:t>‹#›</a:t>
            </a:fld>
            <a:endParaRPr lang="zh-CN" altLang="en-US"/>
          </a:p>
        </p:txBody>
      </p:sp>
      <p:grpSp>
        <p:nvGrpSpPr>
          <p:cNvPr id="11" name="组合 10"/>
          <p:cNvGrpSpPr/>
          <p:nvPr userDrawn="1"/>
        </p:nvGrpSpPr>
        <p:grpSpPr>
          <a:xfrm>
            <a:off x="0" y="5954"/>
            <a:ext cx="12095512" cy="786384"/>
            <a:chOff x="-1019817" y="2702935"/>
            <a:chExt cx="9071634" cy="786384"/>
          </a:xfrm>
        </p:grpSpPr>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817" y="2928473"/>
              <a:ext cx="9071634" cy="335309"/>
            </a:xfrm>
            <a:prstGeom prst="rect">
              <a:avLst/>
            </a:prstGeom>
          </p:spPr>
        </p:pic>
        <p:pic>
          <p:nvPicPr>
            <p:cNvPr id="13" name="图片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9965" y="2702935"/>
              <a:ext cx="780288" cy="786384"/>
            </a:xfrm>
            <a:prstGeom prst="rect">
              <a:avLst/>
            </a:prstGeom>
          </p:spPr>
        </p:pic>
      </p:grpSp>
    </p:spTree>
    <p:extLst>
      <p:ext uri="{BB962C8B-B14F-4D97-AF65-F5344CB8AC3E}">
        <p14:creationId xmlns:p14="http://schemas.microsoft.com/office/powerpoint/2010/main" val="984341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911424" y="764705"/>
            <a:ext cx="10058400" cy="900649"/>
          </a:xfrm>
        </p:spPr>
        <p:txBody>
          <a:bodyPr/>
          <a:lstStyle/>
          <a:p>
            <a:r>
              <a:rPr lang="zh-CN" altLang="en-US" dirty="0"/>
              <a:t>单击此处编辑母版标题样式</a:t>
            </a:r>
            <a:endParaRPr lang="en-US" dirty="0"/>
          </a:p>
        </p:txBody>
      </p:sp>
      <p:sp>
        <p:nvSpPr>
          <p:cNvPr id="3" name="Date Placeholder 2"/>
          <p:cNvSpPr>
            <a:spLocks noGrp="1"/>
          </p:cNvSpPr>
          <p:nvPr>
            <p:ph type="dt" sz="half" idx="10"/>
          </p:nvPr>
        </p:nvSpPr>
        <p:spPr/>
        <p:txBody>
          <a:bodyPr/>
          <a:lstStyle/>
          <a:p>
            <a:fld id="{FEA027C3-7DC3-4A4C-8A01-1A1684FEC036}" type="datetimeFigureOut">
              <a:rPr lang="zh-CN" altLang="en-US" smtClean="0"/>
              <a:pPr/>
              <a:t>2024/10/14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7A24DB2-D782-433C-839A-4ABBB6B07682}" type="slidenum">
              <a:rPr lang="zh-CN" altLang="en-US" smtClean="0"/>
              <a:pPr/>
              <a:t>‹#›</a:t>
            </a:fld>
            <a:endParaRPr lang="zh-CN" altLang="en-US"/>
          </a:p>
        </p:txBody>
      </p:sp>
      <p:pic>
        <p:nvPicPr>
          <p:cNvPr id="6" name="图片 5"/>
          <p:cNvPicPr>
            <a:picLocks noChangeAspect="1"/>
          </p:cNvPicPr>
          <p:nvPr userDrawn="1"/>
        </p:nvPicPr>
        <p:blipFill>
          <a:blip r:embed="rId2"/>
          <a:stretch>
            <a:fillRect/>
          </a:stretch>
        </p:blipFill>
        <p:spPr>
          <a:xfrm>
            <a:off x="49831" y="0"/>
            <a:ext cx="12095512" cy="786452"/>
          </a:xfrm>
          <a:prstGeom prst="rect">
            <a:avLst/>
          </a:prstGeom>
        </p:spPr>
      </p:pic>
    </p:spTree>
    <p:extLst>
      <p:ext uri="{BB962C8B-B14F-4D97-AF65-F5344CB8AC3E}">
        <p14:creationId xmlns:p14="http://schemas.microsoft.com/office/powerpoint/2010/main" val="175296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EA027C3-7DC3-4A4C-8A01-1A1684FEC036}" type="datetimeFigureOut">
              <a:rPr lang="zh-CN" altLang="en-US" smtClean="0"/>
              <a:pPr/>
              <a:t>2024/10/14</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97A24DB2-D782-433C-839A-4ABBB6B07682}" type="slidenum">
              <a:rPr lang="zh-CN" altLang="en-US" smtClean="0"/>
              <a:pPr/>
              <a:t>‹#›</a:t>
            </a:fld>
            <a:endParaRPr lang="zh-CN" altLang="en-US"/>
          </a:p>
        </p:txBody>
      </p:sp>
      <p:grpSp>
        <p:nvGrpSpPr>
          <p:cNvPr id="10" name="组合 9"/>
          <p:cNvGrpSpPr/>
          <p:nvPr userDrawn="1"/>
        </p:nvGrpSpPr>
        <p:grpSpPr>
          <a:xfrm>
            <a:off x="0" y="5954"/>
            <a:ext cx="12095512" cy="786384"/>
            <a:chOff x="-1019817" y="2702935"/>
            <a:chExt cx="9071634" cy="786384"/>
          </a:xfrm>
        </p:grpSpPr>
        <p:pic>
          <p:nvPicPr>
            <p:cNvPr id="11" name="图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817" y="2928473"/>
              <a:ext cx="9071634" cy="335309"/>
            </a:xfrm>
            <a:prstGeom prst="rect">
              <a:avLst/>
            </a:prstGeom>
          </p:spPr>
        </p:pic>
        <p:pic>
          <p:nvPicPr>
            <p:cNvPr id="12" name="图片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9965" y="2702935"/>
              <a:ext cx="780288" cy="786384"/>
            </a:xfrm>
            <a:prstGeom prst="rect">
              <a:avLst/>
            </a:prstGeom>
          </p:spPr>
        </p:pic>
      </p:grpSp>
    </p:spTree>
    <p:extLst>
      <p:ext uri="{BB962C8B-B14F-4D97-AF65-F5344CB8AC3E}">
        <p14:creationId xmlns:p14="http://schemas.microsoft.com/office/powerpoint/2010/main" val="3316358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4613650" y="731520"/>
            <a:ext cx="6679191" cy="5257800"/>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编辑母版文本样式</a:t>
            </a:r>
          </a:p>
        </p:txBody>
      </p:sp>
      <p:sp>
        <p:nvSpPr>
          <p:cNvPr id="5" name="Date Placeholder 4"/>
          <p:cNvSpPr>
            <a:spLocks noGrp="1"/>
          </p:cNvSpPr>
          <p:nvPr>
            <p:ph type="dt" sz="half" idx="10"/>
          </p:nvPr>
        </p:nvSpPr>
        <p:spPr>
          <a:xfrm>
            <a:off x="465513" y="6459787"/>
            <a:ext cx="2618511" cy="365125"/>
          </a:xfrm>
        </p:spPr>
        <p:txBody>
          <a:bodyPr/>
          <a:lstStyle>
            <a:lvl1pPr algn="l">
              <a:defRPr/>
            </a:lvl1pPr>
          </a:lstStyle>
          <a:p>
            <a:fld id="{FEA027C3-7DC3-4A4C-8A01-1A1684FEC036}" type="datetimeFigureOut">
              <a:rPr lang="zh-CN" altLang="en-US" smtClean="0"/>
              <a:pPr/>
              <a:t>2024/10/14</a:t>
            </a:fld>
            <a:endParaRPr lang="zh-CN" altLang="en-US"/>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7A24DB2-D782-433C-839A-4ABBB6B07682}" type="slidenum">
              <a:rPr lang="zh-CN" altLang="en-US" smtClean="0"/>
              <a:pPr/>
              <a:t>‹#›</a:t>
            </a:fld>
            <a:endParaRPr lang="zh-CN" altLang="en-US"/>
          </a:p>
        </p:txBody>
      </p:sp>
      <p:grpSp>
        <p:nvGrpSpPr>
          <p:cNvPr id="10" name="组合 9"/>
          <p:cNvGrpSpPr/>
          <p:nvPr userDrawn="1"/>
        </p:nvGrpSpPr>
        <p:grpSpPr>
          <a:xfrm>
            <a:off x="0" y="5954"/>
            <a:ext cx="12095512" cy="786384"/>
            <a:chOff x="-1019817" y="2702935"/>
            <a:chExt cx="9071634" cy="786384"/>
          </a:xfrm>
        </p:grpSpPr>
        <p:pic>
          <p:nvPicPr>
            <p:cNvPr id="11" name="图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817" y="2928473"/>
              <a:ext cx="9071634" cy="335309"/>
            </a:xfrm>
            <a:prstGeom prst="rect">
              <a:avLst/>
            </a:prstGeom>
          </p:spPr>
        </p:pic>
        <p:pic>
          <p:nvPicPr>
            <p:cNvPr id="12" name="图片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9965" y="2702935"/>
              <a:ext cx="780288" cy="786384"/>
            </a:xfrm>
            <a:prstGeom prst="rect">
              <a:avLst/>
            </a:prstGeom>
          </p:spPr>
        </p:pic>
      </p:grpSp>
    </p:spTree>
    <p:extLst>
      <p:ext uri="{BB962C8B-B14F-4D97-AF65-F5344CB8AC3E}">
        <p14:creationId xmlns:p14="http://schemas.microsoft.com/office/powerpoint/2010/main" val="3214154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7"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FEA027C3-7DC3-4A4C-8A01-1A1684FEC036}" type="datetimeFigureOut">
              <a:rPr lang="zh-CN" altLang="en-US" smtClean="0"/>
              <a:pPr/>
              <a:t>2024/10/14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A24DB2-D782-433C-839A-4ABBB6B07682}" type="slidenum">
              <a:rPr lang="zh-CN" altLang="en-US" smtClean="0"/>
              <a:pPr/>
              <a:t>‹#›</a:t>
            </a:fld>
            <a:endParaRPr lang="zh-CN" altLang="en-US"/>
          </a:p>
        </p:txBody>
      </p:sp>
    </p:spTree>
    <p:extLst>
      <p:ext uri="{BB962C8B-B14F-4D97-AF65-F5344CB8AC3E}">
        <p14:creationId xmlns:p14="http://schemas.microsoft.com/office/powerpoint/2010/main" val="1327920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764705"/>
            <a:ext cx="10058400" cy="972657"/>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1097279" y="1845734"/>
            <a:ext cx="10058401" cy="4023360"/>
          </a:xfrm>
          <a:prstGeom prst="rect">
            <a:avLst/>
          </a:prstGeom>
        </p:spPr>
        <p:txBody>
          <a:bodyPr vert="horz" lIns="0" tIns="45720" rIns="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fld id="{FEA027C3-7DC3-4A4C-8A01-1A1684FEC036}" type="datetimeFigureOut">
              <a:rPr lang="zh-CN" altLang="en-US" smtClean="0"/>
              <a:pPr/>
              <a:t>2024/10/14</a:t>
            </a:fld>
            <a:endParaRPr lang="zh-CN" altLang="en-US"/>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97A24DB2-D782-433C-839A-4ABBB6B07682}" type="slidenum">
              <a:rPr lang="zh-CN" altLang="en-US" smtClean="0"/>
              <a:pPr/>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userDrawn="1"/>
        </p:nvGrpSpPr>
        <p:grpSpPr>
          <a:xfrm>
            <a:off x="49831" y="-4470"/>
            <a:ext cx="12095512" cy="786384"/>
            <a:chOff x="36183" y="3035807"/>
            <a:chExt cx="9071634" cy="786384"/>
          </a:xfrm>
        </p:grpSpPr>
        <p:pic>
          <p:nvPicPr>
            <p:cNvPr id="17" name="图片 1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6183" y="3261345"/>
              <a:ext cx="9071634" cy="335309"/>
            </a:xfrm>
            <a:prstGeom prst="rect">
              <a:avLst/>
            </a:prstGeom>
          </p:spPr>
        </p:pic>
        <p:pic>
          <p:nvPicPr>
            <p:cNvPr id="18" name="图片 1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976616" y="3035807"/>
              <a:ext cx="780288" cy="786384"/>
            </a:xfrm>
            <a:prstGeom prst="rect">
              <a:avLst/>
            </a:prstGeom>
          </p:spPr>
        </p:pic>
      </p:grpSp>
    </p:spTree>
    <p:extLst>
      <p:ext uri="{BB962C8B-B14F-4D97-AF65-F5344CB8AC3E}">
        <p14:creationId xmlns:p14="http://schemas.microsoft.com/office/powerpoint/2010/main" val="39633278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b="1"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l"/>
        <a:defRPr sz="1800" kern="1200">
          <a:solidFill>
            <a:schemeClr val="tx1">
              <a:lumMod val="75000"/>
              <a:lumOff val="25000"/>
            </a:schemeClr>
          </a:solidFill>
          <a:latin typeface="+mn-lt"/>
          <a:ea typeface="+mn-ea"/>
          <a:cs typeface="+mn-cs"/>
        </a:defRPr>
      </a:lvl2pPr>
      <a:lvl3pPr marL="669798" indent="-285750" algn="l" defTabSz="914400" rtl="0" eaLnBrk="1" latinLnBrk="0" hangingPunct="1">
        <a:lnSpc>
          <a:spcPct val="90000"/>
        </a:lnSpc>
        <a:spcBef>
          <a:spcPts val="200"/>
        </a:spcBef>
        <a:spcAft>
          <a:spcPts val="400"/>
        </a:spcAft>
        <a:buClr>
          <a:schemeClr val="accent1"/>
        </a:buClr>
        <a:buFont typeface="Wingdings" panose="05000000000000000000" pitchFamily="2" charset="2"/>
        <a:buChar char="p"/>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l"/>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baike.baidu.com/item/%E6%95%B0%E6%8D%AE%E5%AE%89%E5%85%A8/3204964"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a:t>
            </a:r>
            <a:r>
              <a:rPr lang="en-US" altLang="zh-CN" dirty="0"/>
              <a:t>4</a:t>
            </a:r>
            <a:r>
              <a:rPr lang="zh-CN" altLang="en-US" dirty="0"/>
              <a:t>章 公钥加密</a:t>
            </a:r>
            <a:br>
              <a:rPr lang="en-US" altLang="zh-CN" dirty="0"/>
            </a:br>
            <a:endParaRPr lang="zh-CN" altLang="en-US" dirty="0"/>
          </a:p>
        </p:txBody>
      </p:sp>
      <p:sp>
        <p:nvSpPr>
          <p:cNvPr id="3" name="副标题 2"/>
          <p:cNvSpPr>
            <a:spLocks noGrp="1"/>
          </p:cNvSpPr>
          <p:nvPr>
            <p:ph type="subTitle" idx="1"/>
          </p:nvPr>
        </p:nvSpPr>
        <p:spPr/>
        <p:txBody>
          <a:bodyPr/>
          <a:lstStyle/>
          <a:p>
            <a:r>
              <a:rPr lang="en-US" altLang="zh-CN" dirty="0"/>
              <a:t>Public/Private Keys</a:t>
            </a:r>
            <a:endParaRPr lang="zh-CN" altLang="en-US" dirty="0"/>
          </a:p>
        </p:txBody>
      </p:sp>
    </p:spTree>
    <p:extLst>
      <p:ext uri="{BB962C8B-B14F-4D97-AF65-F5344CB8AC3E}">
        <p14:creationId xmlns:p14="http://schemas.microsoft.com/office/powerpoint/2010/main" val="1980268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公钥密码体制</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083" y="1831654"/>
            <a:ext cx="7760699" cy="3984574"/>
          </a:xfrm>
        </p:spPr>
      </p:pic>
    </p:spTree>
    <p:extLst>
      <p:ext uri="{BB962C8B-B14F-4D97-AF65-F5344CB8AC3E}">
        <p14:creationId xmlns:p14="http://schemas.microsoft.com/office/powerpoint/2010/main" val="2821229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公钥密码体制</a:t>
            </a:r>
          </a:p>
        </p:txBody>
      </p:sp>
      <p:sp>
        <p:nvSpPr>
          <p:cNvPr id="3" name="内容占位符 2"/>
          <p:cNvSpPr>
            <a:spLocks noGrp="1"/>
          </p:cNvSpPr>
          <p:nvPr>
            <p:ph idx="1"/>
          </p:nvPr>
        </p:nvSpPr>
        <p:spPr/>
        <p:txBody>
          <a:bodyPr/>
          <a:lstStyle/>
          <a:p>
            <a:r>
              <a:rPr lang="en-US" altLang="zh-CN" dirty="0"/>
              <a:t> </a:t>
            </a:r>
            <a:endParaRPr lang="zh-CN" altLang="en-US" dirty="0"/>
          </a:p>
        </p:txBody>
      </p:sp>
      <p:pic>
        <p:nvPicPr>
          <p:cNvPr id="4" name="内容占位符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908" y="1787108"/>
            <a:ext cx="8320802" cy="4417215"/>
          </a:xfrm>
          <a:prstGeom prst="rect">
            <a:avLst/>
          </a:prstGeom>
        </p:spPr>
      </p:pic>
    </p:spTree>
    <p:extLst>
      <p:ext uri="{BB962C8B-B14F-4D97-AF65-F5344CB8AC3E}">
        <p14:creationId xmlns:p14="http://schemas.microsoft.com/office/powerpoint/2010/main" val="3918022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公钥密码体制</a:t>
            </a:r>
          </a:p>
        </p:txBody>
      </p:sp>
      <p:sp>
        <p:nvSpPr>
          <p:cNvPr id="3" name="内容占位符 2"/>
          <p:cNvSpPr>
            <a:spLocks noGrp="1"/>
          </p:cNvSpPr>
          <p:nvPr>
            <p:ph idx="1"/>
          </p:nvPr>
        </p:nvSpPr>
        <p:spPr/>
        <p:txBody>
          <a:bodyPr/>
          <a:lstStyle/>
          <a:p>
            <a:r>
              <a:rPr lang="en-US" altLang="zh-CN" dirty="0"/>
              <a:t> </a:t>
            </a:r>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934" y="1836601"/>
            <a:ext cx="6256961" cy="2926011"/>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991" y="5048826"/>
            <a:ext cx="7549193" cy="1250322"/>
          </a:xfrm>
          <a:prstGeom prst="rect">
            <a:avLst/>
          </a:prstGeom>
        </p:spPr>
      </p:pic>
      <p:sp>
        <p:nvSpPr>
          <p:cNvPr id="8" name="矩形 7"/>
          <p:cNvSpPr/>
          <p:nvPr/>
        </p:nvSpPr>
        <p:spPr>
          <a:xfrm>
            <a:off x="8090898" y="2047032"/>
            <a:ext cx="3518119" cy="2308324"/>
          </a:xfrm>
          <a:prstGeom prst="rect">
            <a:avLst/>
          </a:prstGeom>
        </p:spPr>
        <p:txBody>
          <a:bodyPr wrap="square">
            <a:spAutoFit/>
          </a:bodyPr>
          <a:lstStyle/>
          <a:p>
            <a:r>
              <a:rPr lang="zh-CN" altLang="en-US" dirty="0"/>
              <a:t>美国科学家宣布，</a:t>
            </a:r>
            <a:r>
              <a:rPr lang="en-US" altLang="zh-CN" dirty="0"/>
              <a:t>240</a:t>
            </a:r>
            <a:r>
              <a:rPr lang="zh-CN" altLang="en-US" dirty="0"/>
              <a:t>个十进制位的整数分解成功（相当于</a:t>
            </a:r>
            <a:r>
              <a:rPr lang="en-US" altLang="zh-CN" dirty="0"/>
              <a:t>795</a:t>
            </a:r>
            <a:r>
              <a:rPr lang="zh-CN" altLang="en-US" dirty="0"/>
              <a:t>个二进制位），找到了它的两个大质数因子。这是已经公布的最高纪录，此前的记录是</a:t>
            </a:r>
            <a:r>
              <a:rPr lang="en-US" altLang="zh-CN" dirty="0"/>
              <a:t>768</a:t>
            </a:r>
            <a:r>
              <a:rPr lang="zh-CN" altLang="en-US" dirty="0"/>
              <a:t>个二进制位整数。</a:t>
            </a:r>
            <a:endParaRPr lang="en-US" altLang="zh-CN" dirty="0"/>
          </a:p>
          <a:p>
            <a:r>
              <a:rPr lang="zh-CN" altLang="en-US" dirty="0"/>
              <a:t>目前主流的加密强度是</a:t>
            </a:r>
            <a:r>
              <a:rPr lang="en-US" altLang="zh-CN" dirty="0"/>
              <a:t>2048</a:t>
            </a:r>
            <a:r>
              <a:rPr lang="zh-CN" altLang="en-US" dirty="0"/>
              <a:t>个二进制位的密钥</a:t>
            </a:r>
          </a:p>
        </p:txBody>
      </p:sp>
    </p:spTree>
    <p:extLst>
      <p:ext uri="{BB962C8B-B14F-4D97-AF65-F5344CB8AC3E}">
        <p14:creationId xmlns:p14="http://schemas.microsoft.com/office/powerpoint/2010/main" val="1580499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公钥加密体制</a:t>
            </a:r>
            <a:r>
              <a:rPr lang="en-US" altLang="zh-CN" dirty="0"/>
              <a:t>-</a:t>
            </a:r>
            <a:r>
              <a:rPr lang="zh-CN" altLang="en-US" dirty="0"/>
              <a:t>主要运算</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生成密钥</a:t>
                </a:r>
                <a:endParaRPr lang="en-US" altLang="zh-CN" dirty="0"/>
              </a:p>
              <a:p>
                <a:r>
                  <a:rPr lang="en-US" altLang="zh-CN" dirty="0"/>
                  <a:t>1.</a:t>
                </a:r>
                <a:r>
                  <a:rPr lang="zh-CN" altLang="en-US" dirty="0"/>
                  <a:t>求素数：素性</a:t>
                </a:r>
                <a14:m>
                  <m:oMath xmlns:m="http://schemas.openxmlformats.org/officeDocument/2006/math">
                    <m:r>
                      <a:rPr lang="zh-CN" altLang="en-US" b="0" i="1" dirty="0">
                        <a:latin typeface="Cambria Math" panose="02040503050406030204" pitchFamily="18" charset="0"/>
                      </a:rPr>
                      <m:t>检测</m:t>
                    </m:r>
                    <m:r>
                      <a:rPr lang="en-US" altLang="zh-CN" b="0" i="1">
                        <a:latin typeface="Cambria Math" panose="02040503050406030204" pitchFamily="18" charset="0"/>
                      </a:rPr>
                      <m:t>𝑝</m:t>
                    </m:r>
                    <m:r>
                      <a:rPr lang="en-US" altLang="zh-CN" b="0" i="1">
                        <a:latin typeface="Cambria Math" panose="02040503050406030204" pitchFamily="18" charset="0"/>
                      </a:rPr>
                      <m:t>,</m:t>
                    </m:r>
                    <m:r>
                      <a:rPr lang="en-US" altLang="zh-CN" b="0" i="1">
                        <a:latin typeface="Cambria Math" panose="02040503050406030204" pitchFamily="18" charset="0"/>
                      </a:rPr>
                      <m:t>𝑞</m:t>
                    </m:r>
                  </m:oMath>
                </a14:m>
                <a:r>
                  <a:rPr lang="zh-CN" altLang="en-US" dirty="0"/>
                  <a:t>  </a:t>
                </a:r>
                <a:endParaRPr lang="en-US" altLang="zh-CN" dirty="0"/>
              </a:p>
              <a:p>
                <a:r>
                  <a:rPr lang="en-US" altLang="zh-CN" dirty="0"/>
                  <a:t>2.</a:t>
                </a:r>
                <a:r>
                  <a:rPr lang="zh-CN" altLang="en-US" dirty="0"/>
                  <a:t>欧拉函数：求得</a:t>
                </a:r>
                <a14:m>
                  <m:oMath xmlns:m="http://schemas.openxmlformats.org/officeDocument/2006/math">
                    <m:r>
                      <a:rPr lang="zh-CN" altLang="en-US" i="1">
                        <a:latin typeface="Cambria Math" panose="02040503050406030204" pitchFamily="18" charset="0"/>
                      </a:rPr>
                      <m:t>∅</m:t>
                    </m:r>
                    <m:d>
                      <m:dPr>
                        <m:ctrlPr>
                          <a:rPr lang="en-US" altLang="zh-CN" b="0" i="1">
                            <a:latin typeface="Cambria Math" panose="02040503050406030204" pitchFamily="18" charset="0"/>
                          </a:rPr>
                        </m:ctrlPr>
                      </m:dPr>
                      <m:e>
                        <m:r>
                          <a:rPr lang="en-US" altLang="zh-CN" b="0" i="1">
                            <a:latin typeface="Cambria Math" panose="02040503050406030204" pitchFamily="18" charset="0"/>
                          </a:rPr>
                          <m:t>𝑛</m:t>
                        </m:r>
                      </m:e>
                    </m:d>
                    <m:r>
                      <a:rPr lang="en-US" altLang="zh-CN" b="0" i="1">
                        <a:latin typeface="Cambria Math" panose="02040503050406030204" pitchFamily="18" charset="0"/>
                      </a:rPr>
                      <m:t>=</m:t>
                    </m:r>
                    <m:d>
                      <m:dPr>
                        <m:ctrlPr>
                          <a:rPr lang="en-US" altLang="zh-CN" b="0" i="1">
                            <a:latin typeface="Cambria Math" panose="02040503050406030204" pitchFamily="18" charset="0"/>
                          </a:rPr>
                        </m:ctrlPr>
                      </m:dPr>
                      <m:e>
                        <m:r>
                          <a:rPr lang="en-US" altLang="zh-CN" b="0" i="1">
                            <a:latin typeface="Cambria Math" panose="02040503050406030204" pitchFamily="18" charset="0"/>
                          </a:rPr>
                          <m:t>𝑝</m:t>
                        </m:r>
                        <m:r>
                          <a:rPr lang="en-US" altLang="zh-CN" b="0" i="1">
                            <a:latin typeface="Cambria Math" panose="02040503050406030204" pitchFamily="18" charset="0"/>
                          </a:rPr>
                          <m:t>−1</m:t>
                        </m:r>
                      </m:e>
                    </m:d>
                    <m:r>
                      <a:rPr lang="en-US" altLang="zh-CN" b="0" i="1">
                        <a:latin typeface="Cambria Math" panose="02040503050406030204" pitchFamily="18" charset="0"/>
                      </a:rPr>
                      <m:t>∗(</m:t>
                    </m:r>
                    <m:r>
                      <a:rPr lang="en-US" altLang="zh-CN" b="0" i="1">
                        <a:latin typeface="Cambria Math" panose="02040503050406030204" pitchFamily="18" charset="0"/>
                      </a:rPr>
                      <m:t>𝑞</m:t>
                    </m:r>
                    <m:r>
                      <a:rPr lang="en-US" altLang="zh-CN" b="0" i="1">
                        <a:latin typeface="Cambria Math" panose="02040503050406030204" pitchFamily="18" charset="0"/>
                      </a:rPr>
                      <m:t>−1)</m:t>
                    </m:r>
                  </m:oMath>
                </a14:m>
                <a:endParaRPr lang="en-US" altLang="zh-CN" dirty="0"/>
              </a:p>
              <a:p>
                <a:r>
                  <a:rPr lang="en-US" altLang="zh-CN" dirty="0"/>
                  <a:t>3..</a:t>
                </a:r>
                <a:r>
                  <a:rPr lang="zh-CN" altLang="en-US" dirty="0"/>
                  <a:t>扩展欧几里得算法，求得</a:t>
                </a:r>
                <a14:m>
                  <m:oMath xmlns:m="http://schemas.openxmlformats.org/officeDocument/2006/math">
                    <m:r>
                      <a:rPr lang="en-US" altLang="zh-CN" b="0" i="1">
                        <a:latin typeface="Cambria Math" panose="02040503050406030204" pitchFamily="18" charset="0"/>
                      </a:rPr>
                      <m:t>𝑑</m:t>
                    </m:r>
                    <m:r>
                      <a:rPr lang="zh-CN" altLang="en-US" i="1">
                        <a:latin typeface="Cambria Math" panose="02040503050406030204" pitchFamily="18" charset="0"/>
                      </a:rPr>
                      <m:t>满足</m:t>
                    </m:r>
                    <m:r>
                      <m:rPr>
                        <m:sty m:val="p"/>
                      </m:rPr>
                      <a:rPr lang="en-US" altLang="zh-CN" i="1">
                        <a:latin typeface="Cambria Math" panose="02040503050406030204" pitchFamily="18" charset="0"/>
                      </a:rPr>
                      <m:t>e</m:t>
                    </m:r>
                    <m:r>
                      <a:rPr lang="en-US" altLang="zh-CN" i="1">
                        <a:latin typeface="Cambria Math" panose="02040503050406030204" pitchFamily="18" charset="0"/>
                      </a:rPr>
                      <m:t>∗</m:t>
                    </m:r>
                    <m:r>
                      <a:rPr lang="en-US" altLang="zh-CN" i="1">
                        <a:latin typeface="Cambria Math" panose="02040503050406030204" pitchFamily="18" charset="0"/>
                      </a:rPr>
                      <m:t>𝑑</m:t>
                    </m:r>
                    <m:r>
                      <a:rPr lang="en-US" altLang="zh-CN" b="0" i="1">
                        <a:latin typeface="Cambria Math" panose="02040503050406030204" pitchFamily="18" charset="0"/>
                      </a:rPr>
                      <m:t>−</m:t>
                    </m:r>
                    <m:r>
                      <a:rPr lang="en-US" altLang="zh-CN" b="0" i="1">
                        <a:latin typeface="Cambria Math" panose="02040503050406030204" pitchFamily="18" charset="0"/>
                      </a:rPr>
                      <m:t>𝑘</m:t>
                    </m:r>
                    <m:r>
                      <a:rPr lang="zh-CN" altLang="en-US"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𝑛</m:t>
                        </m:r>
                      </m:e>
                    </m:d>
                  </m:oMath>
                </a14:m>
                <a:r>
                  <a:rPr lang="en-US" altLang="zh-CN" dirty="0"/>
                  <a:t> </a:t>
                </a:r>
                <a14:m>
                  <m:oMath xmlns:m="http://schemas.openxmlformats.org/officeDocument/2006/math">
                    <m:r>
                      <a:rPr lang="en-US" altLang="zh-CN" i="1" dirty="0">
                        <a:latin typeface="Cambria Math" panose="02040503050406030204" pitchFamily="18" charset="0"/>
                      </a:rPr>
                      <m:t>=1</m:t>
                    </m:r>
                  </m:oMath>
                </a14:m>
                <a:r>
                  <a:rPr lang="zh-CN" altLang="en-US" dirty="0"/>
                  <a:t>，</a:t>
                </a:r>
                <a:r>
                  <a:rPr lang="en-US" altLang="zh-CN" dirty="0"/>
                  <a:t> </a:t>
                </a:r>
                <a14:m>
                  <m:oMath xmlns:m="http://schemas.openxmlformats.org/officeDocument/2006/math">
                    <m:r>
                      <a:rPr lang="en-US" altLang="zh-CN" i="1">
                        <a:latin typeface="Cambria Math" panose="02040503050406030204" pitchFamily="18" charset="0"/>
                      </a:rPr>
                      <m:t>𝑑</m:t>
                    </m:r>
                  </m:oMath>
                </a14:m>
                <a:r>
                  <a:rPr lang="zh-CN" altLang="en-US" dirty="0"/>
                  <a:t>为私钥</a:t>
                </a:r>
                <a:endParaRPr lang="en-US" altLang="zh-CN" dirty="0"/>
              </a:p>
              <a:p>
                <a:r>
                  <a:rPr lang="zh-CN" altLang="en-US" dirty="0"/>
                  <a:t>加密，解密的运算为模幂运算</a:t>
                </a:r>
                <a:endParaRPr lang="en-US" altLang="zh-CN" dirty="0"/>
              </a:p>
              <a:p>
                <a:pPr lvl="1"/>
                <a14:m>
                  <m:oMath xmlns:m="http://schemas.openxmlformats.org/officeDocument/2006/math">
                    <m:r>
                      <a:rPr lang="en-US" altLang="zh-CN" i="1">
                        <a:latin typeface="Cambria Math" panose="02040503050406030204" pitchFamily="18" charset="0"/>
                      </a:rPr>
                      <m:t>𝑐</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𝑚</m:t>
                        </m:r>
                      </m:e>
                      <m:sup>
                        <m:r>
                          <a:rPr lang="en-US" altLang="zh-CN" i="1">
                            <a:latin typeface="Cambria Math" panose="02040503050406030204" pitchFamily="18" charset="0"/>
                          </a:rPr>
                          <m:t>𝑒</m:t>
                        </m:r>
                        <m:r>
                          <a:rPr lang="en-US" altLang="zh-CN" i="1">
                            <a:latin typeface="Cambria Math" panose="02040503050406030204" pitchFamily="18" charset="0"/>
                          </a:rPr>
                          <m:t> </m:t>
                        </m:r>
                      </m:sup>
                    </m:sSup>
                    <m:r>
                      <a:rPr lang="en-US" altLang="zh-CN" i="1">
                        <a:latin typeface="Cambria Math" panose="02040503050406030204" pitchFamily="18" charset="0"/>
                      </a:rPr>
                      <m:t>𝑚𝑜𝑑</m:t>
                    </m:r>
                    <m:r>
                      <a:rPr lang="en-US" altLang="zh-CN" i="1">
                        <a:latin typeface="Cambria Math" panose="02040503050406030204" pitchFamily="18" charset="0"/>
                      </a:rPr>
                      <m:t> </m:t>
                    </m:r>
                    <m:r>
                      <a:rPr lang="en-US" altLang="zh-CN" i="1">
                        <a:latin typeface="Cambria Math" panose="02040503050406030204" pitchFamily="18" charset="0"/>
                      </a:rPr>
                      <m:t>𝑛</m:t>
                    </m:r>
                    <m:r>
                      <a:rPr lang="en-US" altLang="zh-CN" i="1">
                        <a:latin typeface="Cambria Math" panose="02040503050406030204" pitchFamily="18" charset="0"/>
                      </a:rPr>
                      <m:t> </m:t>
                    </m:r>
                  </m:oMath>
                </a14:m>
                <a:endParaRPr lang="en-US" altLang="zh-CN" dirty="0"/>
              </a:p>
              <a:p>
                <a:pPr lvl="1"/>
                <a14:m>
                  <m:oMath xmlns:m="http://schemas.openxmlformats.org/officeDocument/2006/math">
                    <m:r>
                      <a:rPr lang="en-US" altLang="zh-CN" i="1">
                        <a:latin typeface="Cambria Math" panose="02040503050406030204" pitchFamily="18" charset="0"/>
                      </a:rPr>
                      <m:t>𝑚</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𝑐</m:t>
                        </m:r>
                      </m:e>
                      <m:sup>
                        <m:r>
                          <a:rPr lang="en-US" altLang="zh-CN" i="1">
                            <a:latin typeface="Cambria Math" panose="02040503050406030204" pitchFamily="18" charset="0"/>
                          </a:rPr>
                          <m:t>𝑑</m:t>
                        </m:r>
                        <m:r>
                          <a:rPr lang="en-US" altLang="zh-CN" i="1">
                            <a:latin typeface="Cambria Math" panose="02040503050406030204" pitchFamily="18" charset="0"/>
                          </a:rPr>
                          <m:t> </m:t>
                        </m:r>
                      </m:sup>
                    </m:sSup>
                    <m:r>
                      <a:rPr lang="en-US" altLang="zh-CN" i="1">
                        <a:latin typeface="Cambria Math" panose="02040503050406030204" pitchFamily="18" charset="0"/>
                      </a:rPr>
                      <m:t>𝑚𝑜𝑑</m:t>
                    </m:r>
                    <m:r>
                      <a:rPr lang="en-US" altLang="zh-CN" i="1">
                        <a:latin typeface="Cambria Math" panose="02040503050406030204" pitchFamily="18" charset="0"/>
                      </a:rPr>
                      <m:t> </m:t>
                    </m:r>
                    <m:r>
                      <a:rPr lang="en-US" altLang="zh-CN" i="1">
                        <a:latin typeface="Cambria Math" panose="02040503050406030204" pitchFamily="18" charset="0"/>
                      </a:rPr>
                      <m:t>𝑛</m:t>
                    </m:r>
                  </m:oMath>
                </a14:m>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402" t="-12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27917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编程实现</a:t>
            </a:r>
          </a:p>
        </p:txBody>
      </p:sp>
      <p:sp>
        <p:nvSpPr>
          <p:cNvPr id="3" name="内容占位符 2"/>
          <p:cNvSpPr>
            <a:spLocks noGrp="1"/>
          </p:cNvSpPr>
          <p:nvPr>
            <p:ph idx="1"/>
          </p:nvPr>
        </p:nvSpPr>
        <p:spPr>
          <a:xfrm>
            <a:off x="553763" y="1845734"/>
            <a:ext cx="11302876" cy="4534518"/>
          </a:xfrm>
        </p:spPr>
        <p:txBody>
          <a:bodyPr>
            <a:normAutofit fontScale="77500" lnSpcReduction="20000"/>
          </a:bodyPr>
          <a:lstStyle/>
          <a:p>
            <a:r>
              <a:rPr lang="en-US" altLang="zh-CN" dirty="0"/>
              <a:t>1. </a:t>
            </a:r>
            <a:r>
              <a:rPr lang="zh-CN" altLang="en-US" dirty="0"/>
              <a:t>密钥对生成，密钥对象和字节表示的转换 </a:t>
            </a:r>
            <a:r>
              <a:rPr lang="en-US" altLang="zh-CN" dirty="0"/>
              <a:t>p113  </a:t>
            </a:r>
            <a:r>
              <a:rPr lang="en-US" altLang="zh-CN" dirty="0">
                <a:solidFill>
                  <a:srgbClr val="FF0000"/>
                </a:solidFill>
              </a:rPr>
              <a:t>List4-1</a:t>
            </a:r>
          </a:p>
          <a:p>
            <a:r>
              <a:rPr lang="en-US" altLang="zh-CN" b="0" dirty="0"/>
              <a:t>2. The Public-Key Cryptography Standards (PKCS)</a:t>
            </a:r>
            <a:r>
              <a:rPr lang="zh-CN" altLang="en-US" b="0" dirty="0"/>
              <a:t>是由美国</a:t>
            </a:r>
            <a:endParaRPr lang="en-US" altLang="zh-CN" b="0" dirty="0"/>
          </a:p>
          <a:p>
            <a:r>
              <a:rPr lang="en-US" altLang="zh-CN" b="0" dirty="0"/>
              <a:t>RSA</a:t>
            </a:r>
            <a:r>
              <a:rPr lang="zh-CN" altLang="en-US" b="0" dirty="0">
                <a:hlinkClick r:id="rId2"/>
              </a:rPr>
              <a:t>数据安全</a:t>
            </a:r>
            <a:r>
              <a:rPr lang="zh-CN" altLang="en-US" b="0" dirty="0"/>
              <a:t>公司及其合作伙伴制定的一组公钥密码学标准</a:t>
            </a:r>
            <a:endParaRPr lang="en-US" altLang="zh-CN" dirty="0"/>
          </a:p>
          <a:p>
            <a:r>
              <a:rPr lang="en-US" altLang="zh-CN" dirty="0" err="1"/>
              <a:t>SubjectPublicKeyInfo</a:t>
            </a:r>
            <a:r>
              <a:rPr lang="en-US" altLang="zh-CN" dirty="0"/>
              <a:t> ::= SEQUENCE {                                          </a:t>
            </a:r>
          </a:p>
          <a:p>
            <a:r>
              <a:rPr lang="en-US" altLang="zh-CN" dirty="0"/>
              <a:t>  algorithm </a:t>
            </a:r>
            <a:r>
              <a:rPr lang="en-US" altLang="zh-CN" dirty="0" err="1"/>
              <a:t>AlgorithmIdentifier</a:t>
            </a:r>
            <a:r>
              <a:rPr lang="en-US" altLang="zh-CN" dirty="0"/>
              <a:t>,</a:t>
            </a:r>
          </a:p>
          <a:p>
            <a:r>
              <a:rPr lang="en-US" altLang="zh-CN" dirty="0"/>
              <a:t>  </a:t>
            </a:r>
            <a:r>
              <a:rPr lang="en-US" altLang="zh-CN" dirty="0" err="1"/>
              <a:t>publicKey</a:t>
            </a:r>
            <a:r>
              <a:rPr lang="en-US" altLang="zh-CN" dirty="0"/>
              <a:t> BIT STRING }</a:t>
            </a:r>
          </a:p>
          <a:p>
            <a:r>
              <a:rPr lang="en-US" altLang="zh-CN" dirty="0" err="1"/>
              <a:t>AlgorithmIdentifier</a:t>
            </a:r>
            <a:r>
              <a:rPr lang="en-US" altLang="zh-CN" dirty="0"/>
              <a:t> ::= SEQUENCE {</a:t>
            </a:r>
          </a:p>
          <a:p>
            <a:r>
              <a:rPr lang="en-US" altLang="zh-CN" dirty="0"/>
              <a:t>    algorithm OBJECT IDENTIFIER,</a:t>
            </a:r>
          </a:p>
          <a:p>
            <a:r>
              <a:rPr lang="en-US" altLang="zh-CN" dirty="0"/>
              <a:t>    parameters ANY DEFINED BY algorithm OPTIONAL }</a:t>
            </a:r>
          </a:p>
          <a:p>
            <a:r>
              <a:rPr lang="en-US" altLang="zh-CN" dirty="0" err="1"/>
              <a:t>RSAPublicKey</a:t>
            </a:r>
            <a:r>
              <a:rPr lang="en-US" altLang="zh-CN" dirty="0"/>
              <a:t> ::= SEQUENCE {</a:t>
            </a:r>
          </a:p>
          <a:p>
            <a:r>
              <a:rPr lang="en-US" altLang="zh-CN" dirty="0"/>
              <a:t>    modulus           INTEGER,  -- n</a:t>
            </a:r>
          </a:p>
          <a:p>
            <a:r>
              <a:rPr lang="en-US" altLang="zh-CN" dirty="0"/>
              <a:t>    </a:t>
            </a:r>
            <a:r>
              <a:rPr lang="en-US" altLang="zh-CN" dirty="0" err="1"/>
              <a:t>publicExponent</a:t>
            </a:r>
            <a:r>
              <a:rPr lang="en-US" altLang="zh-CN" dirty="0"/>
              <a:t>    INTEGER   -- e</a:t>
            </a:r>
          </a:p>
          <a:p>
            <a:endParaRPr lang="en-US" altLang="zh-CN" dirty="0"/>
          </a:p>
          <a:p>
            <a:endParaRPr lang="en-US" altLang="zh-CN" dirty="0"/>
          </a:p>
        </p:txBody>
      </p:sp>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a:ln>
                  <a:noFill/>
                </a:ln>
                <a:solidFill>
                  <a:schemeClr val="tx1"/>
                </a:solidFill>
                <a:effectLst/>
                <a:latin typeface="Arial Unicode MS" panose="020B0604020202020204" pitchFamily="34" charset="-122"/>
                <a:ea typeface="var(--ff-mono)"/>
              </a:rPr>
              <a:t>SubjectPublicKeyInfo ::= SEQUENCE { algorithm AlgorithmIdentifier, publicKey BIT STRING }</a:t>
            </a:r>
            <a:r>
              <a:rPr kumimoji="0" lang="zh-CN" altLang="zh-CN" sz="5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文本框 5"/>
          <p:cNvSpPr txBox="1"/>
          <p:nvPr/>
        </p:nvSpPr>
        <p:spPr>
          <a:xfrm>
            <a:off x="6272634" y="1845734"/>
            <a:ext cx="5373384" cy="4524315"/>
          </a:xfrm>
          <a:prstGeom prst="rect">
            <a:avLst/>
          </a:prstGeom>
          <a:noFill/>
        </p:spPr>
        <p:txBody>
          <a:bodyPr wrap="square" rtlCol="0">
            <a:spAutoFit/>
          </a:bodyPr>
          <a:lstStyle/>
          <a:p>
            <a:pPr marL="285750" indent="-285750">
              <a:buFont typeface="Wingdings" panose="05000000000000000000" pitchFamily="2" charset="2"/>
              <a:buChar char="l"/>
            </a:pPr>
            <a:r>
              <a:rPr lang="en-US" altLang="zh-CN" sz="1600" dirty="0"/>
              <a:t>PKCS#8</a:t>
            </a:r>
            <a:r>
              <a:rPr lang="zh-CN" altLang="en-US" sz="1600" dirty="0"/>
              <a:t>定义的私钥格式</a:t>
            </a:r>
            <a:endParaRPr lang="en-US" altLang="zh-CN" sz="1600" dirty="0"/>
          </a:p>
          <a:p>
            <a:r>
              <a:rPr lang="en-US" altLang="zh-CN" sz="1600" dirty="0" err="1"/>
              <a:t>PrivateKeyInfo</a:t>
            </a:r>
            <a:r>
              <a:rPr lang="en-US" altLang="zh-CN" sz="1600" dirty="0"/>
              <a:t> ::= SEQUENCE {  </a:t>
            </a:r>
          </a:p>
          <a:p>
            <a:r>
              <a:rPr lang="en-US" altLang="zh-CN" sz="1600" dirty="0"/>
              <a:t>        version                   </a:t>
            </a:r>
            <a:r>
              <a:rPr lang="en-US" altLang="zh-CN" sz="1600" dirty="0" err="1"/>
              <a:t>Version</a:t>
            </a:r>
            <a:r>
              <a:rPr lang="en-US" altLang="zh-CN" sz="1600" dirty="0"/>
              <a:t>,  </a:t>
            </a:r>
          </a:p>
          <a:p>
            <a:r>
              <a:rPr lang="en-US" altLang="zh-CN" sz="1600" dirty="0"/>
              <a:t>        </a:t>
            </a:r>
            <a:r>
              <a:rPr lang="en-US" altLang="zh-CN" sz="1600" dirty="0" err="1"/>
              <a:t>privateKeyAlgorithm</a:t>
            </a:r>
            <a:r>
              <a:rPr lang="en-US" altLang="zh-CN" sz="1600" dirty="0"/>
              <a:t>       </a:t>
            </a:r>
            <a:r>
              <a:rPr lang="en-US" altLang="zh-CN" sz="1600" dirty="0" err="1"/>
              <a:t>PrivateKeyAlgorithmIdentifier</a:t>
            </a:r>
            <a:r>
              <a:rPr lang="en-US" altLang="zh-CN" sz="1600" dirty="0"/>
              <a:t>,  </a:t>
            </a:r>
          </a:p>
          <a:p>
            <a:r>
              <a:rPr lang="en-US" altLang="zh-CN" sz="1600" dirty="0"/>
              <a:t>        </a:t>
            </a:r>
            <a:r>
              <a:rPr lang="en-US" altLang="zh-CN" sz="1600" dirty="0" err="1"/>
              <a:t>privateKey</a:t>
            </a:r>
            <a:r>
              <a:rPr lang="en-US" altLang="zh-CN" sz="1600" dirty="0"/>
              <a:t>                </a:t>
            </a:r>
            <a:r>
              <a:rPr lang="en-US" altLang="zh-CN" sz="1600" dirty="0" err="1"/>
              <a:t>PrivateKey</a:t>
            </a:r>
            <a:r>
              <a:rPr lang="en-US" altLang="zh-CN" sz="1600" dirty="0"/>
              <a:t>,  </a:t>
            </a:r>
          </a:p>
          <a:p>
            <a:r>
              <a:rPr lang="en-US" altLang="zh-CN" sz="1600" dirty="0"/>
              <a:t>        attributes           [0]  IMPLICIT Attributes OPTIONAL }</a:t>
            </a:r>
          </a:p>
          <a:p>
            <a:pPr marL="285750" indent="-285750">
              <a:buFont typeface="Wingdings" panose="05000000000000000000" pitchFamily="2" charset="2"/>
              <a:buChar char="l"/>
            </a:pPr>
            <a:r>
              <a:rPr lang="en-US" altLang="zh-CN" sz="1600" dirty="0"/>
              <a:t>PKCS#1</a:t>
            </a:r>
            <a:r>
              <a:rPr lang="zh-CN" altLang="en-US" sz="1600" dirty="0"/>
              <a:t>中的</a:t>
            </a:r>
            <a:r>
              <a:rPr lang="en-US" altLang="zh-CN" sz="1600" dirty="0"/>
              <a:t>RSA</a:t>
            </a:r>
            <a:r>
              <a:rPr lang="zh-CN" altLang="en-US" sz="1600" dirty="0"/>
              <a:t>私钥格式</a:t>
            </a:r>
            <a:endParaRPr lang="en-US" altLang="zh-CN" sz="1600" dirty="0"/>
          </a:p>
          <a:p>
            <a:r>
              <a:rPr lang="en-US" altLang="zh-CN" sz="1600" dirty="0" err="1"/>
              <a:t>RSAPrivateKey</a:t>
            </a:r>
            <a:r>
              <a:rPr lang="en-US" altLang="zh-CN" sz="1600" dirty="0"/>
              <a:t> ::= SEQUENCE {  </a:t>
            </a:r>
          </a:p>
          <a:p>
            <a:r>
              <a:rPr lang="en-US" altLang="zh-CN" sz="1600" dirty="0" err="1"/>
              <a:t>versionVersion</a:t>
            </a:r>
            <a:r>
              <a:rPr lang="en-US" altLang="zh-CN" sz="1600" dirty="0"/>
              <a:t>,  </a:t>
            </a:r>
          </a:p>
          <a:p>
            <a:r>
              <a:rPr lang="en-US" altLang="zh-CN" sz="1600" dirty="0" err="1"/>
              <a:t>modulusINTEGER</a:t>
            </a:r>
            <a:r>
              <a:rPr lang="en-US" altLang="zh-CN" sz="1600" dirty="0"/>
              <a:t>, -- n  </a:t>
            </a:r>
          </a:p>
          <a:p>
            <a:r>
              <a:rPr lang="en-US" altLang="zh-CN" sz="1600" dirty="0" err="1"/>
              <a:t>publicExponentINTEGER</a:t>
            </a:r>
            <a:r>
              <a:rPr lang="en-US" altLang="zh-CN" sz="1600" dirty="0"/>
              <a:t>, -- e  </a:t>
            </a:r>
          </a:p>
          <a:p>
            <a:r>
              <a:rPr lang="en-US" altLang="zh-CN" sz="1600" dirty="0" err="1"/>
              <a:t>privateExponentINTEGER</a:t>
            </a:r>
            <a:r>
              <a:rPr lang="en-US" altLang="zh-CN" sz="1600" dirty="0"/>
              <a:t>, -- d  </a:t>
            </a:r>
          </a:p>
          <a:p>
            <a:r>
              <a:rPr lang="en-US" altLang="zh-CN" sz="1600" dirty="0"/>
              <a:t>prime1INTEGER, -- p  </a:t>
            </a:r>
          </a:p>
          <a:p>
            <a:r>
              <a:rPr lang="en-US" altLang="zh-CN" sz="1600" dirty="0"/>
              <a:t>prime2INTEGER, -- q  </a:t>
            </a:r>
          </a:p>
          <a:p>
            <a:r>
              <a:rPr lang="en-US" altLang="zh-CN" sz="1600" dirty="0"/>
              <a:t>exponent1INTEGER, -- d mod (p-1)  </a:t>
            </a:r>
          </a:p>
          <a:p>
            <a:r>
              <a:rPr lang="en-US" altLang="zh-CN" sz="1600" dirty="0"/>
              <a:t>exponent2INTEGER, -- d mod (q-1)  </a:t>
            </a:r>
          </a:p>
          <a:p>
            <a:r>
              <a:rPr lang="en-US" altLang="zh-CN" sz="1600" dirty="0" err="1"/>
              <a:t>coefficientINTEGER</a:t>
            </a:r>
            <a:r>
              <a:rPr lang="en-US" altLang="zh-CN" sz="1600" dirty="0"/>
              <a:t>, -- (inverse of q) mod p  </a:t>
            </a:r>
          </a:p>
          <a:p>
            <a:r>
              <a:rPr lang="en-US" altLang="zh-CN" sz="1600" dirty="0" err="1"/>
              <a:t>otherPrimeInfosOtherPrimeInfos</a:t>
            </a:r>
            <a:r>
              <a:rPr lang="en-US" altLang="zh-CN" sz="1600" dirty="0"/>
              <a:t> OPTIONAL  } </a:t>
            </a:r>
            <a:endParaRPr lang="zh-CN" altLang="en-US" sz="1600" dirty="0"/>
          </a:p>
        </p:txBody>
      </p:sp>
    </p:spTree>
    <p:extLst>
      <p:ext uri="{BB962C8B-B14F-4D97-AF65-F5344CB8AC3E}">
        <p14:creationId xmlns:p14="http://schemas.microsoft.com/office/powerpoint/2010/main" val="2682912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PEM</a:t>
            </a:r>
            <a:r>
              <a:rPr lang="zh-CN" altLang="en-US" dirty="0"/>
              <a:t>编码文件结构</a:t>
            </a:r>
          </a:p>
        </p:txBody>
      </p:sp>
      <p:sp>
        <p:nvSpPr>
          <p:cNvPr id="3" name="内容占位符 2"/>
          <p:cNvSpPr>
            <a:spLocks noGrp="1"/>
          </p:cNvSpPr>
          <p:nvPr>
            <p:ph idx="1"/>
          </p:nvPr>
        </p:nvSpPr>
        <p:spPr/>
        <p:txBody>
          <a:bodyPr>
            <a:normAutofit fontScale="92500" lnSpcReduction="20000"/>
          </a:bodyPr>
          <a:lstStyle/>
          <a:p>
            <a:pPr marL="342900" indent="-342900">
              <a:buFont typeface="Wingdings" panose="05000000000000000000" pitchFamily="2" charset="2"/>
              <a:buChar char="l"/>
            </a:pPr>
            <a:r>
              <a:rPr lang="en-US" altLang="zh-CN" dirty="0"/>
              <a:t>PEM</a:t>
            </a:r>
            <a:r>
              <a:rPr lang="zh-CN" altLang="en-US" dirty="0"/>
              <a:t>全称是</a:t>
            </a:r>
            <a:r>
              <a:rPr lang="en-US" altLang="zh-CN" dirty="0"/>
              <a:t>Privacy Enhanced Mail</a:t>
            </a:r>
            <a:r>
              <a:rPr lang="zh-CN" altLang="en-US" dirty="0"/>
              <a:t>，该标准定义了加密一个准备要发送邮件的标准，主要用来将各种对象保存成</a:t>
            </a:r>
            <a:r>
              <a:rPr lang="en-US" altLang="zh-CN" dirty="0"/>
              <a:t>PEM</a:t>
            </a:r>
            <a:r>
              <a:rPr lang="zh-CN" altLang="en-US" dirty="0"/>
              <a:t>格式，并将</a:t>
            </a:r>
            <a:r>
              <a:rPr lang="en-US" altLang="zh-CN" dirty="0"/>
              <a:t>PEM</a:t>
            </a:r>
            <a:r>
              <a:rPr lang="zh-CN" altLang="en-US" dirty="0"/>
              <a:t>格式的各种对象读取到相应的结构中。基本流程如下：</a:t>
            </a:r>
            <a:endParaRPr lang="en-US" altLang="zh-CN" dirty="0"/>
          </a:p>
          <a:p>
            <a:r>
              <a:rPr lang="en-US" altLang="zh-CN" dirty="0"/>
              <a:t>1.</a:t>
            </a:r>
            <a:r>
              <a:rPr lang="zh-CN" altLang="en-US" dirty="0"/>
              <a:t>信息转换为</a:t>
            </a:r>
            <a:r>
              <a:rPr lang="en-US" altLang="zh-CN" dirty="0"/>
              <a:t>ASCII</a:t>
            </a:r>
            <a:r>
              <a:rPr lang="zh-CN" altLang="en-US" dirty="0"/>
              <a:t>码或其它编码方式；</a:t>
            </a:r>
            <a:endParaRPr lang="en-US" altLang="zh-CN" dirty="0"/>
          </a:p>
          <a:p>
            <a:r>
              <a:rPr lang="en-US" altLang="zh-CN" dirty="0"/>
              <a:t>2.</a:t>
            </a:r>
            <a:r>
              <a:rPr lang="zh-CN" altLang="en-US" dirty="0"/>
              <a:t>使用对称算法加密转换了的邮件信息；</a:t>
            </a:r>
            <a:endParaRPr lang="en-US" altLang="zh-CN" dirty="0"/>
          </a:p>
          <a:p>
            <a:r>
              <a:rPr lang="en-US" altLang="zh-CN" dirty="0"/>
              <a:t>3.</a:t>
            </a:r>
            <a:r>
              <a:rPr lang="zh-CN" altLang="en-US" dirty="0"/>
              <a:t>使用</a:t>
            </a:r>
            <a:r>
              <a:rPr lang="en-US" altLang="zh-CN" dirty="0"/>
              <a:t>BASE64</a:t>
            </a:r>
            <a:r>
              <a:rPr lang="zh-CN" altLang="en-US" dirty="0"/>
              <a:t>对加密后的邮件信息进行编码；</a:t>
            </a:r>
            <a:endParaRPr lang="en-US" altLang="zh-CN" dirty="0"/>
          </a:p>
          <a:p>
            <a:r>
              <a:rPr lang="en-US" altLang="zh-CN" dirty="0"/>
              <a:t>4.</a:t>
            </a:r>
            <a:r>
              <a:rPr lang="zh-CN" altLang="en-US" dirty="0"/>
              <a:t>使用一些头定义对信息进行封装，这些头信息格式如下</a:t>
            </a:r>
            <a:r>
              <a:rPr lang="en-US" altLang="zh-CN" dirty="0"/>
              <a:t>(</a:t>
            </a:r>
            <a:r>
              <a:rPr lang="zh-CN" altLang="en-US" dirty="0"/>
              <a:t>不一定都需要，可选的</a:t>
            </a:r>
            <a:r>
              <a:rPr lang="en-US" altLang="zh-CN" dirty="0"/>
              <a:t>)</a:t>
            </a:r>
          </a:p>
          <a:p>
            <a:pPr marL="342900" indent="-342900">
              <a:buFont typeface="Wingdings" panose="05000000000000000000" pitchFamily="2" charset="2"/>
              <a:buChar char="l"/>
            </a:pPr>
            <a:r>
              <a:rPr lang="en-US" altLang="zh-CN" b="0" dirty="0"/>
              <a:t>Base64</a:t>
            </a:r>
            <a:r>
              <a:rPr lang="zh-CN" altLang="en-US" b="0" dirty="0"/>
              <a:t>编码</a:t>
            </a:r>
            <a:endParaRPr lang="en-US" altLang="zh-CN" b="0" dirty="0"/>
          </a:p>
          <a:p>
            <a:r>
              <a:rPr lang="zh-CN" altLang="en-US" b="0" dirty="0"/>
              <a:t>由于历史原因，</a:t>
            </a:r>
            <a:r>
              <a:rPr lang="en-US" altLang="zh-CN" b="0" dirty="0"/>
              <a:t>Email</a:t>
            </a:r>
            <a:r>
              <a:rPr lang="zh-CN" altLang="en-US" b="0" dirty="0"/>
              <a:t>只被允许传送</a:t>
            </a:r>
            <a:r>
              <a:rPr lang="en-US" altLang="zh-CN" b="0" dirty="0"/>
              <a:t>ASCII</a:t>
            </a:r>
            <a:r>
              <a:rPr lang="zh-CN" altLang="en-US" b="0" dirty="0"/>
              <a:t>字符，即一个</a:t>
            </a:r>
            <a:r>
              <a:rPr lang="en-US" altLang="zh-CN" b="0" dirty="0"/>
              <a:t>8</a:t>
            </a:r>
            <a:r>
              <a:rPr lang="zh-CN" altLang="en-US" b="0" dirty="0"/>
              <a:t>位字节的低</a:t>
            </a:r>
            <a:r>
              <a:rPr lang="en-US" altLang="zh-CN" b="0" dirty="0"/>
              <a:t>7</a:t>
            </a:r>
            <a:r>
              <a:rPr lang="zh-CN" altLang="en-US" b="0" dirty="0"/>
              <a:t>位。因此，如果您发送了一封带有非</a:t>
            </a:r>
            <a:r>
              <a:rPr lang="en-US" altLang="zh-CN" b="0" dirty="0"/>
              <a:t>ASCII</a:t>
            </a:r>
            <a:r>
              <a:rPr lang="zh-CN" altLang="en-US" b="0" dirty="0"/>
              <a:t>字符（即字节的最高位是</a:t>
            </a:r>
            <a:r>
              <a:rPr lang="en-US" altLang="zh-CN" b="0" dirty="0"/>
              <a:t>1</a:t>
            </a:r>
            <a:r>
              <a:rPr lang="zh-CN" altLang="en-US" b="0" dirty="0"/>
              <a:t>）的</a:t>
            </a:r>
            <a:r>
              <a:rPr lang="en-US" altLang="zh-CN" b="0" dirty="0"/>
              <a:t>Email</a:t>
            </a:r>
            <a:r>
              <a:rPr lang="zh-CN" altLang="en-US" b="0" dirty="0"/>
              <a:t>通过有“历史问题”的网关时就可能会出现问题。</a:t>
            </a:r>
            <a:endParaRPr lang="en-US" altLang="zh-CN" b="0" dirty="0"/>
          </a:p>
          <a:p>
            <a:r>
              <a:rPr lang="zh-CN" altLang="en-US" b="0" dirty="0"/>
              <a:t>把每三个</a:t>
            </a:r>
            <a:r>
              <a:rPr lang="en-US" altLang="zh-CN" b="0" dirty="0"/>
              <a:t>8Bit</a:t>
            </a:r>
            <a:r>
              <a:rPr lang="zh-CN" altLang="en-US" b="0" dirty="0"/>
              <a:t>的字节转换为四个</a:t>
            </a:r>
            <a:r>
              <a:rPr lang="en-US" altLang="zh-CN" b="0" dirty="0"/>
              <a:t>6Bit</a:t>
            </a:r>
            <a:r>
              <a:rPr lang="zh-CN" altLang="en-US" b="0" dirty="0"/>
              <a:t>的字节（</a:t>
            </a:r>
            <a:r>
              <a:rPr lang="en-US" altLang="zh-CN" b="0" dirty="0"/>
              <a:t>3*8 = 4*6 = 24</a:t>
            </a:r>
            <a:r>
              <a:rPr lang="zh-CN" altLang="en-US" b="0" dirty="0"/>
              <a:t>），然后把</a:t>
            </a:r>
            <a:r>
              <a:rPr lang="en-US" altLang="zh-CN" b="0" dirty="0"/>
              <a:t>6Bit</a:t>
            </a:r>
            <a:r>
              <a:rPr lang="zh-CN" altLang="en-US" b="0" dirty="0"/>
              <a:t>再添两位高位</a:t>
            </a:r>
            <a:r>
              <a:rPr lang="en-US" altLang="zh-CN" b="0" dirty="0"/>
              <a:t>0</a:t>
            </a:r>
            <a:r>
              <a:rPr lang="zh-CN" altLang="en-US" b="0" dirty="0"/>
              <a:t>，组成四个</a:t>
            </a:r>
            <a:r>
              <a:rPr lang="en-US" altLang="zh-CN" b="0" dirty="0"/>
              <a:t>8Bit</a:t>
            </a:r>
            <a:r>
              <a:rPr lang="zh-CN" altLang="en-US" b="0" dirty="0"/>
              <a:t>的字节，也就是说，转换后的字符串理论上将要比原来的长</a:t>
            </a:r>
            <a:r>
              <a:rPr lang="en-US" altLang="zh-CN" b="0" dirty="0"/>
              <a:t>1/3</a:t>
            </a:r>
            <a:r>
              <a:rPr lang="zh-CN" altLang="en-US" b="0" dirty="0"/>
              <a:t>。</a:t>
            </a:r>
            <a:endParaRPr lang="en-US" altLang="zh-CN" dirty="0"/>
          </a:p>
        </p:txBody>
      </p:sp>
    </p:spTree>
    <p:extLst>
      <p:ext uri="{BB962C8B-B14F-4D97-AF65-F5344CB8AC3E}">
        <p14:creationId xmlns:p14="http://schemas.microsoft.com/office/powerpoint/2010/main" val="3666803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Raw-RSA(</a:t>
            </a:r>
            <a:r>
              <a:rPr lang="zh-CN" altLang="en-US" dirty="0"/>
              <a:t>教科书式</a:t>
            </a:r>
            <a:r>
              <a:rPr lang="en-US" altLang="zh-CN" dirty="0"/>
              <a:t>RSA)</a:t>
            </a:r>
            <a:endParaRPr lang="zh-CN" altLang="en-US" dirty="0"/>
          </a:p>
        </p:txBody>
      </p:sp>
      <p:sp>
        <p:nvSpPr>
          <p:cNvPr id="3" name="内容占位符 2"/>
          <p:cNvSpPr>
            <a:spLocks noGrp="1"/>
          </p:cNvSpPr>
          <p:nvPr>
            <p:ph idx="1"/>
          </p:nvPr>
        </p:nvSpPr>
        <p:spPr/>
        <p:txBody>
          <a:bodyPr/>
          <a:lstStyle/>
          <a:p>
            <a:pPr marL="457200" indent="-457200">
              <a:buAutoNum type="arabicPeriod"/>
            </a:pPr>
            <a:r>
              <a:rPr lang="zh-CN" altLang="en-US" dirty="0"/>
              <a:t>安装</a:t>
            </a:r>
            <a:r>
              <a:rPr lang="en-US" altLang="zh-CN" dirty="0"/>
              <a:t>gmpy2</a:t>
            </a:r>
            <a:r>
              <a:rPr lang="zh-CN" altLang="en-US" dirty="0"/>
              <a:t>高精度计算模块</a:t>
            </a:r>
            <a:endParaRPr lang="en-US" altLang="zh-CN" dirty="0"/>
          </a:p>
          <a:p>
            <a:pPr marL="457200" indent="-457200">
              <a:buAutoNum type="arabicPeriod"/>
            </a:pPr>
            <a:r>
              <a:rPr lang="en-US" altLang="zh-CN" dirty="0"/>
              <a:t>List4-2  p.116</a:t>
            </a:r>
          </a:p>
          <a:p>
            <a:endParaRPr lang="en-US" altLang="zh-CN" dirty="0"/>
          </a:p>
          <a:p>
            <a:pPr marL="457200" indent="-457200">
              <a:buAutoNum type="arabicPeriod"/>
            </a:pPr>
            <a:endParaRPr lang="en-US" altLang="zh-CN" dirty="0"/>
          </a:p>
          <a:p>
            <a:endParaRPr lang="zh-CN" altLang="en-US" dirty="0"/>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7605" t="5221" r="3669" b="7094"/>
          <a:stretch/>
        </p:blipFill>
        <p:spPr>
          <a:xfrm>
            <a:off x="5095982" y="1787704"/>
            <a:ext cx="6811766" cy="4330557"/>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359" y="3391730"/>
            <a:ext cx="4936623" cy="2322558"/>
          </a:xfrm>
          <a:prstGeom prst="rect">
            <a:avLst/>
          </a:prstGeom>
        </p:spPr>
      </p:pic>
    </p:spTree>
    <p:extLst>
      <p:ext uri="{BB962C8B-B14F-4D97-AF65-F5344CB8AC3E}">
        <p14:creationId xmlns:p14="http://schemas.microsoft.com/office/powerpoint/2010/main" val="3243997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选择密文攻击</a:t>
            </a:r>
            <a:r>
              <a:rPr lang="en-US" altLang="zh-CN" dirty="0"/>
              <a:t>—</a:t>
            </a:r>
            <a:r>
              <a:rPr lang="zh-CN" altLang="en-US" dirty="0"/>
              <a:t>同态攻击</a:t>
            </a:r>
          </a:p>
        </p:txBody>
      </p:sp>
      <p:sp>
        <p:nvSpPr>
          <p:cNvPr id="3" name="内容占位符 2"/>
          <p:cNvSpPr>
            <a:spLocks noGrp="1"/>
          </p:cNvSpPr>
          <p:nvPr>
            <p:ph idx="1"/>
          </p:nvPr>
        </p:nvSpPr>
        <p:spPr/>
        <p:txBody>
          <a:bodyPr/>
          <a:lstStyle/>
          <a:p>
            <a:r>
              <a:rPr lang="zh-CN" altLang="en-US" dirty="0"/>
              <a:t>密码分析者能选择不同的被加密的密文，并还可得到对应的明文。如果攻击者能从密文种选择特定的密文消息，则通过该密文消息对应的明文有可能推导出密钥的结构和产生更多关于密钥的消息。</a:t>
            </a:r>
            <a:endParaRPr lang="en-US" altLang="zh-CN" dirty="0"/>
          </a:p>
          <a:p>
            <a:r>
              <a:rPr lang="zh-CN" altLang="en-US" dirty="0">
                <a:solidFill>
                  <a:srgbClr val="FF0000"/>
                </a:solidFill>
              </a:rPr>
              <a:t>密码分析者通过某种手段暂时控制解密机。</a:t>
            </a:r>
            <a:endParaRPr lang="en-US" altLang="zh-CN" dirty="0"/>
          </a:p>
          <a:p>
            <a:pPr lvl="1"/>
            <a:r>
              <a:rPr lang="zh-CN" altLang="en-US" dirty="0"/>
              <a:t>无填充</a:t>
            </a:r>
            <a:r>
              <a:rPr lang="en-US" altLang="zh-CN" dirty="0"/>
              <a:t>RSA</a:t>
            </a:r>
            <a:r>
              <a:rPr lang="zh-CN" altLang="en-US" dirty="0"/>
              <a:t>的同态性质，可以让密码分析者实现选择密文攻击</a:t>
            </a:r>
            <a:endParaRPr lang="en-US" altLang="zh-CN" dirty="0"/>
          </a:p>
          <a:p>
            <a:pPr lvl="1"/>
            <a:r>
              <a:rPr lang="zh-CN" altLang="en-US" dirty="0"/>
              <a:t>在已知</a:t>
            </a:r>
            <a:r>
              <a:rPr lang="en-US" altLang="zh-CN" dirty="0"/>
              <a:t>c1=(m</a:t>
            </a:r>
            <a:r>
              <a:rPr lang="en-US" altLang="zh-CN" baseline="-25000" dirty="0"/>
              <a:t>1</a:t>
            </a:r>
            <a:r>
              <a:rPr lang="en-US" altLang="zh-CN" dirty="0"/>
              <a:t>)</a:t>
            </a:r>
            <a:r>
              <a:rPr lang="en-US" altLang="zh-CN" baseline="30000" dirty="0"/>
              <a:t>e</a:t>
            </a:r>
            <a:r>
              <a:rPr lang="zh-CN" altLang="en-US" dirty="0"/>
              <a:t>，不知道</a:t>
            </a:r>
            <a:r>
              <a:rPr lang="en-US" altLang="zh-CN" dirty="0"/>
              <a:t>m1</a:t>
            </a:r>
            <a:r>
              <a:rPr lang="zh-CN" altLang="en-US" dirty="0"/>
              <a:t>的情况下，选择已知明文</a:t>
            </a:r>
            <a:r>
              <a:rPr lang="en-US" altLang="zh-CN" dirty="0"/>
              <a:t>m2</a:t>
            </a:r>
            <a:r>
              <a:rPr lang="zh-CN" altLang="en-US" dirty="0"/>
              <a:t>的</a:t>
            </a:r>
            <a:r>
              <a:rPr lang="en-US" altLang="zh-CN" dirty="0"/>
              <a:t>(m</a:t>
            </a:r>
            <a:r>
              <a:rPr lang="en-US" altLang="zh-CN" baseline="-25000" dirty="0"/>
              <a:t>2</a:t>
            </a:r>
            <a:r>
              <a:rPr lang="en-US" altLang="zh-CN" dirty="0"/>
              <a:t>)</a:t>
            </a:r>
            <a:r>
              <a:rPr lang="en-US" altLang="zh-CN" baseline="30000" dirty="0"/>
              <a:t>e</a:t>
            </a:r>
            <a:r>
              <a:rPr lang="zh-CN" altLang="en-US" dirty="0"/>
              <a:t>和</a:t>
            </a:r>
            <a:r>
              <a:rPr lang="en-US" altLang="zh-CN" dirty="0"/>
              <a:t>(m</a:t>
            </a:r>
            <a:r>
              <a:rPr lang="en-US" altLang="zh-CN" baseline="-25000" dirty="0"/>
              <a:t>1</a:t>
            </a:r>
            <a:r>
              <a:rPr lang="en-US" altLang="zh-CN" dirty="0"/>
              <a:t>)</a:t>
            </a:r>
            <a:r>
              <a:rPr lang="en-US" altLang="zh-CN" baseline="30000" dirty="0"/>
              <a:t>e</a:t>
            </a:r>
            <a:r>
              <a:rPr lang="zh-CN" altLang="en-US" dirty="0"/>
              <a:t>相乘，结果由解密机解密，得</a:t>
            </a:r>
            <a:r>
              <a:rPr lang="en-US" altLang="zh-CN" dirty="0"/>
              <a:t>m</a:t>
            </a:r>
            <a:r>
              <a:rPr lang="en-US" altLang="zh-CN" baseline="-25000" dirty="0"/>
              <a:t>1</a:t>
            </a:r>
            <a:r>
              <a:rPr lang="en-US" altLang="zh-CN" dirty="0"/>
              <a:t>m</a:t>
            </a:r>
            <a:r>
              <a:rPr lang="en-US" altLang="zh-CN" baseline="-25000" dirty="0"/>
              <a:t>2</a:t>
            </a:r>
            <a:r>
              <a:rPr lang="zh-CN" altLang="en-US" dirty="0"/>
              <a:t>，得</a:t>
            </a:r>
            <a:r>
              <a:rPr lang="en-US" altLang="zh-CN" dirty="0"/>
              <a:t>m</a:t>
            </a:r>
            <a:r>
              <a:rPr lang="en-US" altLang="zh-CN" baseline="-25000" dirty="0"/>
              <a:t>1</a:t>
            </a:r>
          </a:p>
          <a:p>
            <a:pPr lvl="1"/>
            <a:endParaRPr lang="en-US" altLang="zh-CN"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0481" y="3857414"/>
            <a:ext cx="3652864" cy="676280"/>
          </a:xfrm>
          <a:prstGeom prst="rect">
            <a:avLst/>
          </a:prstGeom>
        </p:spPr>
      </p:pic>
    </p:spTree>
    <p:extLst>
      <p:ext uri="{BB962C8B-B14F-4D97-AF65-F5344CB8AC3E}">
        <p14:creationId xmlns:p14="http://schemas.microsoft.com/office/powerpoint/2010/main" val="131071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共模攻击</a:t>
            </a:r>
          </a:p>
        </p:txBody>
      </p:sp>
      <p:sp>
        <p:nvSpPr>
          <p:cNvPr id="3" name="内容占位符 2"/>
          <p:cNvSpPr>
            <a:spLocks noGrp="1"/>
          </p:cNvSpPr>
          <p:nvPr>
            <p:ph idx="1"/>
          </p:nvPr>
        </p:nvSpPr>
        <p:spPr>
          <a:xfrm>
            <a:off x="553763" y="1845733"/>
            <a:ext cx="11302876" cy="4472873"/>
          </a:xfrm>
        </p:spPr>
        <p:txBody>
          <a:bodyPr/>
          <a:lstStyle/>
          <a:p>
            <a:r>
              <a:rPr lang="zh-CN" altLang="en-US" b="0" dirty="0"/>
              <a:t>生成秘钥的过程中使用了相同的模数</a:t>
            </a:r>
            <a:r>
              <a:rPr lang="en-US" altLang="zh-CN" b="0" dirty="0"/>
              <a:t>n</a:t>
            </a:r>
            <a:r>
              <a:rPr lang="zh-CN" altLang="en-US" b="0" dirty="0"/>
              <a:t>，此时用不同的秘钥</a:t>
            </a:r>
            <a:r>
              <a:rPr lang="en-US" altLang="zh-CN" b="0" dirty="0"/>
              <a:t>e</a:t>
            </a:r>
            <a:r>
              <a:rPr lang="zh-CN" altLang="en-US" b="0" dirty="0"/>
              <a:t>加密同一信息</a:t>
            </a:r>
            <a:r>
              <a:rPr lang="en-US" altLang="zh-CN" b="0" dirty="0"/>
              <a:t>m</a:t>
            </a:r>
            <a:r>
              <a:rPr lang="zh-CN" altLang="en-US" b="0" dirty="0"/>
              <a:t>即</a:t>
            </a:r>
            <a:endParaRPr lang="en-US" altLang="zh-CN" b="0" dirty="0"/>
          </a:p>
          <a:p>
            <a:r>
              <a:rPr lang="pt-BR" altLang="zh-CN" b="0" dirty="0"/>
              <a:t>c1 = m^e1 % n</a:t>
            </a:r>
          </a:p>
          <a:p>
            <a:r>
              <a:rPr lang="pt-BR" altLang="zh-CN" b="0" dirty="0"/>
              <a:t> c2 = m^e2 % n</a:t>
            </a:r>
          </a:p>
          <a:p>
            <a:r>
              <a:rPr lang="zh-CN" altLang="en-US" b="0" dirty="0"/>
              <a:t>若两个秘钥</a:t>
            </a:r>
            <a:r>
              <a:rPr lang="en-US" altLang="zh-CN" b="0" dirty="0"/>
              <a:t>e</a:t>
            </a:r>
            <a:r>
              <a:rPr lang="zh-CN" altLang="en-US" b="0" dirty="0"/>
              <a:t>互素根据扩展的欧几里得算法则存在</a:t>
            </a:r>
            <a:r>
              <a:rPr lang="en-US" altLang="zh-CN" b="0" dirty="0"/>
              <a:t>s1</a:t>
            </a:r>
            <a:r>
              <a:rPr lang="zh-CN" altLang="en-US" b="0" dirty="0"/>
              <a:t>，</a:t>
            </a:r>
            <a:r>
              <a:rPr lang="en-US" altLang="zh-CN" b="0" dirty="0"/>
              <a:t>s2</a:t>
            </a:r>
            <a:r>
              <a:rPr lang="zh-CN" altLang="en-US" b="0" dirty="0"/>
              <a:t>有：</a:t>
            </a:r>
            <a:endParaRPr lang="en-US" altLang="zh-CN" b="0" dirty="0"/>
          </a:p>
          <a:p>
            <a:r>
              <a:rPr lang="pt-BR" altLang="zh-CN" b="0" dirty="0"/>
              <a:t>e1 * s1 + e2 * s2 = gcd(e1, e2) = 1</a:t>
            </a:r>
          </a:p>
          <a:p>
            <a:r>
              <a:rPr lang="zh-CN" altLang="en-US" b="0" dirty="0"/>
              <a:t>则有：</a:t>
            </a:r>
            <a:endParaRPr lang="pt-BR" altLang="zh-CN" b="0" dirty="0"/>
          </a:p>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4772" y="4352058"/>
            <a:ext cx="4517455" cy="1852076"/>
          </a:xfrm>
          <a:prstGeom prst="rect">
            <a:avLst/>
          </a:prstGeom>
        </p:spPr>
      </p:pic>
    </p:spTree>
    <p:extLst>
      <p:ext uri="{BB962C8B-B14F-4D97-AF65-F5344CB8AC3E}">
        <p14:creationId xmlns:p14="http://schemas.microsoft.com/office/powerpoint/2010/main" val="1636730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的安全实现</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2663" y="1986117"/>
            <a:ext cx="9225030" cy="1657362"/>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2" y="3697672"/>
            <a:ext cx="5191163" cy="2390792"/>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3420" y="3586971"/>
            <a:ext cx="4929224" cy="2133616"/>
          </a:xfrm>
          <a:prstGeom prst="rect">
            <a:avLst/>
          </a:prstGeom>
        </p:spPr>
      </p:pic>
      <p:sp>
        <p:nvSpPr>
          <p:cNvPr id="3" name="文本框 2">
            <a:extLst>
              <a:ext uri="{FF2B5EF4-FFF2-40B4-BE49-F238E27FC236}">
                <a16:creationId xmlns:a16="http://schemas.microsoft.com/office/drawing/2014/main" id="{04945D39-E14F-F62D-5F19-07A69DAEB5CD}"/>
              </a:ext>
            </a:extLst>
          </p:cNvPr>
          <p:cNvSpPr txBox="1"/>
          <p:nvPr/>
        </p:nvSpPr>
        <p:spPr>
          <a:xfrm>
            <a:off x="6774024" y="793102"/>
            <a:ext cx="5250155" cy="369332"/>
          </a:xfrm>
          <a:prstGeom prst="rect">
            <a:avLst/>
          </a:prstGeom>
          <a:noFill/>
        </p:spPr>
        <p:txBody>
          <a:bodyPr wrap="none" rtlCol="0">
            <a:spAutoFit/>
          </a:bodyPr>
          <a:lstStyle/>
          <a:p>
            <a:r>
              <a:rPr lang="en-US" altLang="zh-CN" dirty="0"/>
              <a:t>RSA</a:t>
            </a:r>
            <a:r>
              <a:rPr lang="zh-CN" altLang="en-US" dirty="0"/>
              <a:t>的同态性，加密之后的乘积再解密结果是乘积</a:t>
            </a:r>
          </a:p>
        </p:txBody>
      </p:sp>
    </p:spTree>
    <p:extLst>
      <p:ext uri="{BB962C8B-B14F-4D97-AF65-F5344CB8AC3E}">
        <p14:creationId xmlns:p14="http://schemas.microsoft.com/office/powerpoint/2010/main" val="605054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对称加密回顾</a:t>
            </a:r>
          </a:p>
        </p:txBody>
      </p:sp>
      <p:sp>
        <p:nvSpPr>
          <p:cNvPr id="3" name="内容占位符 2"/>
          <p:cNvSpPr>
            <a:spLocks noGrp="1"/>
          </p:cNvSpPr>
          <p:nvPr>
            <p:ph idx="1"/>
          </p:nvPr>
        </p:nvSpPr>
        <p:spPr>
          <a:xfrm>
            <a:off x="553762" y="1763540"/>
            <a:ext cx="11302876" cy="4668083"/>
          </a:xfrm>
        </p:spPr>
        <p:txBody>
          <a:bodyPr>
            <a:normAutofit fontScale="70000" lnSpcReduction="20000"/>
          </a:bodyPr>
          <a:lstStyle/>
          <a:p>
            <a:pPr marL="457200" indent="-457200">
              <a:buAutoNum type="arabicPeriod"/>
            </a:pPr>
            <a:r>
              <a:rPr lang="zh-CN" altLang="en-US" dirty="0"/>
              <a:t>对称加密基础知识：</a:t>
            </a:r>
            <a:endParaRPr lang="en-US" altLang="zh-CN" dirty="0"/>
          </a:p>
          <a:p>
            <a:pPr marL="944118" lvl="1" indent="-457200"/>
            <a:r>
              <a:rPr lang="zh-CN" altLang="en-US" dirty="0"/>
              <a:t>保密通信模型</a:t>
            </a:r>
            <a:r>
              <a:rPr lang="en-US" altLang="zh-CN" dirty="0"/>
              <a:t>, </a:t>
            </a:r>
            <a:r>
              <a:rPr lang="zh-CN" altLang="en-US" dirty="0"/>
              <a:t>对称加密体制，分类：分组和流密码、</a:t>
            </a:r>
            <a:endParaRPr lang="en-US" altLang="zh-CN" dirty="0"/>
          </a:p>
          <a:p>
            <a:pPr marL="944118" lvl="1" indent="-457200"/>
            <a:r>
              <a:rPr lang="zh-CN" altLang="en-US" dirty="0"/>
              <a:t>分组密码定义和设计思想</a:t>
            </a:r>
            <a:endParaRPr lang="en-US" altLang="zh-CN" dirty="0"/>
          </a:p>
          <a:p>
            <a:pPr marL="944118" lvl="1" indent="-457200"/>
            <a:r>
              <a:rPr lang="zh-CN" altLang="en-US" dirty="0"/>
              <a:t>常用分组密码算法：</a:t>
            </a:r>
            <a:r>
              <a:rPr lang="en-US" altLang="zh-CN" dirty="0"/>
              <a:t>DES</a:t>
            </a:r>
            <a:r>
              <a:rPr lang="zh-CN" altLang="en-US" dirty="0"/>
              <a:t>、</a:t>
            </a:r>
            <a:r>
              <a:rPr lang="en-US" altLang="zh-CN" dirty="0"/>
              <a:t>AES</a:t>
            </a:r>
            <a:r>
              <a:rPr lang="zh-CN" altLang="en-US" dirty="0"/>
              <a:t>、</a:t>
            </a:r>
            <a:r>
              <a:rPr lang="en-US" altLang="zh-CN" dirty="0"/>
              <a:t>SM4</a:t>
            </a:r>
          </a:p>
          <a:p>
            <a:pPr marL="944118" lvl="1" indent="-457200"/>
            <a:r>
              <a:rPr lang="zh-CN" altLang="en-US" dirty="0"/>
              <a:t>分组密码工作模式：</a:t>
            </a:r>
            <a:r>
              <a:rPr lang="en-US" altLang="zh-CN" dirty="0"/>
              <a:t>ECB</a:t>
            </a:r>
            <a:r>
              <a:rPr lang="zh-CN" altLang="en-US" dirty="0"/>
              <a:t>、</a:t>
            </a:r>
            <a:r>
              <a:rPr lang="en-US" altLang="zh-CN" dirty="0"/>
              <a:t>CBC</a:t>
            </a:r>
            <a:r>
              <a:rPr lang="zh-CN" altLang="en-US" dirty="0"/>
              <a:t>、</a:t>
            </a:r>
            <a:r>
              <a:rPr lang="en-US" altLang="zh-CN" dirty="0"/>
              <a:t>CRT</a:t>
            </a:r>
          </a:p>
          <a:p>
            <a:pPr marL="457200" indent="-457200">
              <a:buFont typeface="Wingdings" panose="05000000000000000000" pitchFamily="2" charset="2"/>
              <a:buAutoNum type="arabicPeriod"/>
            </a:pPr>
            <a:r>
              <a:rPr lang="zh-CN" altLang="en-US" dirty="0"/>
              <a:t>对称加密编程实现：</a:t>
            </a:r>
            <a:endParaRPr lang="en-US" altLang="zh-CN" dirty="0"/>
          </a:p>
          <a:p>
            <a:pPr marL="944118" lvl="1" indent="-457200"/>
            <a:r>
              <a:rPr lang="en-US" altLang="zh-CN" dirty="0" err="1"/>
              <a:t>cryptography.hazmat.primitives.ciphers</a:t>
            </a:r>
            <a:r>
              <a:rPr lang="zh-CN" altLang="en-US" dirty="0"/>
              <a:t>模块中的</a:t>
            </a:r>
            <a:r>
              <a:rPr lang="en-US" altLang="zh-CN" dirty="0"/>
              <a:t>Cipher</a:t>
            </a:r>
            <a:r>
              <a:rPr lang="zh-CN" altLang="en-US" dirty="0"/>
              <a:t>类生成密码对象，</a:t>
            </a:r>
            <a:r>
              <a:rPr lang="en-US" altLang="zh-CN" dirty="0"/>
              <a:t>algorithms</a:t>
            </a:r>
            <a:r>
              <a:rPr lang="zh-CN" altLang="en-US" dirty="0"/>
              <a:t>指定加密算法，</a:t>
            </a:r>
            <a:r>
              <a:rPr lang="en-US" altLang="zh-CN" dirty="0"/>
              <a:t>modes</a:t>
            </a:r>
            <a:r>
              <a:rPr lang="zh-CN" altLang="en-US" dirty="0"/>
              <a:t>指定加密模式；</a:t>
            </a:r>
            <a:endParaRPr lang="en-US" altLang="zh-CN" dirty="0"/>
          </a:p>
          <a:p>
            <a:r>
              <a:rPr lang="en-US" altLang="zh-CN" b="0" dirty="0"/>
              <a:t>            </a:t>
            </a:r>
            <a:r>
              <a:rPr lang="en-US" altLang="zh-CN" b="0" dirty="0" err="1"/>
              <a:t>aesCipher</a:t>
            </a:r>
            <a:r>
              <a:rPr lang="en-US" altLang="zh-CN" b="0" dirty="0"/>
              <a:t> = Cipher(</a:t>
            </a:r>
            <a:r>
              <a:rPr lang="en-US" altLang="zh-CN" b="0" dirty="0" err="1"/>
              <a:t>algorithms.AES</a:t>
            </a:r>
            <a:r>
              <a:rPr lang="en-US" altLang="zh-CN" b="0" dirty="0"/>
              <a:t>(key),  </a:t>
            </a:r>
            <a:r>
              <a:rPr lang="en-US" altLang="zh-CN" b="0" dirty="0" err="1"/>
              <a:t>modes.ECB</a:t>
            </a:r>
            <a:r>
              <a:rPr lang="en-US" altLang="zh-CN" b="0" dirty="0"/>
              <a:t>(), backend=</a:t>
            </a:r>
            <a:r>
              <a:rPr lang="en-US" altLang="zh-CN" b="0" dirty="0" err="1"/>
              <a:t>default_backend</a:t>
            </a:r>
            <a:r>
              <a:rPr lang="en-US" altLang="zh-CN" b="0" dirty="0"/>
              <a:t>())</a:t>
            </a:r>
          </a:p>
          <a:p>
            <a:pPr marL="0" lvl="4" indent="0">
              <a:lnSpc>
                <a:spcPct val="100000"/>
              </a:lnSpc>
              <a:spcBef>
                <a:spcPts val="1200"/>
              </a:spcBef>
              <a:spcAft>
                <a:spcPts val="200"/>
              </a:spcAft>
              <a:buSzPct val="100000"/>
              <a:buNone/>
            </a:pPr>
            <a:r>
              <a:rPr lang="en-US" altLang="zh-CN" sz="2100" dirty="0"/>
              <a:t>           c = </a:t>
            </a:r>
            <a:r>
              <a:rPr lang="en-US" altLang="zh-CN" sz="2100" dirty="0" err="1"/>
              <a:t>aesCipher.encryptor.update</a:t>
            </a:r>
            <a:r>
              <a:rPr lang="en-US" altLang="zh-CN" sz="2100" dirty="0"/>
              <a:t>(</a:t>
            </a:r>
            <a:r>
              <a:rPr lang="en-US" altLang="zh-CN" sz="2100" dirty="0" err="1"/>
              <a:t>b’alice</a:t>
            </a:r>
            <a:r>
              <a:rPr lang="en-US" altLang="zh-CN" sz="2100" dirty="0"/>
              <a:t>’)</a:t>
            </a:r>
          </a:p>
          <a:p>
            <a:pPr marL="0" lvl="4" indent="0">
              <a:lnSpc>
                <a:spcPct val="100000"/>
              </a:lnSpc>
              <a:spcBef>
                <a:spcPts val="1200"/>
              </a:spcBef>
              <a:spcAft>
                <a:spcPts val="200"/>
              </a:spcAft>
              <a:buSzPct val="100000"/>
              <a:buNone/>
            </a:pPr>
            <a:r>
              <a:rPr lang="en-US" altLang="zh-CN" sz="2100" dirty="0"/>
              <a:t>           </a:t>
            </a:r>
            <a:r>
              <a:rPr lang="en-US" altLang="zh-CN" sz="2100" dirty="0" err="1"/>
              <a:t>aesCipher.decryptor.update</a:t>
            </a:r>
            <a:r>
              <a:rPr lang="en-US" altLang="zh-CN" sz="2100" dirty="0"/>
              <a:t>(c)             </a:t>
            </a:r>
          </a:p>
          <a:p>
            <a:pPr marL="0" lvl="4" indent="0">
              <a:lnSpc>
                <a:spcPct val="100000"/>
              </a:lnSpc>
              <a:spcBef>
                <a:spcPts val="1200"/>
              </a:spcBef>
              <a:spcAft>
                <a:spcPts val="200"/>
              </a:spcAft>
              <a:buSzPct val="100000"/>
              <a:buNone/>
            </a:pPr>
            <a:r>
              <a:rPr lang="en-US" altLang="zh-CN" sz="2100" dirty="0"/>
              <a:t>           finalize()</a:t>
            </a:r>
          </a:p>
          <a:p>
            <a:pPr marL="944118" lvl="1" indent="-457200"/>
            <a:r>
              <a:rPr lang="zh-CN" altLang="en-US" dirty="0"/>
              <a:t>利用</a:t>
            </a:r>
            <a:r>
              <a:rPr lang="en-US" altLang="zh-CN" dirty="0"/>
              <a:t>padding</a:t>
            </a:r>
            <a:r>
              <a:rPr lang="zh-CN" altLang="en-US" dirty="0"/>
              <a:t>对长度不是</a:t>
            </a:r>
            <a:r>
              <a:rPr lang="en-US" altLang="zh-CN" dirty="0"/>
              <a:t>16</a:t>
            </a:r>
            <a:r>
              <a:rPr lang="zh-CN" altLang="en-US" dirty="0"/>
              <a:t>字节的整数倍的明文进行数据填充，同时解密后进行填充数据删除</a:t>
            </a:r>
            <a:endParaRPr lang="en-US" altLang="zh-CN" dirty="0"/>
          </a:p>
          <a:p>
            <a:r>
              <a:rPr lang="en-US" altLang="zh-CN" b="0" dirty="0"/>
              <a:t>          </a:t>
            </a:r>
            <a:r>
              <a:rPr lang="en-US" altLang="zh-CN" b="0" dirty="0" err="1"/>
              <a:t>padder</a:t>
            </a:r>
            <a:r>
              <a:rPr lang="en-US" altLang="zh-CN" b="0" dirty="0"/>
              <a:t> = padding.PKCS7(128).</a:t>
            </a:r>
            <a:r>
              <a:rPr lang="en-US" altLang="zh-CN" b="0" dirty="0" err="1"/>
              <a:t>padder</a:t>
            </a:r>
            <a:r>
              <a:rPr lang="en-US" altLang="zh-CN" b="0" dirty="0"/>
              <a:t>().update(m)   </a:t>
            </a:r>
          </a:p>
          <a:p>
            <a:r>
              <a:rPr lang="en-US" altLang="zh-CN" b="0" dirty="0"/>
              <a:t>          </a:t>
            </a:r>
            <a:r>
              <a:rPr lang="en-US" altLang="zh-CN" b="0" dirty="0" err="1"/>
              <a:t>unpadder</a:t>
            </a:r>
            <a:r>
              <a:rPr lang="en-US" altLang="zh-CN" b="0" dirty="0"/>
              <a:t> = padding.PKCS7(128).</a:t>
            </a:r>
            <a:r>
              <a:rPr lang="en-US" altLang="zh-CN" b="0" dirty="0" err="1"/>
              <a:t>unpadder.update</a:t>
            </a:r>
            <a:r>
              <a:rPr lang="en-US" altLang="zh-CN" b="0" dirty="0"/>
              <a:t>(m1) </a:t>
            </a:r>
          </a:p>
          <a:p>
            <a:r>
              <a:rPr lang="en-US" altLang="zh-CN" b="0" dirty="0"/>
              <a:t>          finalize()</a:t>
            </a:r>
            <a:endParaRPr lang="en-US" altLang="zh-CN" dirty="0"/>
          </a:p>
          <a:p>
            <a:pPr marL="457200" indent="-457200"/>
            <a:endParaRPr lang="en-US" altLang="zh-CN" dirty="0"/>
          </a:p>
          <a:p>
            <a:pPr marL="944118" lvl="1" indent="-457200"/>
            <a:endParaRPr lang="en-US" altLang="zh-CN" dirty="0"/>
          </a:p>
          <a:p>
            <a:pPr marL="944118" lvl="1" indent="-457200"/>
            <a:endParaRPr lang="zh-CN" altLang="en-US" dirty="0"/>
          </a:p>
        </p:txBody>
      </p:sp>
    </p:spTree>
    <p:extLst>
      <p:ext uri="{BB962C8B-B14F-4D97-AF65-F5344CB8AC3E}">
        <p14:creationId xmlns:p14="http://schemas.microsoft.com/office/powerpoint/2010/main" val="3390518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公钥密码体制的提出</a:t>
            </a:r>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49287" y="1815441"/>
            <a:ext cx="8175478" cy="4022725"/>
          </a:xfrm>
        </p:spPr>
      </p:pic>
    </p:spTree>
    <p:extLst>
      <p:ext uri="{BB962C8B-B14F-4D97-AF65-F5344CB8AC3E}">
        <p14:creationId xmlns:p14="http://schemas.microsoft.com/office/powerpoint/2010/main" val="3491865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公钥密码体制的发展</a:t>
            </a:r>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7604" y="1846263"/>
            <a:ext cx="7936787" cy="4358917"/>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0899" y="3482336"/>
            <a:ext cx="3957666" cy="2833708"/>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0899" y="1795758"/>
            <a:ext cx="1951763" cy="1686578"/>
          </a:xfrm>
          <a:prstGeom prst="rect">
            <a:avLst/>
          </a:prstGeom>
        </p:spPr>
      </p:pic>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89568" y="1854955"/>
            <a:ext cx="1376737" cy="1609930"/>
          </a:xfrm>
          <a:prstGeom prst="rect">
            <a:avLst/>
          </a:prstGeom>
        </p:spPr>
      </p:pic>
    </p:spTree>
    <p:extLst>
      <p:ext uri="{BB962C8B-B14F-4D97-AF65-F5344CB8AC3E}">
        <p14:creationId xmlns:p14="http://schemas.microsoft.com/office/powerpoint/2010/main" val="3855257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公钥密码体制的思想</a:t>
            </a:r>
          </a:p>
        </p:txBody>
      </p:sp>
      <p:sp>
        <p:nvSpPr>
          <p:cNvPr id="3" name="内容占位符 2"/>
          <p:cNvSpPr>
            <a:spLocks noGrp="1"/>
          </p:cNvSpPr>
          <p:nvPr>
            <p:ph idx="1"/>
          </p:nvPr>
        </p:nvSpPr>
        <p:spPr>
          <a:xfrm>
            <a:off x="553763" y="1845734"/>
            <a:ext cx="11302876" cy="4524244"/>
          </a:xfrm>
        </p:spPr>
        <p:txBody>
          <a:bodyPr>
            <a:normAutofit/>
          </a:bodyPr>
          <a:lstStyle/>
          <a:p>
            <a:r>
              <a:rPr lang="en-US" altLang="zh-CN" dirty="0"/>
              <a:t>1</a:t>
            </a:r>
            <a:r>
              <a:rPr lang="zh-CN" altLang="en-US" dirty="0"/>
              <a:t>）满足以下要求</a:t>
            </a:r>
          </a:p>
          <a:p>
            <a:pPr lvl="1"/>
            <a:r>
              <a:rPr lang="zh-CN" altLang="en-US" dirty="0"/>
              <a:t>接收方</a:t>
            </a:r>
            <a:r>
              <a:rPr lang="en-US" altLang="zh-CN" dirty="0"/>
              <a:t>A</a:t>
            </a:r>
            <a:r>
              <a:rPr lang="zh-CN" altLang="en-US" dirty="0"/>
              <a:t>容易产生一对密钥（公钥</a:t>
            </a:r>
            <a:r>
              <a:rPr lang="en-US" altLang="zh-CN" dirty="0" err="1"/>
              <a:t>P</a:t>
            </a:r>
            <a:r>
              <a:rPr lang="en-US" altLang="zh-CN" baseline="-25000" dirty="0" err="1"/>
              <a:t>k</a:t>
            </a:r>
            <a:r>
              <a:rPr lang="zh-CN" altLang="en-US" dirty="0"/>
              <a:t>和私钥</a:t>
            </a:r>
            <a:r>
              <a:rPr lang="en-US" altLang="zh-CN" dirty="0" err="1"/>
              <a:t>S</a:t>
            </a:r>
            <a:r>
              <a:rPr lang="en-US" altLang="zh-CN" baseline="-25000" dirty="0" err="1"/>
              <a:t>k</a:t>
            </a:r>
            <a:r>
              <a:rPr lang="zh-CN" altLang="en-US" dirty="0"/>
              <a:t>）</a:t>
            </a:r>
            <a:endParaRPr lang="en-US" altLang="zh-CN" dirty="0"/>
          </a:p>
          <a:p>
            <a:pPr lvl="1"/>
            <a:r>
              <a:rPr lang="zh-CN" altLang="en-US" dirty="0"/>
              <a:t>发送方</a:t>
            </a:r>
            <a:r>
              <a:rPr lang="en-US" altLang="zh-CN" dirty="0"/>
              <a:t>B</a:t>
            </a:r>
            <a:r>
              <a:rPr lang="zh-CN" altLang="en-US" dirty="0"/>
              <a:t>在知道接收方</a:t>
            </a:r>
            <a:r>
              <a:rPr lang="en-US" altLang="zh-CN" dirty="0"/>
              <a:t>A</a:t>
            </a:r>
            <a:r>
              <a:rPr lang="zh-CN" altLang="en-US" dirty="0"/>
              <a:t>公钥</a:t>
            </a:r>
            <a:r>
              <a:rPr lang="en-US" altLang="zh-CN" dirty="0" err="1"/>
              <a:t>P</a:t>
            </a:r>
            <a:r>
              <a:rPr lang="en-US" altLang="zh-CN" baseline="-25000" dirty="0" err="1"/>
              <a:t>k</a:t>
            </a:r>
            <a:r>
              <a:rPr lang="zh-CN" altLang="en-US" dirty="0"/>
              <a:t>和待加密的消息</a:t>
            </a:r>
            <a:r>
              <a:rPr lang="en-US" altLang="zh-CN" dirty="0"/>
              <a:t>M</a:t>
            </a:r>
            <a:r>
              <a:rPr lang="zh-CN" altLang="en-US" dirty="0"/>
              <a:t>的情况下，很容易通过加密函数产生对应的密文</a:t>
            </a:r>
            <a:r>
              <a:rPr lang="en-US" altLang="zh-CN" dirty="0"/>
              <a:t>C</a:t>
            </a:r>
            <a:r>
              <a:rPr lang="zh-CN" altLang="en-US" dirty="0"/>
              <a:t>；同理，接收方收到密文</a:t>
            </a:r>
            <a:r>
              <a:rPr lang="en-US" altLang="zh-CN" dirty="0"/>
              <a:t>C</a:t>
            </a:r>
            <a:r>
              <a:rPr lang="zh-CN" altLang="en-US" dirty="0"/>
              <a:t>后，容易用私钥</a:t>
            </a:r>
            <a:r>
              <a:rPr lang="en-US" altLang="zh-CN" dirty="0" err="1"/>
              <a:t>S</a:t>
            </a:r>
            <a:r>
              <a:rPr lang="en-US" altLang="zh-CN" baseline="-25000" dirty="0" err="1"/>
              <a:t>k</a:t>
            </a:r>
            <a:r>
              <a:rPr lang="zh-CN" altLang="en-US" dirty="0"/>
              <a:t>和解密函数解出密文；</a:t>
            </a:r>
            <a:endParaRPr lang="en-US" altLang="zh-CN" dirty="0"/>
          </a:p>
          <a:p>
            <a:pPr lvl="1"/>
            <a:r>
              <a:rPr lang="zh-CN" altLang="en-US" dirty="0"/>
              <a:t>攻击者</a:t>
            </a:r>
            <a:r>
              <a:rPr lang="en-US" altLang="zh-CN" dirty="0"/>
              <a:t>E</a:t>
            </a:r>
            <a:r>
              <a:rPr lang="zh-CN" altLang="en-US" dirty="0"/>
              <a:t>即使知道公钥，要确定私钥在计算上是不可行的</a:t>
            </a:r>
            <a:endParaRPr lang="en-US" altLang="zh-CN" dirty="0"/>
          </a:p>
          <a:p>
            <a:pPr lvl="1"/>
            <a:r>
              <a:rPr lang="zh-CN" altLang="en-US" dirty="0"/>
              <a:t>攻击者</a:t>
            </a:r>
            <a:r>
              <a:rPr lang="en-US" altLang="zh-CN" dirty="0"/>
              <a:t>E</a:t>
            </a:r>
            <a:r>
              <a:rPr lang="zh-CN" altLang="en-US" dirty="0"/>
              <a:t>即使知道公钥和密文</a:t>
            </a:r>
            <a:r>
              <a:rPr lang="en-US" altLang="zh-CN" dirty="0"/>
              <a:t>C</a:t>
            </a:r>
            <a:r>
              <a:rPr lang="zh-CN" altLang="en-US" dirty="0"/>
              <a:t>，要想恢复原来的消息</a:t>
            </a:r>
            <a:r>
              <a:rPr lang="en-US" altLang="zh-CN" dirty="0"/>
              <a:t>M</a:t>
            </a:r>
            <a:r>
              <a:rPr lang="zh-CN" altLang="en-US" dirty="0"/>
              <a:t>在计算上也是不可行的</a:t>
            </a:r>
            <a:endParaRPr lang="en-US" altLang="zh-CN" dirty="0"/>
          </a:p>
          <a:p>
            <a:pPr lvl="1"/>
            <a:r>
              <a:rPr lang="zh-CN" altLang="en-US" dirty="0"/>
              <a:t>加密、解密次序可交换</a:t>
            </a:r>
            <a:r>
              <a:rPr lang="en-US" altLang="zh-CN" dirty="0"/>
              <a:t>E </a:t>
            </a:r>
            <a:r>
              <a:rPr lang="en-US" altLang="zh-CN" sz="1600" baseline="-25000" dirty="0" err="1"/>
              <a:t>Pk</a:t>
            </a:r>
            <a:r>
              <a:rPr lang="en-US" altLang="zh-CN" dirty="0"/>
              <a:t> [D </a:t>
            </a:r>
            <a:r>
              <a:rPr lang="en-US" altLang="zh-CN" sz="1600" baseline="-25000" dirty="0" err="1"/>
              <a:t>S</a:t>
            </a:r>
            <a:r>
              <a:rPr lang="en-US" altLang="zh-CN" baseline="-25000" dirty="0" err="1"/>
              <a:t>k</a:t>
            </a:r>
            <a:r>
              <a:rPr lang="en-US" altLang="zh-CN" dirty="0"/>
              <a:t>(M)] = </a:t>
            </a:r>
            <a:r>
              <a:rPr lang="en-US" altLang="zh-CN" dirty="0" err="1"/>
              <a:t>D</a:t>
            </a:r>
            <a:r>
              <a:rPr lang="en-US" altLang="zh-CN" baseline="-25000" dirty="0" err="1"/>
              <a:t>Sk</a:t>
            </a:r>
            <a:r>
              <a:rPr lang="en-US" altLang="zh-CN" baseline="-25000" dirty="0"/>
              <a:t> </a:t>
            </a:r>
            <a:r>
              <a:rPr lang="en-US" altLang="zh-CN" dirty="0"/>
              <a:t>[E</a:t>
            </a:r>
            <a:r>
              <a:rPr lang="en-US" altLang="zh-CN" baseline="-25000" dirty="0"/>
              <a:t> </a:t>
            </a:r>
            <a:r>
              <a:rPr lang="en-US" altLang="zh-CN" baseline="-25000" dirty="0" err="1"/>
              <a:t>Pk</a:t>
            </a:r>
            <a:r>
              <a:rPr lang="en-US" altLang="zh-CN" dirty="0"/>
              <a:t>(M)] (</a:t>
            </a:r>
            <a:r>
              <a:rPr lang="zh-CN" altLang="en-US" dirty="0"/>
              <a:t>不要求所有算法满足这个要求</a:t>
            </a:r>
            <a:r>
              <a:rPr lang="en-US" altLang="zh-CN" dirty="0"/>
              <a:t>)</a:t>
            </a:r>
          </a:p>
          <a:p>
            <a:r>
              <a:rPr lang="en-US" altLang="zh-CN" dirty="0"/>
              <a:t>2</a:t>
            </a:r>
            <a:r>
              <a:rPr lang="zh-CN" altLang="en-US" dirty="0"/>
              <a:t>）陷门单向函数</a:t>
            </a:r>
            <a:endParaRPr lang="en-US" altLang="zh-CN" dirty="0"/>
          </a:p>
          <a:p>
            <a:pPr lvl="1"/>
            <a:r>
              <a:rPr lang="en-US" altLang="zh-CN" dirty="0"/>
              <a:t> </a:t>
            </a:r>
            <a:r>
              <a:rPr lang="zh-CN" altLang="en-US" dirty="0"/>
              <a:t>正向计算容易，已知和消息</a:t>
            </a:r>
            <a:r>
              <a:rPr lang="en-US" altLang="zh-CN" dirty="0"/>
              <a:t>M</a:t>
            </a:r>
            <a:r>
              <a:rPr lang="zh-CN" altLang="en-US" dirty="0"/>
              <a:t>， 容易计算</a:t>
            </a:r>
            <a:r>
              <a:rPr lang="en-US" altLang="zh-CN" dirty="0"/>
              <a:t>C=f</a:t>
            </a:r>
            <a:r>
              <a:rPr lang="en-US" altLang="zh-CN" baseline="-25000" dirty="0"/>
              <a:t> </a:t>
            </a:r>
            <a:r>
              <a:rPr lang="en-US" altLang="zh-CN" baseline="-25000" dirty="0" err="1"/>
              <a:t>Pk</a:t>
            </a:r>
            <a:r>
              <a:rPr lang="en-US" altLang="zh-CN" dirty="0"/>
              <a:t>(M)</a:t>
            </a:r>
          </a:p>
          <a:p>
            <a:pPr lvl="1"/>
            <a:r>
              <a:rPr lang="zh-CN" altLang="en-US" dirty="0"/>
              <a:t>在不知道密钥的情况下，反向计算不可行 </a:t>
            </a:r>
            <a:r>
              <a:rPr lang="en-US" altLang="zh-CN" dirty="0"/>
              <a:t>M=f</a:t>
            </a:r>
            <a:r>
              <a:rPr lang="en-US" altLang="zh-CN" baseline="30000" dirty="0"/>
              <a:t>-1</a:t>
            </a:r>
            <a:r>
              <a:rPr lang="en-US" altLang="zh-CN" baseline="-25000" dirty="0"/>
              <a:t> </a:t>
            </a:r>
            <a:r>
              <a:rPr lang="en-US" altLang="zh-CN" dirty="0"/>
              <a:t>(C)</a:t>
            </a:r>
          </a:p>
          <a:p>
            <a:pPr lvl="1"/>
            <a:r>
              <a:rPr lang="zh-CN" altLang="en-US" dirty="0"/>
              <a:t>在知道密钥的情况下，反向计算容易 </a:t>
            </a:r>
            <a:r>
              <a:rPr lang="en-US" altLang="zh-CN" dirty="0"/>
              <a:t>M=f</a:t>
            </a:r>
            <a:r>
              <a:rPr lang="en-US" altLang="zh-CN" baseline="30000" dirty="0"/>
              <a:t>-1</a:t>
            </a:r>
            <a:r>
              <a:rPr lang="en-US" altLang="zh-CN" baseline="-25000" dirty="0"/>
              <a:t>Sk </a:t>
            </a:r>
            <a:r>
              <a:rPr lang="en-US" altLang="zh-CN" dirty="0"/>
              <a:t>(C) ,</a:t>
            </a:r>
            <a:r>
              <a:rPr lang="zh-CN" altLang="en-US" dirty="0"/>
              <a:t>私钥</a:t>
            </a:r>
            <a:r>
              <a:rPr lang="en-US" altLang="zh-CN" dirty="0" err="1"/>
              <a:t>S</a:t>
            </a:r>
            <a:r>
              <a:rPr lang="en-US" altLang="zh-CN" baseline="-25000" dirty="0" err="1"/>
              <a:t>k</a:t>
            </a:r>
            <a:r>
              <a:rPr lang="zh-CN" altLang="en-US" dirty="0"/>
              <a:t>是陷门</a:t>
            </a:r>
            <a:endParaRPr lang="en-US" altLang="zh-CN" dirty="0"/>
          </a:p>
        </p:txBody>
      </p:sp>
    </p:spTree>
    <p:extLst>
      <p:ext uri="{BB962C8B-B14F-4D97-AF65-F5344CB8AC3E}">
        <p14:creationId xmlns:p14="http://schemas.microsoft.com/office/powerpoint/2010/main" val="4292148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公钥密码体制的分类</a:t>
            </a:r>
          </a:p>
        </p:txBody>
      </p:sp>
      <p:sp>
        <p:nvSpPr>
          <p:cNvPr id="3" name="内容占位符 2"/>
          <p:cNvSpPr>
            <a:spLocks noGrp="1"/>
          </p:cNvSpPr>
          <p:nvPr>
            <p:ph idx="1"/>
          </p:nvPr>
        </p:nvSpPr>
        <p:spPr/>
        <p:txBody>
          <a:bodyPr/>
          <a:lstStyle/>
          <a:p>
            <a:r>
              <a:rPr lang="zh-CN" altLang="en-US" dirty="0"/>
              <a:t>根据基于的计算困难问题的不同，分为：</a:t>
            </a:r>
            <a:endParaRPr lang="en-US" altLang="zh-CN" dirty="0"/>
          </a:p>
          <a:p>
            <a:r>
              <a:rPr lang="zh-CN" altLang="en-US" dirty="0"/>
              <a:t>基于大整数因子分解问题，如 </a:t>
            </a:r>
            <a:r>
              <a:rPr lang="en-US" altLang="zh-CN" dirty="0"/>
              <a:t>RSA</a:t>
            </a:r>
          </a:p>
          <a:p>
            <a:r>
              <a:rPr lang="zh-CN" altLang="en-US" dirty="0"/>
              <a:t>基于有限域乘法群上的离散对数问题，如 </a:t>
            </a:r>
            <a:r>
              <a:rPr lang="en-US" altLang="zh-CN" dirty="0" err="1"/>
              <a:t>Elgamal</a:t>
            </a:r>
            <a:endParaRPr lang="en-US" altLang="zh-CN" dirty="0"/>
          </a:p>
          <a:p>
            <a:r>
              <a:rPr lang="zh-CN" altLang="en-US" dirty="0"/>
              <a:t>基于椭圆曲线上的离散对数问题，如</a:t>
            </a:r>
            <a:r>
              <a:rPr lang="en-US" altLang="zh-CN" dirty="0"/>
              <a:t>ECC</a:t>
            </a:r>
          </a:p>
          <a:p>
            <a:r>
              <a:rPr lang="zh-CN" altLang="en-US" dirty="0"/>
              <a:t>基于格的短向量问题， 如</a:t>
            </a:r>
            <a:r>
              <a:rPr lang="en-US" altLang="zh-CN" dirty="0"/>
              <a:t>NTRU, LWE</a:t>
            </a:r>
          </a:p>
          <a:p>
            <a:endParaRPr lang="zh-CN" altLang="en-US" dirty="0"/>
          </a:p>
        </p:txBody>
      </p:sp>
    </p:spTree>
    <p:extLst>
      <p:ext uri="{BB962C8B-B14F-4D97-AF65-F5344CB8AC3E}">
        <p14:creationId xmlns:p14="http://schemas.microsoft.com/office/powerpoint/2010/main" val="387311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5D98A8-EB95-7384-0E10-52EC3D533AD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A86334D-FA15-F724-40CC-60534C4F806A}"/>
              </a:ext>
            </a:extLst>
          </p:cNvPr>
          <p:cNvSpPr>
            <a:spLocks noGrp="1"/>
          </p:cNvSpPr>
          <p:nvPr>
            <p:ph idx="1"/>
          </p:nvPr>
        </p:nvSpPr>
        <p:spPr/>
        <p:txBody>
          <a:bodyPr/>
          <a:lstStyle/>
          <a:p>
            <a:endParaRPr lang="zh-CN" altLang="en-US"/>
          </a:p>
        </p:txBody>
      </p:sp>
      <p:pic>
        <p:nvPicPr>
          <p:cNvPr id="1026" name="Picture 2">
            <a:extLst>
              <a:ext uri="{FF2B5EF4-FFF2-40B4-BE49-F238E27FC236}">
                <a16:creationId xmlns:a16="http://schemas.microsoft.com/office/drawing/2014/main" id="{D9C92DAF-AAD4-8A51-85E5-AA0F69790E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775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公钥加密模型</a:t>
            </a:r>
          </a:p>
        </p:txBody>
      </p:sp>
      <p:pic>
        <p:nvPicPr>
          <p:cNvPr id="4" name="内容占位符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2532" t="3451" r="1151"/>
          <a:stretch/>
        </p:blipFill>
        <p:spPr>
          <a:xfrm>
            <a:off x="81110" y="2137025"/>
            <a:ext cx="7023470" cy="4121541"/>
          </a:xfr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2432" y="1917323"/>
            <a:ext cx="5661360" cy="869359"/>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12432" y="2973711"/>
            <a:ext cx="5578927" cy="891099"/>
          </a:xfrm>
          <a:prstGeom prst="rect">
            <a:avLst/>
          </a:prstGeom>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63802" y="4051839"/>
            <a:ext cx="5880998" cy="627306"/>
          </a:xfrm>
          <a:prstGeom prst="rect">
            <a:avLst/>
          </a:prstGeom>
        </p:spPr>
      </p:pic>
    </p:spTree>
    <p:extLst>
      <p:ext uri="{BB962C8B-B14F-4D97-AF65-F5344CB8AC3E}">
        <p14:creationId xmlns:p14="http://schemas.microsoft.com/office/powerpoint/2010/main" val="1219163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公钥密码体制</a:t>
            </a:r>
          </a:p>
        </p:txBody>
      </p:sp>
      <p:pic>
        <p:nvPicPr>
          <p:cNvPr id="4" name="内容占位符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7146" t="12921" r="1745"/>
          <a:stretch/>
        </p:blipFill>
        <p:spPr>
          <a:xfrm>
            <a:off x="136988" y="2397152"/>
            <a:ext cx="6169632" cy="3344238"/>
          </a:xfrm>
        </p:spPr>
      </p:pic>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l="3478" r="2146"/>
          <a:stretch/>
        </p:blipFill>
        <p:spPr>
          <a:xfrm>
            <a:off x="6524946" y="2507366"/>
            <a:ext cx="5619964" cy="2669876"/>
          </a:xfrm>
          <a:prstGeom prst="rect">
            <a:avLst/>
          </a:prstGeom>
        </p:spPr>
      </p:pic>
      <p:sp>
        <p:nvSpPr>
          <p:cNvPr id="6" name="文本框 5"/>
          <p:cNvSpPr txBox="1"/>
          <p:nvPr/>
        </p:nvSpPr>
        <p:spPr>
          <a:xfrm>
            <a:off x="6372545" y="2350918"/>
            <a:ext cx="5772365" cy="3436706"/>
          </a:xfrm>
          <a:prstGeom prst="rect">
            <a:avLst/>
          </a:prstGeom>
          <a:noFill/>
          <a:ln w="3175">
            <a:solidFill>
              <a:schemeClr val="tx1"/>
            </a:solidFill>
          </a:ln>
        </p:spPr>
        <p:txBody>
          <a:bodyPr wrap="square" rtlCol="0">
            <a:spAutoFit/>
          </a:bodyPr>
          <a:lstStyle/>
          <a:p>
            <a:endParaRPr lang="zh-CN" altLang="en-US" dirty="0"/>
          </a:p>
        </p:txBody>
      </p:sp>
      <p:sp>
        <p:nvSpPr>
          <p:cNvPr id="7" name="文本框 6"/>
          <p:cNvSpPr txBox="1"/>
          <p:nvPr/>
        </p:nvSpPr>
        <p:spPr>
          <a:xfrm>
            <a:off x="6739847" y="1844211"/>
            <a:ext cx="184731" cy="369332"/>
          </a:xfrm>
          <a:prstGeom prst="rect">
            <a:avLst/>
          </a:prstGeom>
          <a:noFill/>
        </p:spPr>
        <p:txBody>
          <a:bodyPr wrap="none" rtlCol="0">
            <a:spAutoFit/>
          </a:bodyPr>
          <a:lstStyle/>
          <a:p>
            <a:endParaRPr lang="zh-CN" altLang="en-US" dirty="0"/>
          </a:p>
        </p:txBody>
      </p:sp>
      <p:sp>
        <p:nvSpPr>
          <p:cNvPr id="9" name="文本框 8"/>
          <p:cNvSpPr txBox="1"/>
          <p:nvPr/>
        </p:nvSpPr>
        <p:spPr>
          <a:xfrm>
            <a:off x="136988" y="2350918"/>
            <a:ext cx="6143947" cy="3561709"/>
          </a:xfrm>
          <a:prstGeom prst="rect">
            <a:avLst/>
          </a:prstGeom>
          <a:noFill/>
          <a:ln w="3175">
            <a:solidFill>
              <a:schemeClr val="tx1"/>
            </a:solidFill>
          </a:ln>
        </p:spPr>
        <p:txBody>
          <a:bodyPr wrap="square" rtlCol="0">
            <a:spAutoFit/>
          </a:bodyPr>
          <a:lstStyle/>
          <a:p>
            <a:endParaRPr lang="zh-CN" altLang="en-US" dirty="0"/>
          </a:p>
        </p:txBody>
      </p:sp>
      <p:sp>
        <p:nvSpPr>
          <p:cNvPr id="11" name="文本框 10"/>
          <p:cNvSpPr txBox="1"/>
          <p:nvPr/>
        </p:nvSpPr>
        <p:spPr>
          <a:xfrm>
            <a:off x="261888" y="1866732"/>
            <a:ext cx="10253711" cy="461665"/>
          </a:xfrm>
          <a:prstGeom prst="rect">
            <a:avLst/>
          </a:prstGeom>
          <a:noFill/>
        </p:spPr>
        <p:txBody>
          <a:bodyPr wrap="square" rtlCol="0">
            <a:spAutoFit/>
          </a:bodyPr>
          <a:lstStyle/>
          <a:p>
            <a:r>
              <a:rPr lang="zh-CN" altLang="en-US" sz="2400" b="1" dirty="0"/>
              <a:t>基于大整数分解问题：已知</a:t>
            </a:r>
            <a:r>
              <a:rPr lang="en-US" altLang="zh-CN" sz="2400" b="1" dirty="0"/>
              <a:t>n</a:t>
            </a:r>
            <a:r>
              <a:rPr lang="zh-CN" altLang="en-US" sz="2400" b="1" dirty="0"/>
              <a:t>是两个大素数的乘积，求</a:t>
            </a:r>
            <a:r>
              <a:rPr lang="en-US" altLang="zh-CN" sz="2400" b="1" dirty="0"/>
              <a:t>n</a:t>
            </a:r>
            <a:r>
              <a:rPr lang="zh-CN" altLang="en-US" sz="2400" b="1" dirty="0"/>
              <a:t>的素分解</a:t>
            </a:r>
          </a:p>
        </p:txBody>
      </p:sp>
      <p:sp>
        <p:nvSpPr>
          <p:cNvPr id="3" name="文本框 2"/>
          <p:cNvSpPr txBox="1"/>
          <p:nvPr/>
        </p:nvSpPr>
        <p:spPr>
          <a:xfrm>
            <a:off x="210620" y="5935148"/>
            <a:ext cx="6314325" cy="369332"/>
          </a:xfrm>
          <a:prstGeom prst="rect">
            <a:avLst/>
          </a:prstGeom>
          <a:noFill/>
        </p:spPr>
        <p:txBody>
          <a:bodyPr wrap="square" rtlCol="0">
            <a:spAutoFit/>
          </a:bodyPr>
          <a:lstStyle/>
          <a:p>
            <a:r>
              <a:rPr lang="zh-CN" altLang="en-US" dirty="0"/>
              <a:t>欧几里得算法（辗转相除法）</a:t>
            </a:r>
            <a:r>
              <a:rPr lang="en-US" altLang="zh-CN" dirty="0"/>
              <a:t>/</a:t>
            </a:r>
            <a:r>
              <a:rPr lang="zh-CN" altLang="en-US" dirty="0"/>
              <a:t> 扩展欧几里得算法</a:t>
            </a:r>
          </a:p>
        </p:txBody>
      </p:sp>
    </p:spTree>
    <p:extLst>
      <p:ext uri="{BB962C8B-B14F-4D97-AF65-F5344CB8AC3E}">
        <p14:creationId xmlns:p14="http://schemas.microsoft.com/office/powerpoint/2010/main" val="962426811"/>
      </p:ext>
    </p:extLst>
  </p:cSld>
  <p:clrMapOvr>
    <a:masterClrMapping/>
  </p:clrMapOvr>
</p:sld>
</file>

<file path=ppt/theme/theme1.xml><?xml version="1.0" encoding="utf-8"?>
<a:theme xmlns:a="http://schemas.openxmlformats.org/drawingml/2006/main" name="回顾">
  <a:themeElements>
    <a:clrScheme name="橙红色">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1454</TotalTime>
  <Words>1310</Words>
  <Application>Microsoft Office PowerPoint</Application>
  <PresentationFormat>宽屏</PresentationFormat>
  <Paragraphs>116</Paragraphs>
  <Slides>19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Arial Unicode MS</vt:lpstr>
      <vt:lpstr>Arial</vt:lpstr>
      <vt:lpstr>Calibri</vt:lpstr>
      <vt:lpstr>Cambria Math</vt:lpstr>
      <vt:lpstr>Times New Roman</vt:lpstr>
      <vt:lpstr>Wingdings</vt:lpstr>
      <vt:lpstr>回顾</vt:lpstr>
      <vt:lpstr>第4章 公钥加密 </vt:lpstr>
      <vt:lpstr>对称加密回顾</vt:lpstr>
      <vt:lpstr>公钥密码体制的提出</vt:lpstr>
      <vt:lpstr>公钥密码体制的发展</vt:lpstr>
      <vt:lpstr>公钥密码体制的思想</vt:lpstr>
      <vt:lpstr>公钥密码体制的分类</vt:lpstr>
      <vt:lpstr>PowerPoint 演示文稿</vt:lpstr>
      <vt:lpstr>公钥加密模型</vt:lpstr>
      <vt:lpstr>RSA公钥密码体制</vt:lpstr>
      <vt:lpstr>RSA公钥密码体制</vt:lpstr>
      <vt:lpstr>RSA公钥密码体制</vt:lpstr>
      <vt:lpstr>RSA公钥密码体制</vt:lpstr>
      <vt:lpstr>RSA公钥加密体制-主要运算</vt:lpstr>
      <vt:lpstr>编程实现</vt:lpstr>
      <vt:lpstr>PEM编码文件结构</vt:lpstr>
      <vt:lpstr>Raw-RSA(教科书式RSA)</vt:lpstr>
      <vt:lpstr>选择密文攻击—同态攻击</vt:lpstr>
      <vt:lpstr>共模攻击</vt:lpstr>
      <vt:lpstr>RSA的安全实现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公钥加密</dc:title>
  <dc:creator>jyl</dc:creator>
  <cp:lastModifiedBy>伟康 杨</cp:lastModifiedBy>
  <cp:revision>55</cp:revision>
  <dcterms:created xsi:type="dcterms:W3CDTF">2021-08-24T06:17:01Z</dcterms:created>
  <dcterms:modified xsi:type="dcterms:W3CDTF">2024-10-14T07:48:09Z</dcterms:modified>
</cp:coreProperties>
</file>