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7" r:id="rId5"/>
    <p:sldId id="265" r:id="rId6"/>
    <p:sldId id="266" r:id="rId7"/>
    <p:sldId id="268" r:id="rId8"/>
    <p:sldId id="269" r:id="rId9"/>
    <p:sldId id="270" r:id="rId10"/>
    <p:sldId id="275" r:id="rId11"/>
    <p:sldId id="276" r:id="rId12"/>
    <p:sldId id="277" r:id="rId13"/>
    <p:sldId id="274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69" y="3364787"/>
            <a:ext cx="2937016" cy="28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62" y="626450"/>
            <a:ext cx="11302876" cy="9239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3" y="1845734"/>
            <a:ext cx="11302876" cy="40233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1"/>
            </a:lvl1pPr>
            <a:lvl2pPr marL="486918" indent="-285750">
              <a:lnSpc>
                <a:spcPct val="100000"/>
              </a:lnSpc>
              <a:buFont typeface="Wingdings" panose="05000000000000000000" pitchFamily="2" charset="2"/>
              <a:buChar char="l"/>
              <a:defRPr b="0"/>
            </a:lvl2pPr>
            <a:lvl3pPr marL="669798" indent="-285750">
              <a:buFont typeface="Wingdings" panose="05000000000000000000" pitchFamily="2" charset="2"/>
              <a:buChar char="p"/>
              <a:defRPr b="0"/>
            </a:lvl3pPr>
            <a:lvl4pPr marL="852678" indent="-285750">
              <a:buFont typeface="Wingdings" panose="05000000000000000000" pitchFamily="2" charset="2"/>
              <a:buChar char="l"/>
              <a:defRPr b="0"/>
            </a:lvl4pPr>
            <a:lvl5pPr marL="932688" indent="-182880">
              <a:buFont typeface="Arial" panose="020B0604020202020204" pitchFamily="34" charset="0"/>
              <a:buChar char="•"/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8" y="3573016"/>
            <a:ext cx="3500553" cy="26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>
            <a:lvl1pPr>
              <a:defRPr b="1"/>
            </a:lvl1pPr>
            <a:lvl2pPr marL="384048" indent="-182880">
              <a:lnSpc>
                <a:spcPct val="100000"/>
              </a:lnSpc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p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>
            <a:lvl1pPr marL="91440" indent="-91440"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" lvl="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/>
              <a:t>编辑母版文本样式</a:t>
            </a:r>
          </a:p>
          <a:p>
            <a:pPr marL="384048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</a:p>
          <a:p>
            <a:pPr marL="566928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第三级</a:t>
            </a:r>
          </a:p>
          <a:p>
            <a:pPr marL="749808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第四级</a:t>
            </a:r>
          </a:p>
          <a:p>
            <a:pPr marL="932688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1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764705"/>
            <a:ext cx="10058400" cy="90064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31" y="0"/>
            <a:ext cx="12095512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3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79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A027C3-7DC3-4A4C-8A01-1A1684FEC036}" type="datetimeFigureOut">
              <a:rPr lang="zh-CN" altLang="en-US" smtClean="0"/>
              <a:pPr/>
              <a:t>2024/11/3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49831" y="-4470"/>
            <a:ext cx="12095512" cy="786384"/>
            <a:chOff x="36183" y="3035807"/>
            <a:chExt cx="9071634" cy="786384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3" y="3261345"/>
              <a:ext cx="9071634" cy="3353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616" y="3035807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p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163.com/newview/movie/free?pid=M99VIFJA6&amp;mid=M9A018BB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105" y="758952"/>
            <a:ext cx="11247579" cy="3566160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非对称和对称结合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147" y="4449315"/>
            <a:ext cx="10058400" cy="1529076"/>
          </a:xfrm>
        </p:spPr>
        <p:txBody>
          <a:bodyPr>
            <a:normAutofit/>
          </a:bodyPr>
          <a:lstStyle/>
          <a:p>
            <a:r>
              <a:rPr lang="en-US" altLang="zh-CN" b="0" dirty="0"/>
              <a:t>Chocolate &amp; Peanut Butter</a:t>
            </a:r>
          </a:p>
          <a:p>
            <a:r>
              <a:rPr lang="en-US" altLang="zh-CN" b="0" dirty="0"/>
              <a:t>just seem to belong together, right?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C985-F47F-ED44-8B44-ABEDE17A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EC-DH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8F78FA-8880-0B2D-EC36-364C6C6D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200"/>
              </a:spcAft>
            </a:pP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椭圆曲线上定义了加法运算，这使得椭圆曲线成为一个群。具体来说，对于椭圆曲线上任意两点 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P 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，可以定义它们的和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R=P+Q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，其计算方法遵循以下规则：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 ① 加法运算：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如果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P 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Q 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不重合，那么通过连接这两点的直线与椭圆曲线的第三个交点，然后在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y 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轴上找到这个点的反射点作为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R</a:t>
            </a: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CEE78F-0B6F-BD03-26F0-4652A2D9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803" y="3115022"/>
            <a:ext cx="3472296" cy="31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5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3247-D088-FFBE-8534-B17D3C15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57FD8-04A2-109F-C45F-B341055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EC-DH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CD168-CE6A-0AC6-B790-E80F4BA9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b="1" i="0" dirty="0">
                <a:solidFill>
                  <a:srgbClr val="2C2C36"/>
                </a:solidFill>
                <a:effectLst/>
                <a:latin typeface="-apple-system"/>
              </a:rPr>
              <a:t> 二倍点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：如果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P=Q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，则使用切线代替直线，找到切线与椭圆的交点，再找到该点关于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y 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轴的反射点作为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2P</a:t>
            </a:r>
          </a:p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无穷远点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：椭圆曲线上的加法还定义了一个特殊点，称为无穷远点，它与任何其他点相加都保持不变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A6FA5F-5B6D-B3EC-4DBA-9A909878A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1" y="3115022"/>
            <a:ext cx="3472296" cy="31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B780E61-6AC8-B636-2A72-D4F7BBE24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89" y="3115022"/>
            <a:ext cx="3530096" cy="311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0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AD0-3CF9-759F-02FA-1E91EF18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B3C29-94A2-793F-BE1E-0218CC17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EC-DH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9B1AD-1580-7FD5-658B-C0FEE856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72C7F0A-47FF-188A-E6FF-BCAEF6A77877}"/>
              </a:ext>
            </a:extLst>
          </p:cNvPr>
          <p:cNvSpPr txBox="1">
            <a:spLocks/>
          </p:cNvSpPr>
          <p:nvPr/>
        </p:nvSpPr>
        <p:spPr>
          <a:xfrm>
            <a:off x="706163" y="1998134"/>
            <a:ext cx="1130287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6918" indent="-2857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② 点乘运算：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将椭圆曲线上的一点沿着椭圆曲线进行多次加法操作。点乘运算通常被记作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，其中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是一个整数。 如下图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的计算过程，先计算出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也就是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，然后再将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连接在一起，找到和椭圆曲线的交点，这个交点关于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轴的对称点就是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3P</a:t>
            </a:r>
          </a:p>
          <a:p>
            <a:pPr algn="l">
              <a:lnSpc>
                <a:spcPts val="1950"/>
              </a:lnSpc>
              <a:spcBef>
                <a:spcPts val="1800"/>
              </a:spcBef>
              <a:spcAft>
                <a:spcPts val="600"/>
              </a:spcAft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E211CE-2117-82F9-48F9-FF2C3F8CF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16" y="2912607"/>
            <a:ext cx="4907367" cy="331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53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、</a:t>
            </a:r>
            <a:r>
              <a:rPr lang="en-US" altLang="zh-CN" dirty="0"/>
              <a:t>ECDH</a:t>
            </a:r>
            <a:r>
              <a:rPr lang="zh-CN" altLang="en-US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en-US" altLang="zh-CN" dirty="0"/>
              <a:t>6-8</a:t>
            </a:r>
            <a:r>
              <a:rPr lang="zh-CN" altLang="en-US" dirty="0"/>
              <a:t>至</a:t>
            </a:r>
            <a:r>
              <a:rPr lang="en-US" altLang="zh-CN" dirty="0"/>
              <a:t>6-12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和前向安全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前向安全：</a:t>
            </a:r>
            <a:r>
              <a:rPr lang="zh-CN" altLang="en-US" b="0" dirty="0"/>
              <a:t>用来产生会话密钥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的长期密钥</a:t>
            </a:r>
            <a:r>
              <a:rPr lang="en-US" altLang="zh-CN" b="0" dirty="0"/>
              <a:t>(long-term key)</a:t>
            </a:r>
            <a:r>
              <a:rPr lang="zh-CN" altLang="en-US" b="0" dirty="0"/>
              <a:t>泄露出去，不会造成之前通讯时使用的会话密钥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的泄露，也就不会暴漏以前的通讯内容。简单的说，丢了这个</a:t>
            </a:r>
            <a:r>
              <a:rPr lang="en-US" altLang="zh-CN" b="0" dirty="0"/>
              <a:t>long-term key</a:t>
            </a:r>
            <a:r>
              <a:rPr lang="zh-CN" altLang="en-US" b="0" dirty="0"/>
              <a:t>之后，以后的行为的安全性无法保证，但之前的行为是保证安全的。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ECDH</a:t>
            </a:r>
            <a:r>
              <a:rPr lang="zh-CN" altLang="en-US" dirty="0"/>
              <a:t>、</a:t>
            </a:r>
            <a:r>
              <a:rPr lang="en-US" altLang="zh-CN" dirty="0"/>
              <a:t>DH</a:t>
            </a:r>
            <a:r>
              <a:rPr lang="zh-CN" altLang="en-US" dirty="0"/>
              <a:t>提供前向安全性。每个通信会话生成一对新的临时密钥对，会话结束后新的密钥对也丢弃。单个会话中的私钥暴露只会暴露单个通信会话。</a:t>
            </a:r>
            <a:endParaRPr lang="en-US" altLang="zh-CN" dirty="0"/>
          </a:p>
          <a:p>
            <a:r>
              <a:rPr lang="en-US" altLang="zh-CN" dirty="0"/>
              <a:t>RSA</a:t>
            </a:r>
            <a:r>
              <a:rPr lang="zh-CN" altLang="en-US" dirty="0"/>
              <a:t>也可以每次生成新的临时密钥对，但是速度太慢，所以采用</a:t>
            </a:r>
            <a:r>
              <a:rPr lang="en-US" altLang="zh-CN" dirty="0"/>
              <a:t>DH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必须为每个密钥重新生成</a:t>
            </a:r>
            <a:r>
              <a:rPr lang="en-US" altLang="zh-CN" dirty="0"/>
              <a:t>DH</a:t>
            </a:r>
            <a:r>
              <a:rPr lang="zh-CN" altLang="en-US" dirty="0"/>
              <a:t>参数。本原元，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47377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质询</a:t>
            </a:r>
            <a:r>
              <a:rPr lang="en-US" altLang="zh-CN" dirty="0"/>
              <a:t>-</a:t>
            </a:r>
            <a:r>
              <a:rPr lang="zh-CN" altLang="en-US" dirty="0"/>
              <a:t>响应协议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身份认证的核心技术；</a:t>
            </a:r>
            <a:endParaRPr lang="en-US" altLang="zh-CN" dirty="0"/>
          </a:p>
          <a:p>
            <a:r>
              <a:rPr lang="zh-CN" altLang="en-US" dirty="0"/>
              <a:t>解决中间人攻击；</a:t>
            </a:r>
            <a:endParaRPr lang="en-US" altLang="zh-CN" dirty="0"/>
          </a:p>
          <a:p>
            <a:r>
              <a:rPr lang="zh-CN" altLang="en-US" dirty="0"/>
              <a:t>对称和非对称结合：提供认证性、完整性和机密性</a:t>
            </a:r>
            <a:endParaRPr lang="en-US" altLang="zh-CN" dirty="0"/>
          </a:p>
          <a:p>
            <a:r>
              <a:rPr lang="zh-CN" altLang="en-US" dirty="0"/>
              <a:t>初始身份验证通过签名完成；</a:t>
            </a:r>
            <a:endParaRPr lang="en-US" altLang="zh-CN" dirty="0"/>
          </a:p>
          <a:p>
            <a:r>
              <a:rPr lang="zh-CN" altLang="en-US" dirty="0"/>
              <a:t>数据传输通过对称加密和</a:t>
            </a:r>
            <a:r>
              <a:rPr lang="en-US" altLang="zh-CN" dirty="0"/>
              <a:t>MAC</a:t>
            </a:r>
            <a:r>
              <a:rPr lang="zh-CN" altLang="en-US" dirty="0"/>
              <a:t>完成；</a:t>
            </a:r>
          </a:p>
        </p:txBody>
      </p:sp>
    </p:spTree>
    <p:extLst>
      <p:ext uri="{BB962C8B-B14F-4D97-AF65-F5344CB8AC3E}">
        <p14:creationId xmlns:p14="http://schemas.microsoft.com/office/powerpoint/2010/main" val="38922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对称密钥安全分发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62" y="1763540"/>
            <a:ext cx="11302876" cy="4668083"/>
          </a:xfrm>
        </p:spPr>
        <p:txBody>
          <a:bodyPr>
            <a:normAutofit/>
          </a:bodyPr>
          <a:lstStyle/>
          <a:p>
            <a:pPr marL="944118" lvl="1" indent="-457200"/>
            <a:r>
              <a:rPr lang="zh-CN" altLang="en-US" sz="2800" dirty="0"/>
              <a:t>非对称和对称结合实现对称密钥分发：</a:t>
            </a:r>
            <a:endParaRPr lang="en-US" altLang="zh-CN" sz="2800" dirty="0"/>
          </a:p>
          <a:p>
            <a:pPr marL="1126998" lvl="2" indent="-457200"/>
            <a:r>
              <a:rPr lang="zh-CN" altLang="en-US" sz="2400" dirty="0"/>
              <a:t>数字签名：实现通信认证性和完整性，确认双方身份。</a:t>
            </a:r>
            <a:endParaRPr lang="en-US" altLang="zh-CN" sz="2400" dirty="0"/>
          </a:p>
          <a:p>
            <a:pPr marL="1126998" lvl="2" indent="-457200"/>
            <a:r>
              <a:rPr lang="zh-CN" altLang="en-US" sz="2400" dirty="0"/>
              <a:t>非对称和对称结合实现对称密钥分发：</a:t>
            </a:r>
            <a:endParaRPr lang="en-US" altLang="zh-CN" sz="2400" dirty="0"/>
          </a:p>
          <a:p>
            <a:pPr marL="944118" lvl="1" indent="-457200"/>
            <a:r>
              <a:rPr lang="zh-CN" altLang="en-US" sz="2800" dirty="0"/>
              <a:t>先签名再加密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9039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RSA</a:t>
            </a:r>
            <a:r>
              <a:rPr lang="zh-CN" altLang="en-US" dirty="0"/>
              <a:t>交换对称密钥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72" y="1757447"/>
            <a:ext cx="11149588" cy="46370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代码清单 </a:t>
            </a:r>
            <a:r>
              <a:rPr lang="en-US" altLang="zh-CN" dirty="0"/>
              <a:t>6-1 RSA</a:t>
            </a:r>
            <a:r>
              <a:rPr lang="zh-CN" altLang="en-US" dirty="0"/>
              <a:t>密钥交换</a:t>
            </a:r>
            <a:endParaRPr lang="en-US" altLang="zh-CN" dirty="0"/>
          </a:p>
          <a:p>
            <a:r>
              <a:rPr lang="zh-CN" altLang="en-US" dirty="0"/>
              <a:t>模拟</a:t>
            </a:r>
            <a:r>
              <a:rPr lang="en-US" altLang="zh-CN" dirty="0"/>
              <a:t>SSL </a:t>
            </a:r>
            <a:r>
              <a:rPr lang="zh-CN" altLang="en-US" dirty="0"/>
              <a:t>安全通信过程；身份认证、协商会话密钥、安全通信；</a:t>
            </a:r>
            <a:endParaRPr lang="en-US" altLang="zh-CN" dirty="0"/>
          </a:p>
          <a:p>
            <a:r>
              <a:rPr lang="en-US" altLang="zh-CN" dirty="0"/>
              <a:t>Charlie</a:t>
            </a:r>
            <a:r>
              <a:rPr lang="zh-CN" altLang="en-US" dirty="0"/>
              <a:t>端：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创建通信管理器对象：生成会话密钥及会话使用的对称加密对象和</a:t>
            </a:r>
            <a:r>
              <a:rPr lang="en-US" altLang="zh-CN" dirty="0"/>
              <a:t>Mac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提供通信初始认证接口</a:t>
            </a:r>
            <a:r>
              <a:rPr lang="en-US" altLang="zh-CN" dirty="0"/>
              <a:t>initialize()</a:t>
            </a:r>
            <a:r>
              <a:rPr lang="zh-CN" altLang="en-US" dirty="0"/>
              <a:t>方法：负责对生成的会话密钥进行</a:t>
            </a:r>
            <a:r>
              <a:rPr lang="en-US" altLang="zh-CN" dirty="0"/>
              <a:t>hash</a:t>
            </a:r>
            <a:r>
              <a:rPr lang="zh-CN" altLang="en-US" dirty="0"/>
              <a:t>，使用</a:t>
            </a:r>
            <a:r>
              <a:rPr lang="en-US" altLang="zh-CN" dirty="0"/>
              <a:t>Charlie</a:t>
            </a:r>
            <a:r>
              <a:rPr lang="zh-CN" altLang="en-US" dirty="0"/>
              <a:t>的私钥进行签名，然后使用</a:t>
            </a:r>
            <a:r>
              <a:rPr lang="en-US" altLang="zh-CN" dirty="0"/>
              <a:t>Alice</a:t>
            </a:r>
            <a:r>
              <a:rPr lang="zh-CN" altLang="en-US" dirty="0"/>
              <a:t>的公钥对签名进行加密；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使用会话密钥提供安全会话通信接口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initialize()</a:t>
            </a:r>
            <a:r>
              <a:rPr lang="zh-CN" altLang="en-US" dirty="0"/>
              <a:t>接收</a:t>
            </a:r>
            <a:r>
              <a:rPr lang="en-US" altLang="zh-CN" dirty="0"/>
              <a:t>Charlie</a:t>
            </a:r>
            <a:r>
              <a:rPr lang="zh-CN" altLang="en-US" dirty="0"/>
              <a:t>发送过来会话密钥（</a:t>
            </a:r>
            <a:r>
              <a:rPr lang="en-US" altLang="zh-CN" dirty="0" err="1"/>
              <a:t>ekey,mkey,iv</a:t>
            </a:r>
            <a:r>
              <a:rPr lang="zh-CN" altLang="en-US" dirty="0"/>
              <a:t>）（先签名后加密）；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验证解密上述数据，确认密钥来源的真实性，完整性；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使用会话密钥提供安全会话通信接口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9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对称和非对称的性能测试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代码清单</a:t>
            </a:r>
            <a:r>
              <a:rPr lang="en-US" altLang="zh-CN" dirty="0"/>
              <a:t>6-2</a:t>
            </a:r>
            <a:r>
              <a:rPr lang="zh-CN" altLang="en-US" dirty="0"/>
              <a:t>，</a:t>
            </a:r>
            <a:r>
              <a:rPr lang="en-US" altLang="zh-CN" dirty="0"/>
              <a:t>6-3</a:t>
            </a:r>
            <a:r>
              <a:rPr lang="zh-CN" altLang="en-US" dirty="0"/>
              <a:t>，</a:t>
            </a:r>
            <a:r>
              <a:rPr lang="en-US" altLang="zh-CN" dirty="0"/>
              <a:t>6-4</a:t>
            </a:r>
            <a:r>
              <a:rPr lang="zh-CN" altLang="en-US" dirty="0"/>
              <a:t>，</a:t>
            </a:r>
            <a:r>
              <a:rPr lang="en-US" altLang="zh-CN" dirty="0"/>
              <a:t>6-5</a:t>
            </a:r>
            <a:r>
              <a:rPr lang="zh-CN" altLang="en-US" dirty="0"/>
              <a:t>，</a:t>
            </a:r>
            <a:r>
              <a:rPr lang="en-US" altLang="zh-CN" dirty="0"/>
              <a:t>6-6</a:t>
            </a:r>
            <a:r>
              <a:rPr lang="zh-CN" altLang="en-US" dirty="0"/>
              <a:t>，</a:t>
            </a:r>
            <a:r>
              <a:rPr lang="en-US" altLang="zh-CN" dirty="0"/>
              <a:t>6-7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密钥协商协议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29" y="1929809"/>
            <a:ext cx="6502234" cy="35947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094899"/>
            <a:ext cx="4983024" cy="2726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762" y="5832512"/>
            <a:ext cx="8828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https://open.163.com/newview/movie/free?pid=M99VIFJA6&amp;mid=M9A018BBK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密钥协商协议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" y="1876090"/>
            <a:ext cx="7115009" cy="3812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+mj-ea"/>
                    <a:ea typeface="+mj-ea"/>
                  </a:rPr>
                  <a:t>本原元</a:t>
                </a:r>
                <a:r>
                  <a:rPr lang="en-US" altLang="zh-CN" b="1" dirty="0">
                    <a:latin typeface="+mj-ea"/>
                    <a:ea typeface="+mj-ea"/>
                  </a:rPr>
                  <a:t>(</a:t>
                </a:r>
                <a:r>
                  <a:rPr lang="zh-CN" altLang="en-US" b="1" dirty="0">
                    <a:latin typeface="+mj-ea"/>
                    <a:ea typeface="+mj-ea"/>
                  </a:rPr>
                  <a:t>原根</a:t>
                </a:r>
                <a:r>
                  <a:rPr lang="en-US" altLang="zh-CN" b="1" dirty="0">
                    <a:latin typeface="+mj-ea"/>
                    <a:ea typeface="+mj-ea"/>
                  </a:rPr>
                  <a:t>)</a:t>
                </a:r>
                <a:r>
                  <a:rPr lang="zh-CN" altLang="en-US" b="1" dirty="0">
                    <a:latin typeface="+mj-ea"/>
                    <a:ea typeface="+mj-ea"/>
                  </a:rPr>
                  <a:t>： </a:t>
                </a:r>
                <a:r>
                  <a:rPr lang="zh-CN" altLang="en-US" b="1" dirty="0"/>
                  <a:t>模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下的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的阶为</a:t>
                </a:r>
                <a:r>
                  <a:rPr lang="en-US" altLang="zh-CN" b="1" dirty="0"/>
                  <a:t>d</a:t>
                </a:r>
                <a:r>
                  <a:rPr lang="zh-CN" altLang="en-US" b="1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b="1" dirty="0"/>
                  <a:t>且</a:t>
                </a:r>
                <a:r>
                  <a:rPr lang="en-US" altLang="zh-CN" b="1" dirty="0"/>
                  <a:t>d</a:t>
                </a:r>
                <a:r>
                  <a:rPr lang="zh-CN" altLang="en-US" b="1" dirty="0"/>
                  <a:t>为最小整数。所有满足阶为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/>
                  <a:t>称为模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/>
                  <a:t>的本原元。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blipFill>
                <a:blip r:embed="rId3"/>
                <a:stretch>
                  <a:fillRect l="-462" t="-11290" r="-2258" b="-24194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46" y="2163726"/>
            <a:ext cx="4713008" cy="300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中间人攻击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216888"/>
            <a:ext cx="6040103" cy="332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2216888"/>
            <a:ext cx="5547431" cy="3467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3500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协议改进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33" y="2065289"/>
            <a:ext cx="9358786" cy="4122323"/>
          </a:xfrm>
        </p:spPr>
      </p:pic>
    </p:spTree>
    <p:extLst>
      <p:ext uri="{BB962C8B-B14F-4D97-AF65-F5344CB8AC3E}">
        <p14:creationId xmlns:p14="http://schemas.microsoft.com/office/powerpoint/2010/main" val="364719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协议改进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70319"/>
            <a:ext cx="7608013" cy="4454859"/>
          </a:xfrm>
        </p:spPr>
      </p:pic>
    </p:spTree>
    <p:extLst>
      <p:ext uri="{BB962C8B-B14F-4D97-AF65-F5344CB8AC3E}">
        <p14:creationId xmlns:p14="http://schemas.microsoft.com/office/powerpoint/2010/main" val="30165709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722</Words>
  <Application>Microsoft Office PowerPoint</Application>
  <PresentationFormat>宽屏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PingFang SC</vt:lpstr>
      <vt:lpstr>Arial</vt:lpstr>
      <vt:lpstr>Calibri</vt:lpstr>
      <vt:lpstr>Cambria Math</vt:lpstr>
      <vt:lpstr>Times New Roman</vt:lpstr>
      <vt:lpstr>Wingdings</vt:lpstr>
      <vt:lpstr>回顾</vt:lpstr>
      <vt:lpstr>第6章 非对称和对称结合 </vt:lpstr>
      <vt:lpstr>对称密钥安全分发</vt:lpstr>
      <vt:lpstr>用RSA交换对称密钥</vt:lpstr>
      <vt:lpstr>对称和非对称的性能测试</vt:lpstr>
      <vt:lpstr>密钥协商协议</vt:lpstr>
      <vt:lpstr>DH密钥协商协议</vt:lpstr>
      <vt:lpstr>中间人攻击</vt:lpstr>
      <vt:lpstr>DH协议改进</vt:lpstr>
      <vt:lpstr>DH协议改进</vt:lpstr>
      <vt:lpstr>EC-DH协议</vt:lpstr>
      <vt:lpstr>EC-DH协议</vt:lpstr>
      <vt:lpstr>EC-DH协议</vt:lpstr>
      <vt:lpstr>DH、ECDH代码示例</vt:lpstr>
      <vt:lpstr>DH和前向安全</vt:lpstr>
      <vt:lpstr>质询-响应协议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非对称和对称的结合</dc:title>
  <dc:creator>jyl</dc:creator>
  <cp:lastModifiedBy>yali jiang</cp:lastModifiedBy>
  <cp:revision>30</cp:revision>
  <dcterms:created xsi:type="dcterms:W3CDTF">2021-08-31T06:52:37Z</dcterms:created>
  <dcterms:modified xsi:type="dcterms:W3CDTF">2024-11-04T05:12:35Z</dcterms:modified>
</cp:coreProperties>
</file>