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75" r:id="rId4"/>
    <p:sldId id="262" r:id="rId5"/>
    <p:sldId id="264" r:id="rId6"/>
    <p:sldId id="263" r:id="rId7"/>
    <p:sldId id="267" r:id="rId8"/>
    <p:sldId id="265" r:id="rId9"/>
    <p:sldId id="266" r:id="rId10"/>
    <p:sldId id="268" r:id="rId11"/>
    <p:sldId id="269" r:id="rId12"/>
    <p:sldId id="270" r:id="rId13"/>
    <p:sldId id="276" r:id="rId14"/>
    <p:sldId id="277" r:id="rId15"/>
    <p:sldId id="278" r:id="rId16"/>
    <p:sldId id="271" r:id="rId17"/>
    <p:sldId id="274" r:id="rId18"/>
    <p:sldId id="272" r:id="rId19"/>
    <p:sldId id="273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969" y="3364787"/>
            <a:ext cx="2937016" cy="285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65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61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4780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4779"/>
            <a:ext cx="7734300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07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62" y="626450"/>
            <a:ext cx="11302876" cy="92393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63" y="1845734"/>
            <a:ext cx="11302876" cy="402336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b="1"/>
            </a:lvl1pPr>
            <a:lvl2pPr marL="486918" indent="-285750">
              <a:lnSpc>
                <a:spcPct val="100000"/>
              </a:lnSpc>
              <a:buFont typeface="Wingdings" panose="05000000000000000000" pitchFamily="2" charset="2"/>
              <a:buChar char="l"/>
              <a:defRPr b="0"/>
            </a:lvl2pPr>
            <a:lvl3pPr marL="669798" indent="-285750">
              <a:buFont typeface="Wingdings" panose="05000000000000000000" pitchFamily="2" charset="2"/>
              <a:buChar char="p"/>
              <a:defRPr b="0"/>
            </a:lvl3pPr>
            <a:lvl4pPr marL="852678" indent="-285750">
              <a:buFont typeface="Wingdings" panose="05000000000000000000" pitchFamily="2" charset="2"/>
              <a:buChar char="l"/>
              <a:defRPr b="0"/>
            </a:lvl4pPr>
            <a:lvl5pPr marL="932688" indent="-182880">
              <a:buFont typeface="Arial" panose="020B0604020202020204" pitchFamily="34" charset="0"/>
              <a:buChar char="•"/>
              <a:defRPr b="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26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2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78" y="3573016"/>
            <a:ext cx="3500553" cy="264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2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764705"/>
            <a:ext cx="10058400" cy="972657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5"/>
            <a:ext cx="4937760" cy="4023360"/>
          </a:xfrm>
        </p:spPr>
        <p:txBody>
          <a:bodyPr/>
          <a:lstStyle>
            <a:lvl1pPr>
              <a:defRPr b="1"/>
            </a:lvl1pPr>
            <a:lvl2pPr marL="384048" indent="-182880">
              <a:lnSpc>
                <a:spcPct val="100000"/>
              </a:lnSpc>
              <a:buFont typeface="Wingdings" panose="05000000000000000000" pitchFamily="2" charset="2"/>
              <a:buChar char="l"/>
              <a:defRPr/>
            </a:lvl2pPr>
            <a:lvl3pPr marL="566928" indent="-182880">
              <a:buFont typeface="Wingdings" panose="05000000000000000000" pitchFamily="2" charset="2"/>
              <a:buChar char="p"/>
              <a:defRPr/>
            </a:lvl3pPr>
            <a:lvl4pPr marL="749808" indent="-182880">
              <a:buFont typeface="Wingdings" panose="05000000000000000000" pitchFamily="2" charset="2"/>
              <a:buChar char="l"/>
              <a:defRPr/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7"/>
            <a:ext cx="4937760" cy="4023359"/>
          </a:xfrm>
        </p:spPr>
        <p:txBody>
          <a:bodyPr/>
          <a:lstStyle>
            <a:lvl1pPr marL="91440" indent="-91440">
              <a:defRPr lang="zh-CN" altLang="en-US" sz="2000" b="1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None/>
              <a:defRPr lang="zh-CN" altLang="en-US" sz="18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None/>
              <a:defRPr lang="zh-CN" altLang="en-US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defRPr lang="zh-CN" altLang="en-US" sz="140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def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91440" lvl="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zh-CN" altLang="en-US" dirty="0"/>
              <a:t>编辑母版文本样式</a:t>
            </a:r>
          </a:p>
          <a:p>
            <a:pPr marL="384048" lvl="1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第二级</a:t>
            </a:r>
          </a:p>
          <a:p>
            <a:pPr marL="566928" lvl="2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p"/>
            </a:pPr>
            <a:r>
              <a:rPr lang="zh-CN" altLang="en-US" dirty="0"/>
              <a:t>第三级</a:t>
            </a:r>
          </a:p>
          <a:p>
            <a:pPr marL="749808" lvl="3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第四级</a:t>
            </a:r>
          </a:p>
          <a:p>
            <a:pPr marL="932688" lvl="4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</a:pPr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77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2024/11/4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0" y="5954"/>
            <a:ext cx="12095512" cy="786384"/>
            <a:chOff x="-1019817" y="2702935"/>
            <a:chExt cx="9071634" cy="786384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9817" y="2928473"/>
              <a:ext cx="9071634" cy="33530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965" y="2702935"/>
              <a:ext cx="780288" cy="786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217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764705"/>
            <a:ext cx="10058400" cy="90064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2024/11/4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831" y="0"/>
            <a:ext cx="12095512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382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2024/11/4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5954"/>
            <a:ext cx="12095512" cy="786384"/>
            <a:chOff x="-1019817" y="2702935"/>
            <a:chExt cx="9071634" cy="786384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9817" y="2928473"/>
              <a:ext cx="9071634" cy="3353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965" y="2702935"/>
              <a:ext cx="780288" cy="786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833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3650" y="731520"/>
            <a:ext cx="6679191" cy="5257800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</p:spPr>
        <p:txBody>
          <a:bodyPr/>
          <a:lstStyle>
            <a:lvl1pPr algn="l">
              <a:defRPr/>
            </a:lvl1pPr>
          </a:lstStyle>
          <a:p>
            <a:fld id="{FEA027C3-7DC3-4A4C-8A01-1A1684FEC036}" type="datetimeFigureOut">
              <a:rPr lang="zh-CN" altLang="en-US" smtClean="0"/>
              <a:pPr/>
              <a:t>2024/11/4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7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0" y="5954"/>
            <a:ext cx="12095512" cy="786384"/>
            <a:chOff x="-1019817" y="2702935"/>
            <a:chExt cx="9071634" cy="786384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19817" y="2928473"/>
              <a:ext cx="9071634" cy="3353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9965" y="2702935"/>
              <a:ext cx="780288" cy="786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379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936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907024"/>
            <a:ext cx="1011936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027C3-7DC3-4A4C-8A01-1A1684FEC036}" type="datetimeFigureOut">
              <a:rPr lang="zh-CN" altLang="en-US" smtClean="0"/>
              <a:pPr/>
              <a:t>2024/11/4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344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764705"/>
            <a:ext cx="10058400" cy="972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79" y="1845734"/>
            <a:ext cx="100584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EA027C3-7DC3-4A4C-8A01-1A1684FEC036}" type="datetimeFigureOut">
              <a:rPr lang="zh-CN" altLang="en-US" smtClean="0"/>
              <a:pPr/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6" y="6459787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60" y="6459787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24DB2-D782-433C-839A-4ABBB6B0768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 userDrawn="1"/>
        </p:nvGrpSpPr>
        <p:grpSpPr>
          <a:xfrm>
            <a:off x="49831" y="-4470"/>
            <a:ext cx="12095512" cy="786384"/>
            <a:chOff x="36183" y="3035807"/>
            <a:chExt cx="9071634" cy="786384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3" y="3261345"/>
              <a:ext cx="9071634" cy="335309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6616" y="3035807"/>
              <a:ext cx="780288" cy="786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5468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l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p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l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.163.com/newview/movie/free?pid=M99VIFJA6&amp;mid=M9A018BBK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08105" y="758952"/>
            <a:ext cx="11247579" cy="3566160"/>
          </a:xfrm>
        </p:spPr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 非对称和对称结合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0147" y="4449315"/>
            <a:ext cx="10058400" cy="1529076"/>
          </a:xfrm>
        </p:spPr>
        <p:txBody>
          <a:bodyPr>
            <a:normAutofit/>
          </a:bodyPr>
          <a:lstStyle/>
          <a:p>
            <a:r>
              <a:rPr lang="en-US" altLang="zh-CN" b="0" dirty="0"/>
              <a:t>Chocolate &amp; Peanut Butter</a:t>
            </a:r>
          </a:p>
          <a:p>
            <a:r>
              <a:rPr lang="en-US" altLang="zh-CN" b="0" dirty="0"/>
              <a:t>just seem to belong together, right?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060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中间人攻击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" y="2216888"/>
            <a:ext cx="6040103" cy="3323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064" y="2216888"/>
            <a:ext cx="5547431" cy="3467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3AF0111-6765-75E7-CC48-9CDA46D10947}"/>
              </a:ext>
            </a:extLst>
          </p:cNvPr>
          <p:cNvSpPr txBox="1"/>
          <p:nvPr/>
        </p:nvSpPr>
        <p:spPr>
          <a:xfrm>
            <a:off x="6540759" y="5334460"/>
            <a:ext cx="228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中间信息都被</a:t>
            </a:r>
            <a:r>
              <a:rPr lang="en-US" altLang="zh-CN" dirty="0"/>
              <a:t>m</a:t>
            </a:r>
            <a:r>
              <a:rPr lang="zh-CN" altLang="en-US" dirty="0"/>
              <a:t>截获了，却都能够正常通信</a:t>
            </a:r>
          </a:p>
        </p:txBody>
      </p:sp>
    </p:spTree>
    <p:extLst>
      <p:ext uri="{BB962C8B-B14F-4D97-AF65-F5344CB8AC3E}">
        <p14:creationId xmlns:p14="http://schemas.microsoft.com/office/powerpoint/2010/main" val="1535001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</a:t>
            </a:r>
            <a:r>
              <a:rPr lang="zh-CN" altLang="en-US" dirty="0"/>
              <a:t>协议改进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633" y="2053379"/>
            <a:ext cx="9358786" cy="4122323"/>
          </a:xfrm>
        </p:spPr>
      </p:pic>
    </p:spTree>
    <p:extLst>
      <p:ext uri="{BB962C8B-B14F-4D97-AF65-F5344CB8AC3E}">
        <p14:creationId xmlns:p14="http://schemas.microsoft.com/office/powerpoint/2010/main" val="364719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</a:t>
            </a:r>
            <a:r>
              <a:rPr lang="zh-CN" altLang="en-US" dirty="0"/>
              <a:t>协议改进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70319"/>
            <a:ext cx="7608013" cy="4454859"/>
          </a:xfrm>
        </p:spPr>
      </p:pic>
    </p:spTree>
    <p:extLst>
      <p:ext uri="{BB962C8B-B14F-4D97-AF65-F5344CB8AC3E}">
        <p14:creationId xmlns:p14="http://schemas.microsoft.com/office/powerpoint/2010/main" val="301657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76C4D-FDC9-A6BB-2032-B0C784C2E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CDF03-4171-6343-4FF6-2EC97F80E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00CBF96-6FB7-889B-469F-0324AFCB3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625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0C0AC0-4641-CC6B-D18B-0BE8EA5FC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C62BD-7063-9E17-FF13-FBD45BC2F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DDDF9ED-2D06-1124-3B9E-1A163399E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3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6B7D9-BD90-22D6-91D4-EA64F75F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A07C16-C733-4CAA-3138-EA83F4CEE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418A721-357C-7DF8-75AC-48897269F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905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</a:t>
            </a:r>
            <a:r>
              <a:rPr lang="zh-CN" altLang="en-US" dirty="0"/>
              <a:t>和前向安全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前向安全：</a:t>
            </a:r>
            <a:r>
              <a:rPr lang="zh-CN" altLang="en-US" b="0" dirty="0"/>
              <a:t>用来产生会话密钥</a:t>
            </a:r>
            <a:r>
              <a:rPr lang="en-US" altLang="zh-CN" b="0" dirty="0"/>
              <a:t>(session key)</a:t>
            </a:r>
            <a:r>
              <a:rPr lang="zh-CN" altLang="en-US" b="0" dirty="0"/>
              <a:t>的长期密钥</a:t>
            </a:r>
            <a:r>
              <a:rPr lang="en-US" altLang="zh-CN" b="0" dirty="0"/>
              <a:t>(long-term key)</a:t>
            </a:r>
            <a:r>
              <a:rPr lang="zh-CN" altLang="en-US" b="0" dirty="0"/>
              <a:t>泄露出去，不会造成之前通讯时使用的会话密钥</a:t>
            </a:r>
            <a:r>
              <a:rPr lang="en-US" altLang="zh-CN" b="0" dirty="0"/>
              <a:t>(session key)</a:t>
            </a:r>
            <a:r>
              <a:rPr lang="zh-CN" altLang="en-US" b="0" dirty="0"/>
              <a:t>的泄露，也就不会暴漏以前的通讯内容。简单的说，丢了这个</a:t>
            </a:r>
            <a:r>
              <a:rPr lang="en-US" altLang="zh-CN" b="0" dirty="0"/>
              <a:t>long-term key</a:t>
            </a:r>
            <a:r>
              <a:rPr lang="zh-CN" altLang="en-US" b="0" dirty="0"/>
              <a:t>之后，以后的行为的安全性无法保证，但之前的行为是保证安全的。</a:t>
            </a:r>
            <a:endParaRPr lang="en-US" altLang="zh-CN" dirty="0"/>
          </a:p>
          <a:p>
            <a:r>
              <a:rPr lang="zh-CN" altLang="en-US" dirty="0"/>
              <a:t>采用</a:t>
            </a:r>
            <a:r>
              <a:rPr lang="en-US" altLang="zh-CN" dirty="0"/>
              <a:t>ECDH</a:t>
            </a:r>
            <a:r>
              <a:rPr lang="zh-CN" altLang="en-US" dirty="0"/>
              <a:t>、</a:t>
            </a:r>
            <a:r>
              <a:rPr lang="en-US" altLang="zh-CN" dirty="0"/>
              <a:t>DH</a:t>
            </a:r>
            <a:r>
              <a:rPr lang="zh-CN" altLang="en-US" dirty="0"/>
              <a:t>提供前向安全性。每个通信会话生成一对新的临时密钥对，会话结束后新的密钥对也丢弃。单个会话中的私钥暴露只会暴露单个通信会话。</a:t>
            </a:r>
            <a:endParaRPr lang="en-US" altLang="zh-CN" dirty="0"/>
          </a:p>
          <a:p>
            <a:r>
              <a:rPr lang="en-US" altLang="zh-CN" dirty="0"/>
              <a:t>RSA</a:t>
            </a:r>
            <a:r>
              <a:rPr lang="zh-CN" altLang="en-US" dirty="0"/>
              <a:t>也可以每次生成新的临时密钥对，但是速度太慢，所以采用</a:t>
            </a:r>
            <a:r>
              <a:rPr lang="en-US" altLang="zh-CN" dirty="0"/>
              <a:t>DH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必须为每个密钥重新生成</a:t>
            </a:r>
            <a:r>
              <a:rPr lang="en-US" altLang="zh-CN" dirty="0"/>
              <a:t>DH</a:t>
            </a:r>
            <a:r>
              <a:rPr lang="zh-CN" altLang="en-US" dirty="0"/>
              <a:t>参数。本原元，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2473775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</a:t>
            </a:r>
            <a:r>
              <a:rPr lang="zh-CN" altLang="en-US" dirty="0"/>
              <a:t>、</a:t>
            </a:r>
            <a:r>
              <a:rPr lang="en-US" altLang="zh-CN" dirty="0"/>
              <a:t>ECDH</a:t>
            </a:r>
            <a:r>
              <a:rPr lang="zh-CN" altLang="en-US" dirty="0"/>
              <a:t>代码示例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6-8 6-9 6-10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839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质询</a:t>
            </a:r>
            <a:r>
              <a:rPr lang="en-US" altLang="zh-CN" dirty="0"/>
              <a:t>-</a:t>
            </a:r>
            <a:r>
              <a:rPr lang="zh-CN" altLang="en-US" dirty="0"/>
              <a:t>响应协议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身份认证的核心技术；</a:t>
            </a:r>
            <a:endParaRPr lang="en-US" altLang="zh-CN" dirty="0"/>
          </a:p>
          <a:p>
            <a:r>
              <a:rPr lang="zh-CN" altLang="en-US" dirty="0"/>
              <a:t>解决中间人攻击；</a:t>
            </a:r>
            <a:endParaRPr lang="en-US" altLang="zh-CN" dirty="0"/>
          </a:p>
          <a:p>
            <a:r>
              <a:rPr lang="zh-CN" altLang="en-US" dirty="0"/>
              <a:t>对称和非对称结合：提供认证性、完整性和机密性</a:t>
            </a:r>
            <a:endParaRPr lang="en-US" altLang="zh-CN" dirty="0"/>
          </a:p>
          <a:p>
            <a:r>
              <a:rPr lang="zh-CN" altLang="en-US" dirty="0"/>
              <a:t>初始身份验证通过签名完成；</a:t>
            </a:r>
            <a:endParaRPr lang="en-US" altLang="zh-CN" dirty="0"/>
          </a:p>
          <a:p>
            <a:r>
              <a:rPr lang="zh-CN" altLang="en-US" dirty="0"/>
              <a:t>数据传输通过对称加密和</a:t>
            </a:r>
            <a:r>
              <a:rPr lang="en-US" altLang="zh-CN" dirty="0"/>
              <a:t>MAC</a:t>
            </a:r>
            <a:r>
              <a:rPr lang="zh-CN" altLang="en-US" dirty="0"/>
              <a:t>完成；</a:t>
            </a:r>
          </a:p>
        </p:txBody>
      </p:sp>
    </p:spTree>
    <p:extLst>
      <p:ext uri="{BB962C8B-B14F-4D97-AF65-F5344CB8AC3E}">
        <p14:creationId xmlns:p14="http://schemas.microsoft.com/office/powerpoint/2010/main" val="389224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102742" y="597579"/>
            <a:ext cx="5527496" cy="3748390"/>
          </a:xfrm>
        </p:spPr>
        <p:txBody>
          <a:bodyPr anchor="t">
            <a:normAutofit/>
          </a:bodyPr>
          <a:lstStyle/>
          <a:p>
            <a:r>
              <a:rPr lang="zh-CN" altLang="en-US" sz="4000" dirty="0"/>
              <a:t>简化的</a:t>
            </a:r>
            <a:r>
              <a:rPr lang="en-US" altLang="zh-CN" sz="4000" dirty="0"/>
              <a:t>HTTPS</a:t>
            </a:r>
            <a:r>
              <a:rPr lang="zh-CN" altLang="en-US" sz="4000" dirty="0"/>
              <a:t>通信流程</a:t>
            </a:r>
            <a:br>
              <a:rPr lang="en-US" altLang="zh-CN" sz="4000" dirty="0"/>
            </a:br>
            <a:r>
              <a:rPr lang="en-US" altLang="zh-CN" sz="4000" dirty="0"/>
              <a:t>1. </a:t>
            </a:r>
            <a:r>
              <a:rPr lang="zh-CN" altLang="en-US" sz="4000" dirty="0"/>
              <a:t>浏览器中的</a:t>
            </a:r>
            <a:br>
              <a:rPr lang="en-US" altLang="zh-CN" sz="4000" dirty="0"/>
            </a:br>
            <a:br>
              <a:rPr lang="en-US" altLang="zh-CN" sz="4000" dirty="0"/>
            </a:br>
            <a:endParaRPr lang="zh-CN" altLang="en-US" sz="4000" dirty="0"/>
          </a:p>
        </p:txBody>
      </p:sp>
      <p:pic>
        <p:nvPicPr>
          <p:cNvPr id="1026" name="Picture 2" descr="https://img2018.cnblogs.com/blog/1627759/201906/1627759-20190615112708629-638195014.jpg"/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" b="4820"/>
          <a:stretch/>
        </p:blipFill>
        <p:spPr bwMode="auto">
          <a:xfrm>
            <a:off x="5352838" y="839023"/>
            <a:ext cx="5886040" cy="540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77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非对称和对称如何结合？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3762" y="1763540"/>
            <a:ext cx="11302876" cy="4668083"/>
          </a:xfrm>
        </p:spPr>
        <p:txBody>
          <a:bodyPr>
            <a:normAutofit/>
          </a:bodyPr>
          <a:lstStyle/>
          <a:p>
            <a:pPr marL="944118" lvl="1" indent="-457200"/>
            <a:endParaRPr lang="en-US" altLang="zh-CN" sz="2800" dirty="0"/>
          </a:p>
          <a:p>
            <a:pPr marL="944118" lvl="1" indent="-457200"/>
            <a:r>
              <a:rPr lang="zh-CN" altLang="en-US" sz="2800" dirty="0"/>
              <a:t>非对称加密用于在双方之间建立信任会话</a:t>
            </a:r>
            <a:endParaRPr lang="en-US" altLang="zh-CN" sz="2800" dirty="0"/>
          </a:p>
          <a:p>
            <a:endParaRPr lang="en-US" altLang="zh-CN" dirty="0"/>
          </a:p>
          <a:p>
            <a:pPr marL="944118" lvl="1" indent="-457200"/>
            <a:endParaRPr lang="en-US" altLang="zh-CN" dirty="0"/>
          </a:p>
          <a:p>
            <a:pPr marL="944118" lvl="1" indent="-457200"/>
            <a:r>
              <a:rPr lang="zh-CN" altLang="en-US" sz="2800" dirty="0"/>
              <a:t>对称加密用于会话内的通信保护</a:t>
            </a:r>
          </a:p>
        </p:txBody>
      </p:sp>
    </p:spTree>
    <p:extLst>
      <p:ext uri="{BB962C8B-B14F-4D97-AF65-F5344CB8AC3E}">
        <p14:creationId xmlns:p14="http://schemas.microsoft.com/office/powerpoint/2010/main" val="3090397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EB12E9-617C-B379-2DA9-4A76DC4442CC}"/>
              </a:ext>
            </a:extLst>
          </p:cNvPr>
          <p:cNvSpPr txBox="1"/>
          <p:nvPr/>
        </p:nvSpPr>
        <p:spPr>
          <a:xfrm>
            <a:off x="615820" y="1763486"/>
            <a:ext cx="1324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第七章补充</a:t>
            </a:r>
            <a:r>
              <a:rPr lang="en-US" altLang="zh-CN" dirty="0"/>
              <a:t>+8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712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5E47896A-FC96-CCF9-3EDA-2858A7C1C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AF3575B2-6126-DE8A-4B07-E03F248F7C68}"/>
              </a:ext>
            </a:extLst>
          </p:cNvPr>
          <p:cNvSpPr txBox="1"/>
          <p:nvPr/>
        </p:nvSpPr>
        <p:spPr>
          <a:xfrm>
            <a:off x="8341567" y="4133460"/>
            <a:ext cx="23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不用考虑先认证还是先加密</a:t>
            </a:r>
          </a:p>
        </p:txBody>
      </p:sp>
    </p:spTree>
    <p:extLst>
      <p:ext uri="{BB962C8B-B14F-4D97-AF65-F5344CB8AC3E}">
        <p14:creationId xmlns:p14="http://schemas.microsoft.com/office/powerpoint/2010/main" val="1517044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A3FC309-839E-1EE8-3C8F-50B4329DD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D26B82C-2070-1FF3-4217-8C643DD75D43}"/>
              </a:ext>
            </a:extLst>
          </p:cNvPr>
          <p:cNvSpPr txBox="1"/>
          <p:nvPr/>
        </p:nvSpPr>
        <p:spPr>
          <a:xfrm>
            <a:off x="5393094" y="1287624"/>
            <a:ext cx="92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直接加密</a:t>
            </a:r>
            <a:r>
              <a:rPr lang="en-US" altLang="zh-CN" dirty="0" err="1"/>
              <a:t>aes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BDF80F-58A5-CB12-49C5-AE043E69B1A6}"/>
              </a:ext>
            </a:extLst>
          </p:cNvPr>
          <p:cNvSpPr txBox="1"/>
          <p:nvPr/>
        </p:nvSpPr>
        <p:spPr>
          <a:xfrm>
            <a:off x="6096000" y="2631233"/>
            <a:ext cx="659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生成标签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F936FD-115C-7321-DF0D-4FA81171619B}"/>
              </a:ext>
            </a:extLst>
          </p:cNvPr>
          <p:cNvSpPr txBox="1"/>
          <p:nvPr/>
        </p:nvSpPr>
        <p:spPr>
          <a:xfrm>
            <a:off x="7949682" y="503853"/>
            <a:ext cx="1184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加密过程</a:t>
            </a:r>
          </a:p>
        </p:txBody>
      </p:sp>
    </p:spTree>
    <p:extLst>
      <p:ext uri="{BB962C8B-B14F-4D97-AF65-F5344CB8AC3E}">
        <p14:creationId xmlns:p14="http://schemas.microsoft.com/office/powerpoint/2010/main" val="309056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14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ADD94BE-5B4C-2D23-A4FC-CA9ED84F0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70659208-6EB9-29B6-80D6-DE6BFF6680C3}"/>
              </a:ext>
            </a:extLst>
          </p:cNvPr>
          <p:cNvSpPr txBox="1"/>
          <p:nvPr/>
        </p:nvSpPr>
        <p:spPr>
          <a:xfrm>
            <a:off x="5878285" y="597160"/>
            <a:ext cx="1726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非对称，加密</a:t>
            </a:r>
            <a:r>
              <a:rPr lang="en-US" altLang="zh-CN" dirty="0"/>
              <a:t>iv</a:t>
            </a:r>
            <a:r>
              <a:rPr lang="zh-CN" altLang="en-US" dirty="0"/>
              <a:t>，</a:t>
            </a:r>
            <a:r>
              <a:rPr lang="en-US" altLang="zh-CN" dirty="0"/>
              <a:t>key</a:t>
            </a:r>
            <a:r>
              <a:rPr lang="zh-CN" altLang="en-US" dirty="0"/>
              <a:t>，</a:t>
            </a:r>
            <a:r>
              <a:rPr lang="en-US" altLang="zh-CN" dirty="0"/>
              <a:t>mac</a:t>
            </a:r>
          </a:p>
          <a:p>
            <a:r>
              <a:rPr lang="zh-CN" altLang="en-US" dirty="0"/>
              <a:t>实现对称密钥的分发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7C7D32-E913-CEC6-625E-08099BA401C9}"/>
              </a:ext>
            </a:extLst>
          </p:cNvPr>
          <p:cNvSpPr txBox="1"/>
          <p:nvPr/>
        </p:nvSpPr>
        <p:spPr>
          <a:xfrm>
            <a:off x="3004457" y="4086808"/>
            <a:ext cx="2230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Ssl</a:t>
            </a:r>
            <a:r>
              <a:rPr lang="en-US" altLang="zh-CN" dirty="0"/>
              <a:t>,</a:t>
            </a:r>
            <a:r>
              <a:rPr lang="zh-CN" altLang="en-US" dirty="0"/>
              <a:t>握手过程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确认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密钥分发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86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RSA</a:t>
            </a:r>
            <a:r>
              <a:rPr lang="zh-CN" altLang="en-US" dirty="0"/>
              <a:t>交互对称密钥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872" y="1757447"/>
            <a:ext cx="11149588" cy="463704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代码清单 </a:t>
            </a:r>
            <a:r>
              <a:rPr lang="en-US" altLang="zh-CN" dirty="0"/>
              <a:t>6-1 RSA</a:t>
            </a:r>
            <a:r>
              <a:rPr lang="zh-CN" altLang="en-US" dirty="0"/>
              <a:t>密钥交换</a:t>
            </a:r>
            <a:endParaRPr lang="en-US" altLang="zh-CN" dirty="0"/>
          </a:p>
          <a:p>
            <a:r>
              <a:rPr lang="zh-CN" altLang="en-US" dirty="0"/>
              <a:t>模拟</a:t>
            </a:r>
            <a:r>
              <a:rPr lang="en-US" altLang="zh-CN" dirty="0"/>
              <a:t>SSL </a:t>
            </a:r>
            <a:r>
              <a:rPr lang="zh-CN" altLang="en-US" dirty="0"/>
              <a:t>安全通信过程；身份认证、协商会话密钥、安全通信；</a:t>
            </a:r>
            <a:endParaRPr lang="en-US" altLang="zh-CN" dirty="0"/>
          </a:p>
          <a:p>
            <a:r>
              <a:rPr lang="en-US" altLang="zh-CN" dirty="0"/>
              <a:t>Charlie</a:t>
            </a:r>
            <a:r>
              <a:rPr lang="zh-CN" altLang="en-US" dirty="0"/>
              <a:t>端：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创建通信管理器对象：生成会话密钥及会话使用的对称加密对象和</a:t>
            </a:r>
            <a:r>
              <a:rPr lang="en-US" altLang="zh-CN" dirty="0"/>
              <a:t>Mac</a:t>
            </a:r>
            <a:r>
              <a:rPr lang="zh-CN" altLang="en-US" dirty="0"/>
              <a:t>对象；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提供通信初始认证接口</a:t>
            </a:r>
            <a:r>
              <a:rPr lang="en-US" altLang="zh-CN" dirty="0"/>
              <a:t>initialize()</a:t>
            </a:r>
            <a:r>
              <a:rPr lang="zh-CN" altLang="en-US" dirty="0"/>
              <a:t>方法：负责对生成的会话密钥进行</a:t>
            </a:r>
            <a:r>
              <a:rPr lang="en-US" altLang="zh-CN" dirty="0"/>
              <a:t>hash</a:t>
            </a:r>
            <a:r>
              <a:rPr lang="zh-CN" altLang="en-US" dirty="0"/>
              <a:t>，使用</a:t>
            </a:r>
            <a:r>
              <a:rPr lang="en-US" altLang="zh-CN" dirty="0"/>
              <a:t>Charlie</a:t>
            </a:r>
            <a:r>
              <a:rPr lang="zh-CN" altLang="en-US" dirty="0"/>
              <a:t>的私钥进行签名，然后使用</a:t>
            </a:r>
            <a:r>
              <a:rPr lang="en-US" altLang="zh-CN" dirty="0"/>
              <a:t>Alice</a:t>
            </a:r>
            <a:r>
              <a:rPr lang="zh-CN" altLang="en-US" dirty="0"/>
              <a:t>的公钥对签名进行加密；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使用会话密钥提供安全会话通信接口</a:t>
            </a:r>
            <a:endParaRPr lang="en-US" altLang="zh-CN" dirty="0"/>
          </a:p>
          <a:p>
            <a:r>
              <a:rPr lang="en-US" altLang="zh-CN" dirty="0"/>
              <a:t>Alice</a:t>
            </a:r>
            <a:r>
              <a:rPr lang="zh-CN" altLang="en-US" dirty="0"/>
              <a:t>端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调用</a:t>
            </a:r>
            <a:r>
              <a:rPr lang="en-US" altLang="zh-CN" dirty="0"/>
              <a:t>initialize()</a:t>
            </a:r>
            <a:r>
              <a:rPr lang="zh-CN" altLang="en-US" dirty="0"/>
              <a:t>接收</a:t>
            </a:r>
            <a:r>
              <a:rPr lang="en-US" altLang="zh-CN" dirty="0"/>
              <a:t>Charlie</a:t>
            </a:r>
            <a:r>
              <a:rPr lang="zh-CN" altLang="en-US" dirty="0"/>
              <a:t>发送过来会话密钥（</a:t>
            </a:r>
            <a:r>
              <a:rPr lang="en-US" altLang="zh-CN" dirty="0" err="1"/>
              <a:t>ekey,mkey,iv</a:t>
            </a:r>
            <a:r>
              <a:rPr lang="zh-CN" altLang="en-US" dirty="0"/>
              <a:t>）（先签名后加密）；</a:t>
            </a:r>
            <a:endParaRPr lang="en-US" altLang="zh-CN" dirty="0"/>
          </a:p>
          <a:p>
            <a:pPr marL="457200" indent="-457200">
              <a:buAutoNum type="arabicPeriod"/>
            </a:pPr>
            <a:r>
              <a:rPr lang="zh-CN" altLang="en-US" dirty="0"/>
              <a:t>验证解密上述数据，确认密钥来源的真实性，完整性；</a:t>
            </a:r>
            <a:endParaRPr lang="en-US" altLang="zh-CN" dirty="0"/>
          </a:p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 dirty="0"/>
              <a:t>使用会话密钥提供安全会话通信接口</a:t>
            </a: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pPr marL="457200" indent="-457200">
              <a:buAutoNum type="arabicPeriod"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C0B914-871D-3661-E23F-46B8712391F4}"/>
              </a:ext>
            </a:extLst>
          </p:cNvPr>
          <p:cNvSpPr txBox="1"/>
          <p:nvPr/>
        </p:nvSpPr>
        <p:spPr>
          <a:xfrm>
            <a:off x="6951306" y="4002833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 err="1"/>
              <a:t>message,mac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70019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密钥的分层管理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2"/>
          <a:stretch/>
        </p:blipFill>
        <p:spPr>
          <a:xfrm>
            <a:off x="5433237" y="1948829"/>
            <a:ext cx="6496493" cy="406975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8" y="2011698"/>
            <a:ext cx="5192421" cy="400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63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会话密钥和主密钥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105" y="1845734"/>
            <a:ext cx="11648534" cy="402336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会话密钥的</a:t>
            </a:r>
            <a:r>
              <a:rPr lang="zh-CN" altLang="en-US" dirty="0">
                <a:solidFill>
                  <a:srgbClr val="FF0000"/>
                </a:solidFill>
              </a:rPr>
              <a:t>临时性</a:t>
            </a:r>
            <a:r>
              <a:rPr lang="zh-CN" altLang="en-US" dirty="0"/>
              <a:t>：用于单次通信会话，会话完成，使命完成，用后销毁；发送端和接收端同样处理；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会话密钥的</a:t>
            </a:r>
            <a:r>
              <a:rPr lang="zh-CN" altLang="en-US" dirty="0">
                <a:solidFill>
                  <a:srgbClr val="FF0000"/>
                </a:solidFill>
              </a:rPr>
              <a:t>易建性</a:t>
            </a:r>
            <a:r>
              <a:rPr lang="zh-CN" altLang="en-US" dirty="0"/>
              <a:t>：对称密钥容易生成，可以是普通的字节；或者简单的密钥派生函数；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会话密钥的</a:t>
            </a:r>
            <a:r>
              <a:rPr lang="zh-CN" altLang="en-US" dirty="0">
                <a:solidFill>
                  <a:srgbClr val="FF0000"/>
                </a:solidFill>
              </a:rPr>
              <a:t>高效性</a:t>
            </a:r>
            <a:r>
              <a:rPr lang="zh-CN" altLang="en-US" dirty="0"/>
              <a:t>：对称算法效率高，如：</a:t>
            </a:r>
            <a:r>
              <a:rPr lang="en-US" altLang="zh-CN" dirty="0"/>
              <a:t>AES</a:t>
            </a:r>
            <a:r>
              <a:rPr lang="zh-CN" altLang="en-US" dirty="0"/>
              <a:t>比</a:t>
            </a:r>
            <a:r>
              <a:rPr lang="en-US" altLang="zh-CN" dirty="0"/>
              <a:t>RSA</a:t>
            </a:r>
            <a:r>
              <a:rPr lang="zh-CN" altLang="en-US" dirty="0"/>
              <a:t>快数百倍；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对称密钥对临时批量数据加密有效；</a:t>
            </a:r>
            <a:endParaRPr lang="en-US" altLang="zh-CN" dirty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主密钥的</a:t>
            </a:r>
            <a:r>
              <a:rPr lang="zh-CN" altLang="en-US" dirty="0">
                <a:solidFill>
                  <a:srgbClr val="FF0000"/>
                </a:solidFill>
              </a:rPr>
              <a:t>长期性</a:t>
            </a:r>
            <a:r>
              <a:rPr lang="zh-CN" altLang="en-US" dirty="0"/>
              <a:t>：公钥作为加密密钥长期有效，对称密钥无法做到长期有效，至少是两人共享；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主密钥的</a:t>
            </a:r>
            <a:r>
              <a:rPr lang="zh-CN" altLang="en-US" dirty="0">
                <a:solidFill>
                  <a:srgbClr val="FF0000"/>
                </a:solidFill>
              </a:rPr>
              <a:t>易验性</a:t>
            </a:r>
            <a:r>
              <a:rPr lang="zh-CN" altLang="en-US" dirty="0"/>
              <a:t>：通过私钥签名，公钥验证提供身份证明；对称密钥无法成为真正的“私钥”；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主密钥的</a:t>
            </a:r>
            <a:r>
              <a:rPr lang="zh-CN" altLang="en-US" dirty="0">
                <a:solidFill>
                  <a:srgbClr val="FF0000"/>
                </a:solidFill>
              </a:rPr>
              <a:t>低效性</a:t>
            </a:r>
            <a:r>
              <a:rPr lang="zh-CN" altLang="en-US" dirty="0"/>
              <a:t>：只需要完成对加密密钥的加密就可以；所以加密明文的数据量不大，效率要求不高；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/>
              <a:t>非对称密钥对长期识别有效；但是作为加密密钥的密钥长期有效就会出现问题；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93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对称和非对称的性能测试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代码清单</a:t>
            </a:r>
            <a:r>
              <a:rPr lang="en-US" altLang="zh-CN" dirty="0"/>
              <a:t>6-2</a:t>
            </a:r>
            <a:r>
              <a:rPr lang="zh-CN" altLang="en-US" dirty="0"/>
              <a:t>，</a:t>
            </a:r>
            <a:r>
              <a:rPr lang="en-US" altLang="zh-CN" dirty="0"/>
              <a:t>6-3</a:t>
            </a:r>
            <a:r>
              <a:rPr lang="zh-CN" altLang="en-US" dirty="0"/>
              <a:t>，</a:t>
            </a:r>
            <a:r>
              <a:rPr lang="en-US" altLang="zh-CN" dirty="0"/>
              <a:t>6-4</a:t>
            </a:r>
            <a:r>
              <a:rPr lang="zh-CN" altLang="en-US" dirty="0"/>
              <a:t>，</a:t>
            </a:r>
            <a:r>
              <a:rPr lang="en-US" altLang="zh-CN" dirty="0"/>
              <a:t>6-5</a:t>
            </a:r>
            <a:r>
              <a:rPr lang="zh-CN" altLang="en-US" dirty="0"/>
              <a:t>，</a:t>
            </a:r>
            <a:r>
              <a:rPr lang="en-US" altLang="zh-CN" dirty="0"/>
              <a:t>6-6</a:t>
            </a:r>
            <a:r>
              <a:rPr lang="zh-CN" altLang="en-US" dirty="0"/>
              <a:t>，</a:t>
            </a:r>
            <a:r>
              <a:rPr lang="en-US" altLang="zh-CN" dirty="0"/>
              <a:t>6-7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0706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密钥协商协议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129" y="1929809"/>
            <a:ext cx="6502234" cy="3594731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04" y="2094899"/>
            <a:ext cx="4983024" cy="27269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553762" y="5832512"/>
            <a:ext cx="8828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hlinkClick r:id="rId4"/>
              </a:rPr>
              <a:t>https://open.163.com/newview/movie/free?pid=M99VIFJA6&amp;mid=M9A018BBK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34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DH</a:t>
            </a:r>
            <a:r>
              <a:rPr lang="zh-CN" altLang="en-US" dirty="0"/>
              <a:t>密钥协商协议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98" y="1876090"/>
            <a:ext cx="7115009" cy="3812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08098" y="5860790"/>
                <a:ext cx="11874795" cy="369332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latin typeface="+mj-ea"/>
                    <a:ea typeface="+mj-ea"/>
                  </a:rPr>
                  <a:t>本原元</a:t>
                </a:r>
                <a:r>
                  <a:rPr lang="en-US" altLang="zh-CN" b="1" dirty="0">
                    <a:latin typeface="+mj-ea"/>
                    <a:ea typeface="+mj-ea"/>
                  </a:rPr>
                  <a:t>(</a:t>
                </a:r>
                <a:r>
                  <a:rPr lang="zh-CN" altLang="en-US" b="1" dirty="0">
                    <a:latin typeface="+mj-ea"/>
                    <a:ea typeface="+mj-ea"/>
                  </a:rPr>
                  <a:t>原根</a:t>
                </a:r>
                <a:r>
                  <a:rPr lang="en-US" altLang="zh-CN" b="1" dirty="0">
                    <a:latin typeface="+mj-ea"/>
                    <a:ea typeface="+mj-ea"/>
                  </a:rPr>
                  <a:t>)</a:t>
                </a:r>
                <a:r>
                  <a:rPr lang="zh-CN" altLang="en-US" b="1" dirty="0">
                    <a:latin typeface="+mj-ea"/>
                    <a:ea typeface="+mj-ea"/>
                  </a:rPr>
                  <a:t>： </a:t>
                </a:r>
                <a:r>
                  <a:rPr lang="zh-CN" altLang="en-US" b="1" dirty="0"/>
                  <a:t>模</a:t>
                </a:r>
                <a:r>
                  <a:rPr lang="en-US" altLang="zh-CN" b="1" dirty="0"/>
                  <a:t>m</a:t>
                </a:r>
                <a:r>
                  <a:rPr lang="zh-CN" altLang="en-US" b="1" dirty="0"/>
                  <a:t>下的 </a:t>
                </a:r>
                <a:r>
                  <a:rPr lang="en-US" altLang="zh-CN" b="1" dirty="0"/>
                  <a:t>a</a:t>
                </a:r>
                <a:r>
                  <a:rPr lang="zh-CN" altLang="en-US" b="1" dirty="0"/>
                  <a:t>的阶为</a:t>
                </a:r>
                <a:r>
                  <a:rPr lang="en-US" altLang="zh-CN" b="1" dirty="0"/>
                  <a:t>d</a:t>
                </a:r>
                <a:r>
                  <a:rPr lang="zh-CN" altLang="en-US" b="1" dirty="0"/>
                  <a:t>，即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b="1" i="1" baseline="3000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𝒎𝒐𝒅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)，</m:t>
                    </m:r>
                  </m:oMath>
                </a14:m>
                <a:r>
                  <a:rPr lang="zh-CN" altLang="en-US" b="1" dirty="0"/>
                  <a:t>且</a:t>
                </a:r>
                <a:r>
                  <a:rPr lang="en-US" altLang="zh-CN" b="1" dirty="0"/>
                  <a:t>d</a:t>
                </a:r>
                <a:r>
                  <a:rPr lang="zh-CN" altLang="en-US" b="1" dirty="0"/>
                  <a:t>为最小整数。所有满足阶为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b="1" dirty="0"/>
                  <a:t>的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zh-CN" altLang="en-US" b="1" dirty="0"/>
                  <a:t>称为模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zh-CN" altLang="en-US" b="1" dirty="0"/>
                  <a:t>的本原元。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8" y="5860790"/>
                <a:ext cx="11874795" cy="369332"/>
              </a:xfrm>
              <a:prstGeom prst="rect">
                <a:avLst/>
              </a:prstGeom>
              <a:blipFill>
                <a:blip r:embed="rId3"/>
                <a:stretch>
                  <a:fillRect l="-462" t="-11290" r="-2258" b="-24194"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内容占位符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946" y="2163726"/>
            <a:ext cx="4713008" cy="3005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819437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733</Words>
  <Application>Microsoft Office PowerPoint</Application>
  <PresentationFormat>宽屏</PresentationFormat>
  <Paragraphs>69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Wingdings</vt:lpstr>
      <vt:lpstr>回顾</vt:lpstr>
      <vt:lpstr>第6章 非对称和对称结合 </vt:lpstr>
      <vt:lpstr>非对称和对称如何结合？</vt:lpstr>
      <vt:lpstr>PowerPoint 演示文稿</vt:lpstr>
      <vt:lpstr>用RSA交互对称密钥</vt:lpstr>
      <vt:lpstr>密钥的分层管理</vt:lpstr>
      <vt:lpstr>会话密钥和主密钥</vt:lpstr>
      <vt:lpstr>对称和非对称的性能测试</vt:lpstr>
      <vt:lpstr>密钥协商协议</vt:lpstr>
      <vt:lpstr>DH密钥协商协议</vt:lpstr>
      <vt:lpstr>中间人攻击</vt:lpstr>
      <vt:lpstr>DH协议改进</vt:lpstr>
      <vt:lpstr>DH协议改进</vt:lpstr>
      <vt:lpstr>PowerPoint 演示文稿</vt:lpstr>
      <vt:lpstr>PowerPoint 演示文稿</vt:lpstr>
      <vt:lpstr>PowerPoint 演示文稿</vt:lpstr>
      <vt:lpstr>DH和前向安全</vt:lpstr>
      <vt:lpstr>DH、ECDH代码示例</vt:lpstr>
      <vt:lpstr>质询-响应协议</vt:lpstr>
      <vt:lpstr>简化的HTTPS通信流程 1. 浏览器中的  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非对称和对称的结合</dc:title>
  <dc:creator>jyl</dc:creator>
  <cp:lastModifiedBy>伟康 杨</cp:lastModifiedBy>
  <cp:revision>27</cp:revision>
  <dcterms:created xsi:type="dcterms:W3CDTF">2021-08-31T06:52:37Z</dcterms:created>
  <dcterms:modified xsi:type="dcterms:W3CDTF">2024-11-04T07:38:56Z</dcterms:modified>
</cp:coreProperties>
</file>