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60" r:id="rId3"/>
    <p:sldId id="261" r:id="rId4"/>
    <p:sldId id="267" r:id="rId5"/>
    <p:sldId id="259" r:id="rId6"/>
    <p:sldId id="266"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3" autoAdjust="0"/>
    <p:restoredTop sz="94660"/>
  </p:normalViewPr>
  <p:slideViewPr>
    <p:cSldViewPr snapToGrid="0">
      <p:cViewPr>
        <p:scale>
          <a:sx n="97" d="100"/>
          <a:sy n="97" d="100"/>
        </p:scale>
        <p:origin x="10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67969" y="3364787"/>
            <a:ext cx="2937016" cy="2854155"/>
          </a:xfrm>
          <a:prstGeom prst="rect">
            <a:avLst/>
          </a:prstGeom>
        </p:spPr>
      </p:pic>
    </p:spTree>
    <p:extLst>
      <p:ext uri="{BB962C8B-B14F-4D97-AF65-F5344CB8AC3E}">
        <p14:creationId xmlns:p14="http://schemas.microsoft.com/office/powerpoint/2010/main" val="2998420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97281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1" y="414779"/>
            <a:ext cx="7734300"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1871543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53762" y="626450"/>
            <a:ext cx="11302876" cy="923938"/>
          </a:xfrm>
        </p:spPr>
        <p:txBody>
          <a:bodyPr/>
          <a:lstStyle/>
          <a:p>
            <a:r>
              <a:rPr lang="zh-CN" altLang="en-US" dirty="0"/>
              <a:t>单击此处编辑母版标题样式</a:t>
            </a:r>
            <a:endParaRPr lang="en-US" dirty="0"/>
          </a:p>
        </p:txBody>
      </p:sp>
      <p:sp>
        <p:nvSpPr>
          <p:cNvPr id="3" name="Content Placeholder 2"/>
          <p:cNvSpPr>
            <a:spLocks noGrp="1"/>
          </p:cNvSpPr>
          <p:nvPr>
            <p:ph idx="1"/>
          </p:nvPr>
        </p:nvSpPr>
        <p:spPr>
          <a:xfrm>
            <a:off x="553763" y="1845734"/>
            <a:ext cx="11302876" cy="4023360"/>
          </a:xfrm>
        </p:spPr>
        <p:txBody>
          <a:bodyPr/>
          <a:lstStyle>
            <a:lvl1pPr marL="0" indent="0">
              <a:buFont typeface="Wingdings" panose="05000000000000000000" pitchFamily="2" charset="2"/>
              <a:buNone/>
              <a:defRPr b="1"/>
            </a:lvl1pPr>
            <a:lvl2pPr marL="486918" indent="-285750">
              <a:lnSpc>
                <a:spcPct val="100000"/>
              </a:lnSpc>
              <a:buFont typeface="Wingdings" panose="05000000000000000000" pitchFamily="2" charset="2"/>
              <a:buChar char="l"/>
              <a:defRPr b="0"/>
            </a:lvl2pPr>
            <a:lvl3pPr marL="669798" indent="-285750">
              <a:buFont typeface="Wingdings" panose="05000000000000000000" pitchFamily="2" charset="2"/>
              <a:buChar char="p"/>
              <a:defRPr b="0"/>
            </a:lvl3pPr>
            <a:lvl4pPr marL="852678" indent="-285750">
              <a:buFont typeface="Wingdings" panose="05000000000000000000" pitchFamily="2" charset="2"/>
              <a:buChar char="l"/>
              <a:defRPr b="0"/>
            </a:lvl4pPr>
            <a:lvl5pPr marL="932688" indent="-182880">
              <a:buFont typeface="Arial" panose="020B0604020202020204" pitchFamily="34" charset="0"/>
              <a:buChar cha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26236409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22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7A24DB2-D782-433C-839A-4ABBB6B07682}" type="slidenum">
              <a:rPr lang="zh-CN" altLang="en-US" smtClean="0"/>
              <a:pPr/>
              <a:t>‹#›</a:t>
            </a:fld>
            <a:endParaRPr lang="zh-CN" alt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92278" y="3573016"/>
            <a:ext cx="3500553" cy="2645926"/>
          </a:xfrm>
          <a:prstGeom prst="rect">
            <a:avLst/>
          </a:prstGeom>
        </p:spPr>
      </p:pic>
    </p:spTree>
    <p:extLst>
      <p:ext uri="{BB962C8B-B14F-4D97-AF65-F5344CB8AC3E}">
        <p14:creationId xmlns:p14="http://schemas.microsoft.com/office/powerpoint/2010/main" val="327644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764705"/>
            <a:ext cx="10058400" cy="972657"/>
          </a:xfrm>
        </p:spPr>
        <p:txBody>
          <a:bodyPr/>
          <a:lstStyle/>
          <a:p>
            <a:r>
              <a:rPr lang="zh-CN" altLang="en-US" dirty="0"/>
              <a:t>单击此处编辑母版标题样式</a:t>
            </a:r>
            <a:endParaRPr lang="en-US" dirty="0"/>
          </a:p>
        </p:txBody>
      </p:sp>
      <p:sp>
        <p:nvSpPr>
          <p:cNvPr id="3" name="Content Placeholder 2"/>
          <p:cNvSpPr>
            <a:spLocks noGrp="1"/>
          </p:cNvSpPr>
          <p:nvPr>
            <p:ph sz="half" idx="1"/>
          </p:nvPr>
        </p:nvSpPr>
        <p:spPr>
          <a:xfrm>
            <a:off x="1097280" y="1845735"/>
            <a:ext cx="4937760" cy="4023360"/>
          </a:xfrm>
        </p:spPr>
        <p:txBody>
          <a:bodyPr/>
          <a:lstStyle>
            <a:lvl1pPr>
              <a:defRPr b="1"/>
            </a:lvl1pPr>
            <a:lvl2pPr marL="384048" indent="-182880">
              <a:lnSpc>
                <a:spcPct val="100000"/>
              </a:lnSpc>
              <a:buFont typeface="Wingdings" panose="05000000000000000000" pitchFamily="2" charset="2"/>
              <a:buChar char="l"/>
              <a:defRPr/>
            </a:lvl2pPr>
            <a:lvl3pPr marL="566928" indent="-182880">
              <a:buFont typeface="Wingdings" panose="05000000000000000000" pitchFamily="2" charset="2"/>
              <a:buChar char="p"/>
              <a:defRPr/>
            </a:lvl3pPr>
            <a:lvl4pPr marL="749808" indent="-182880">
              <a:buFont typeface="Wingdings" panose="05000000000000000000" pitchFamily="2" charset="2"/>
              <a:buChar char="l"/>
              <a:defRPr/>
            </a:lvl4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6217920" y="1845737"/>
            <a:ext cx="4937760" cy="4023359"/>
          </a:xfrm>
        </p:spPr>
        <p:txBody>
          <a:bodyPr/>
          <a:lstStyle>
            <a:lvl1pPr marL="91440" indent="-91440">
              <a:defRPr lang="zh-CN" altLang="en-US" sz="2000" b="1" kern="1200" dirty="0" smtClean="0">
                <a:solidFill>
                  <a:schemeClr val="tx1">
                    <a:lumMod val="75000"/>
                    <a:lumOff val="25000"/>
                  </a:schemeClr>
                </a:solidFill>
                <a:latin typeface="+mn-lt"/>
                <a:ea typeface="+mn-ea"/>
                <a:cs typeface="+mn-cs"/>
              </a:defRPr>
            </a:lvl1pPr>
            <a:lvl2pPr marL="201168" indent="0" algn="l" defTabSz="914400" rtl="0" eaLnBrk="1" latinLnBrk="0" hangingPunct="1">
              <a:lnSpc>
                <a:spcPct val="90000"/>
              </a:lnSpc>
              <a:spcBef>
                <a:spcPts val="200"/>
              </a:spcBef>
              <a:spcAft>
                <a:spcPts val="400"/>
              </a:spcAft>
              <a:buClr>
                <a:schemeClr val="accent1"/>
              </a:buClr>
              <a:buNone/>
              <a:defRPr lang="zh-CN" altLang="en-US" sz="1800" kern="1200" dirty="0" smtClean="0">
                <a:solidFill>
                  <a:schemeClr val="tx1">
                    <a:lumMod val="75000"/>
                    <a:lumOff val="25000"/>
                  </a:schemeClr>
                </a:solidFill>
                <a:latin typeface="+mn-lt"/>
                <a:ea typeface="+mn-ea"/>
                <a:cs typeface="+mn-cs"/>
              </a:defRPr>
            </a:lvl2pPr>
            <a:lvl3pPr marL="384048" indent="0" algn="l" defTabSz="914400" rtl="0" eaLnBrk="1" latinLnBrk="0" hangingPunct="1">
              <a:lnSpc>
                <a:spcPct val="90000"/>
              </a:lnSpc>
              <a:spcBef>
                <a:spcPts val="200"/>
              </a:spcBef>
              <a:spcAft>
                <a:spcPts val="400"/>
              </a:spcAft>
              <a:buClr>
                <a:schemeClr val="accent1"/>
              </a:buClr>
              <a:buNone/>
              <a:defRPr lang="zh-CN" altLang="en-US" sz="1400" kern="1200" dirty="0" smtClean="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defRPr lang="zh-CN" altLang="en-US" sz="1400" kern="1200" dirty="0" smtClean="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defRPr lang="en-US" sz="1400" kern="1200" dirty="0">
                <a:solidFill>
                  <a:schemeClr val="tx1">
                    <a:lumMod val="75000"/>
                    <a:lumOff val="25000"/>
                  </a:schemeClr>
                </a:solidFill>
                <a:latin typeface="+mn-lt"/>
                <a:ea typeface="+mn-ea"/>
                <a:cs typeface="+mn-cs"/>
              </a:defRPr>
            </a:lvl5pPr>
          </a:lstStyle>
          <a:p>
            <a:pPr marL="91440" lvl="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pPr>
            <a:r>
              <a:rPr lang="zh-CN" altLang="en-US" dirty="0"/>
              <a:t>编辑母版文本样式</a:t>
            </a:r>
          </a:p>
          <a:p>
            <a:pPr marL="384048" lvl="1"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a:t>第二级</a:t>
            </a:r>
          </a:p>
          <a:p>
            <a:pPr marL="566928" lvl="2"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pPr>
            <a:r>
              <a:rPr lang="zh-CN" altLang="en-US" dirty="0"/>
              <a:t>第三级</a:t>
            </a:r>
          </a:p>
          <a:p>
            <a:pPr marL="749808" lvl="3"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pPr>
            <a:r>
              <a:rPr lang="zh-CN" altLang="en-US" dirty="0"/>
              <a:t>第四级</a:t>
            </a:r>
          </a:p>
          <a:p>
            <a:pPr marL="932688" lvl="4" indent="-182880" algn="l" defTabSz="914400" rtl="0" eaLnBrk="1" latinLnBrk="0" hangingPunct="1">
              <a:lnSpc>
                <a:spcPct val="90000"/>
              </a:lnSpc>
              <a:spcBef>
                <a:spcPts val="200"/>
              </a:spcBef>
              <a:spcAft>
                <a:spcPts val="400"/>
              </a:spcAft>
              <a:buClr>
                <a:schemeClr val="accent1"/>
              </a:buClr>
              <a:buFont typeface="Calibri" pitchFamily="34" charset="0"/>
              <a:buChar char="◦"/>
            </a:pPr>
            <a:r>
              <a:rPr lang="zh-CN" altLang="en-US" dirty="0"/>
              <a:t>第五级</a:t>
            </a:r>
            <a:endParaRPr lang="en-US" dirty="0"/>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26328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1" name="组合 10"/>
          <p:cNvGrpSpPr/>
          <p:nvPr userDrawn="1"/>
        </p:nvGrpSpPr>
        <p:grpSpPr>
          <a:xfrm>
            <a:off x="0" y="5954"/>
            <a:ext cx="12095512" cy="786384"/>
            <a:chOff x="-1019817" y="2702935"/>
            <a:chExt cx="9071634" cy="786384"/>
          </a:xfrm>
        </p:grpSpPr>
        <p:pic>
          <p:nvPicPr>
            <p:cNvPr id="12" name="图片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3" name="图片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3828422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911424" y="764705"/>
            <a:ext cx="10058400" cy="900649"/>
          </a:xfrm>
        </p:spPr>
        <p:txBody>
          <a:bodyPr/>
          <a:lstStyle/>
          <a:p>
            <a:r>
              <a:rPr lang="zh-CN" altLang="en-US" dirty="0"/>
              <a:t>单击此处编辑母版标题样式</a:t>
            </a:r>
            <a:endParaRPr lang="en-US" dirty="0"/>
          </a:p>
        </p:txBody>
      </p:sp>
      <p:sp>
        <p:nvSpPr>
          <p:cNvPr id="3" name="Date Placeholder 2"/>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7A24DB2-D782-433C-839A-4ABBB6B07682}" type="slidenum">
              <a:rPr lang="zh-CN" altLang="en-US" smtClean="0"/>
              <a:pPr/>
              <a:t>‹#›</a:t>
            </a:fld>
            <a:endParaRPr lang="zh-CN" altLang="en-US"/>
          </a:p>
        </p:txBody>
      </p:sp>
      <p:pic>
        <p:nvPicPr>
          <p:cNvPr id="6" name="图片 5"/>
          <p:cNvPicPr>
            <a:picLocks noChangeAspect="1"/>
          </p:cNvPicPr>
          <p:nvPr userDrawn="1"/>
        </p:nvPicPr>
        <p:blipFill>
          <a:blip r:embed="rId2"/>
          <a:stretch>
            <a:fillRect/>
          </a:stretch>
        </p:blipFill>
        <p:spPr>
          <a:xfrm>
            <a:off x="49831" y="0"/>
            <a:ext cx="12095512" cy="786452"/>
          </a:xfrm>
          <a:prstGeom prst="rect">
            <a:avLst/>
          </a:prstGeom>
        </p:spPr>
      </p:pic>
    </p:spTree>
    <p:extLst>
      <p:ext uri="{BB962C8B-B14F-4D97-AF65-F5344CB8AC3E}">
        <p14:creationId xmlns:p14="http://schemas.microsoft.com/office/powerpoint/2010/main" val="18810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184807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4613650" y="731520"/>
            <a:ext cx="6679191" cy="5257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a:t>编辑母版文本样式</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FEA027C3-7DC3-4A4C-8A01-1A1684FEC036}" type="datetimeFigureOut">
              <a:rPr lang="zh-CN" altLang="en-US" smtClean="0"/>
              <a:pPr/>
              <a:t>2023/11/14</a:t>
            </a:fld>
            <a:endParaRPr lang="zh-CN" alt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A24DB2-D782-433C-839A-4ABBB6B07682}" type="slidenum">
              <a:rPr lang="zh-CN" altLang="en-US" smtClean="0"/>
              <a:pPr/>
              <a:t>‹#›</a:t>
            </a:fld>
            <a:endParaRPr lang="zh-CN" altLang="en-US"/>
          </a:p>
        </p:txBody>
      </p:sp>
      <p:grpSp>
        <p:nvGrpSpPr>
          <p:cNvPr id="10" name="组合 9"/>
          <p:cNvGrpSpPr/>
          <p:nvPr userDrawn="1"/>
        </p:nvGrpSpPr>
        <p:grpSpPr>
          <a:xfrm>
            <a:off x="0" y="5954"/>
            <a:ext cx="12095512" cy="786384"/>
            <a:chOff x="-1019817" y="2702935"/>
            <a:chExt cx="9071634" cy="786384"/>
          </a:xfrm>
        </p:grpSpPr>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817" y="2928473"/>
              <a:ext cx="9071634" cy="335309"/>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49965" y="2702935"/>
              <a:ext cx="780288" cy="786384"/>
            </a:xfrm>
            <a:prstGeom prst="rect">
              <a:avLst/>
            </a:prstGeom>
          </p:spPr>
        </p:pic>
      </p:grpSp>
    </p:spTree>
    <p:extLst>
      <p:ext uri="{BB962C8B-B14F-4D97-AF65-F5344CB8AC3E}">
        <p14:creationId xmlns:p14="http://schemas.microsoft.com/office/powerpoint/2010/main" val="4048176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936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79" y="5907024"/>
            <a:ext cx="1011936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FEA027C3-7DC3-4A4C-8A01-1A1684FEC036}" type="datetimeFigureOut">
              <a:rPr lang="zh-CN" altLang="en-US" smtClean="0"/>
              <a:pPr/>
              <a:t>2023/11/14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7A24DB2-D782-433C-839A-4ABBB6B07682}" type="slidenum">
              <a:rPr lang="zh-CN" altLang="en-US" smtClean="0"/>
              <a:pPr/>
              <a:t>‹#›</a:t>
            </a:fld>
            <a:endParaRPr lang="zh-CN" altLang="en-US"/>
          </a:p>
        </p:txBody>
      </p:sp>
    </p:spTree>
    <p:extLst>
      <p:ext uri="{BB962C8B-B14F-4D97-AF65-F5344CB8AC3E}">
        <p14:creationId xmlns:p14="http://schemas.microsoft.com/office/powerpoint/2010/main" val="735221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764705"/>
            <a:ext cx="10058400" cy="972657"/>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79" y="1845734"/>
            <a:ext cx="10058401" cy="4023360"/>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FEA027C3-7DC3-4A4C-8A01-1A1684FEC036}" type="datetimeFigureOut">
              <a:rPr lang="zh-CN" altLang="en-US" smtClean="0"/>
              <a:pPr/>
              <a:t>2023/11/14</a:t>
            </a:fld>
            <a:endParaRPr lang="zh-CN" altLang="en-US"/>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0">
                <a:solidFill>
                  <a:srgbClr val="FFFFFF"/>
                </a:solidFill>
              </a:defRPr>
            </a:lvl1pPr>
          </a:lstStyle>
          <a:p>
            <a:fld id="{97A24DB2-D782-433C-839A-4ABBB6B07682}" type="slidenum">
              <a:rPr lang="zh-CN" altLang="en-US" smtClean="0"/>
              <a:pPr/>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6" name="组合 15"/>
          <p:cNvGrpSpPr/>
          <p:nvPr userDrawn="1"/>
        </p:nvGrpSpPr>
        <p:grpSpPr>
          <a:xfrm>
            <a:off x="49831" y="-4470"/>
            <a:ext cx="12095512" cy="786384"/>
            <a:chOff x="36183" y="3035807"/>
            <a:chExt cx="9071634" cy="786384"/>
          </a:xfrm>
        </p:grpSpPr>
        <p:pic>
          <p:nvPicPr>
            <p:cNvPr id="17" name="图片 1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6183" y="3261345"/>
              <a:ext cx="9071634" cy="335309"/>
            </a:xfrm>
            <a:prstGeom prst="rect">
              <a:avLst/>
            </a:prstGeom>
          </p:spPr>
        </p:pic>
        <p:pic>
          <p:nvPicPr>
            <p:cNvPr id="18" name="图片 17"/>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976616" y="3035807"/>
              <a:ext cx="780288" cy="786384"/>
            </a:xfrm>
            <a:prstGeom prst="rect">
              <a:avLst/>
            </a:prstGeom>
          </p:spPr>
        </p:pic>
      </p:grpSp>
    </p:spTree>
    <p:extLst>
      <p:ext uri="{BB962C8B-B14F-4D97-AF65-F5344CB8AC3E}">
        <p14:creationId xmlns:p14="http://schemas.microsoft.com/office/powerpoint/2010/main" val="3679527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b="1"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l"/>
        <a:defRPr sz="18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p"/>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8105" y="758952"/>
            <a:ext cx="11853756" cy="3566160"/>
          </a:xfrm>
        </p:spPr>
        <p:txBody>
          <a:bodyPr>
            <a:normAutofit/>
          </a:bodyPr>
          <a:lstStyle/>
          <a:p>
            <a:r>
              <a:rPr lang="zh-CN" altLang="en-US" sz="6000" dirty="0"/>
              <a:t>第</a:t>
            </a:r>
            <a:r>
              <a:rPr lang="en-US" altLang="zh-CN" sz="6000" dirty="0"/>
              <a:t>7</a:t>
            </a:r>
            <a:r>
              <a:rPr lang="zh-CN" altLang="en-US" sz="6000" dirty="0"/>
              <a:t>章 认证加密</a:t>
            </a:r>
            <a:r>
              <a:rPr lang="zh-CN" altLang="en-US" sz="5400" dirty="0"/>
              <a:t>和</a:t>
            </a:r>
            <a:r>
              <a:rPr lang="en-US" altLang="zh-CN" sz="5400" dirty="0"/>
              <a:t>Kerberos</a:t>
            </a:r>
            <a:br>
              <a:rPr lang="en-US" altLang="zh-CN" dirty="0"/>
            </a:br>
            <a:endParaRPr lang="zh-CN" altLang="en-US" dirty="0"/>
          </a:p>
        </p:txBody>
      </p:sp>
      <p:sp>
        <p:nvSpPr>
          <p:cNvPr id="3" name="副标题 2"/>
          <p:cNvSpPr>
            <a:spLocks noGrp="1"/>
          </p:cNvSpPr>
          <p:nvPr>
            <p:ph type="subTitle" idx="1"/>
          </p:nvPr>
        </p:nvSpPr>
        <p:spPr>
          <a:xfrm>
            <a:off x="690147" y="4449315"/>
            <a:ext cx="10058400" cy="1529076"/>
          </a:xfrm>
        </p:spPr>
        <p:txBody>
          <a:bodyPr>
            <a:normAutofit/>
          </a:bodyPr>
          <a:lstStyle/>
          <a:p>
            <a:r>
              <a:rPr lang="en-US" altLang="zh-CN" dirty="0"/>
              <a:t>More Symmetric Crypto</a:t>
            </a:r>
          </a:p>
          <a:p>
            <a:r>
              <a:rPr lang="en-US" altLang="zh-CN" dirty="0"/>
              <a:t>Authenticated encryption and KERBEROS</a:t>
            </a:r>
          </a:p>
        </p:txBody>
      </p:sp>
    </p:spTree>
    <p:extLst>
      <p:ext uri="{BB962C8B-B14F-4D97-AF65-F5344CB8AC3E}">
        <p14:creationId xmlns:p14="http://schemas.microsoft.com/office/powerpoint/2010/main" val="34532071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会话认证和密钥协商</a:t>
            </a:r>
          </a:p>
        </p:txBody>
      </p:sp>
      <p:pic>
        <p:nvPicPr>
          <p:cNvPr id="4" name="内容占位符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25980" y="1800030"/>
            <a:ext cx="7125581" cy="4467206"/>
          </a:xfrm>
        </p:spPr>
      </p:pic>
    </p:spTree>
    <p:extLst>
      <p:ext uri="{BB962C8B-B14F-4D97-AF65-F5344CB8AC3E}">
        <p14:creationId xmlns:p14="http://schemas.microsoft.com/office/powerpoint/2010/main" val="147877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认证加密模式</a:t>
            </a:r>
            <a:endParaRPr lang="zh-CN" altLang="en-US" sz="3600" dirty="0"/>
          </a:p>
        </p:txBody>
      </p:sp>
      <p:sp>
        <p:nvSpPr>
          <p:cNvPr id="3" name="内容占位符 2"/>
          <p:cNvSpPr>
            <a:spLocks noGrp="1"/>
          </p:cNvSpPr>
          <p:nvPr>
            <p:ph idx="1"/>
          </p:nvPr>
        </p:nvSpPr>
        <p:spPr>
          <a:xfrm>
            <a:off x="1005825" y="1758403"/>
            <a:ext cx="11302876" cy="4023360"/>
          </a:xfrm>
        </p:spPr>
        <p:txBody>
          <a:bodyPr>
            <a:normAutofit/>
          </a:bodyPr>
          <a:lstStyle/>
          <a:p>
            <a:r>
              <a:rPr lang="zh-CN" altLang="en-US" dirty="0"/>
              <a:t>新的对称加密模式：</a:t>
            </a:r>
            <a:r>
              <a:rPr lang="en-US" altLang="zh-CN" b="0" dirty="0"/>
              <a:t> </a:t>
            </a:r>
            <a:r>
              <a:rPr lang="en-US" altLang="zh-CN" dirty="0"/>
              <a:t>Provide </a:t>
            </a:r>
            <a:r>
              <a:rPr lang="en-US" altLang="zh-CN" i="1" dirty="0"/>
              <a:t>both </a:t>
            </a:r>
            <a:r>
              <a:rPr lang="en-US" altLang="zh-CN" dirty="0"/>
              <a:t>confidentiality and authenticity </a:t>
            </a:r>
          </a:p>
          <a:p>
            <a:pPr marL="944118" lvl="1" indent="-457200"/>
            <a:r>
              <a:rPr lang="en-US" altLang="zh-CN" sz="2800" dirty="0"/>
              <a:t>AE: Authenticated Encryption (</a:t>
            </a:r>
            <a:r>
              <a:rPr lang="zh-CN" altLang="en-US" sz="2800" dirty="0"/>
              <a:t>认证的加密</a:t>
            </a:r>
            <a:r>
              <a:rPr lang="en-US" altLang="zh-CN" sz="2800" dirty="0"/>
              <a:t>)</a:t>
            </a:r>
          </a:p>
          <a:p>
            <a:pPr marL="944118" lvl="1" indent="-457200"/>
            <a:r>
              <a:rPr lang="en-US" altLang="zh-CN" sz="2800" dirty="0"/>
              <a:t>AEAD: authenticated encryption with additional data</a:t>
            </a:r>
            <a:r>
              <a:rPr lang="zh-CN" altLang="en-US" sz="2800" dirty="0"/>
              <a:t>（</a:t>
            </a:r>
            <a:r>
              <a:rPr lang="en-US" altLang="zh-CN" sz="2800" dirty="0"/>
              <a:t>not encrypted</a:t>
            </a:r>
            <a:r>
              <a:rPr lang="zh-CN" altLang="en-US" sz="2800" dirty="0"/>
              <a:t>）（带有附加数据的认证加密）</a:t>
            </a:r>
            <a:endParaRPr lang="en-US" altLang="zh-CN" sz="2800" dirty="0"/>
          </a:p>
          <a:p>
            <a:pPr lvl="2"/>
            <a:r>
              <a:rPr lang="en-US" altLang="zh-CN" sz="2000" b="0" dirty="0"/>
              <a:t>The mode both encrypts and authenticates data </a:t>
            </a:r>
            <a:r>
              <a:rPr lang="en-US" altLang="zh-CN" sz="2000" b="0" i="1" dirty="0"/>
              <a:t>with a single key</a:t>
            </a:r>
            <a:r>
              <a:rPr lang="en-US" altLang="zh-CN" sz="2000" b="0" dirty="0"/>
              <a:t>.</a:t>
            </a:r>
          </a:p>
          <a:p>
            <a:pPr lvl="2"/>
            <a:r>
              <a:rPr lang="en-US" altLang="zh-CN" sz="2000" b="0" dirty="0"/>
              <a:t>The encryption and authentication is integrated; there is no need to worry about when to do what (i.e., Encrypt-Then-MAC vs. MAC-Then-Encrypt).</a:t>
            </a:r>
          </a:p>
          <a:p>
            <a:pPr lvl="2"/>
            <a:r>
              <a:rPr lang="en-US" altLang="zh-CN" sz="2000" b="0" dirty="0"/>
              <a:t>AEAD includes authentication over data that is </a:t>
            </a:r>
            <a:r>
              <a:rPr lang="en-US" altLang="zh-CN" sz="2000" b="0" i="1" dirty="0"/>
              <a:t>not </a:t>
            </a:r>
            <a:r>
              <a:rPr lang="en-US" altLang="zh-CN" sz="2000" b="0" dirty="0"/>
              <a:t>encrypted.</a:t>
            </a:r>
            <a:endParaRPr lang="en-US" altLang="zh-CN" sz="2000" dirty="0"/>
          </a:p>
        </p:txBody>
      </p:sp>
      <p:sp>
        <p:nvSpPr>
          <p:cNvPr id="5" name="AutoShape 2" descr="GC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1553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989393" y="557888"/>
            <a:ext cx="5214576" cy="5768155"/>
          </a:xfrm>
          <a:prstGeom prst="rect">
            <a:avLst/>
          </a:prstGeom>
        </p:spPr>
      </p:pic>
      <p:sp>
        <p:nvSpPr>
          <p:cNvPr id="5" name="矩形 4"/>
          <p:cNvSpPr/>
          <p:nvPr/>
        </p:nvSpPr>
        <p:spPr>
          <a:xfrm>
            <a:off x="5692511" y="5733835"/>
            <a:ext cx="5025735" cy="369332"/>
          </a:xfrm>
          <a:prstGeom prst="rect">
            <a:avLst/>
          </a:prstGeom>
        </p:spPr>
        <p:txBody>
          <a:bodyPr wrap="none">
            <a:spAutoFit/>
          </a:bodyPr>
          <a:lstStyle/>
          <a:p>
            <a:r>
              <a:rPr lang="zh-CN" altLang="en-US" dirty="0"/>
              <a:t>参考：</a:t>
            </a:r>
            <a:r>
              <a:rPr lang="en-US" altLang="zh-CN" dirty="0"/>
              <a:t>https://juejin.cn/post/6844904122676690951</a:t>
            </a:r>
            <a:endParaRPr lang="zh-CN" altLang="en-US" dirty="0"/>
          </a:p>
        </p:txBody>
      </p:sp>
      <p:sp>
        <p:nvSpPr>
          <p:cNvPr id="6" name="矩形 5"/>
          <p:cNvSpPr/>
          <p:nvPr/>
        </p:nvSpPr>
        <p:spPr>
          <a:xfrm>
            <a:off x="247060" y="754127"/>
            <a:ext cx="5686672" cy="6504345"/>
          </a:xfrm>
          <a:prstGeom prst="rect">
            <a:avLst/>
          </a:prstGeom>
        </p:spPr>
        <p:txBody>
          <a:bodyPr wrap="square">
            <a:spAutoFit/>
          </a:bodyPr>
          <a:lstStyle/>
          <a:p>
            <a:r>
              <a:rPr lang="en-US" altLang="zh-CN" sz="2400" b="1" dirty="0"/>
              <a:t>AES-GCM (Galois/Counter Mode)</a:t>
            </a:r>
            <a:r>
              <a:rPr lang="zh-CN" altLang="en-US" sz="2400" b="1" dirty="0"/>
              <a:t>模式 </a:t>
            </a:r>
            <a:r>
              <a:rPr lang="en-US" altLang="zh-CN" sz="2400" b="1" dirty="0"/>
              <a:t>(AES-CTR+GMAC)</a:t>
            </a:r>
            <a:endParaRPr lang="en-US" altLang="zh-CN" dirty="0">
              <a:solidFill>
                <a:schemeClr val="tx1">
                  <a:lumMod val="75000"/>
                  <a:lumOff val="25000"/>
                </a:schemeClr>
              </a:solidFill>
            </a:endParaRPr>
          </a:p>
          <a:p>
            <a:pPr marL="829818" lvl="1" indent="-342900">
              <a:spcBef>
                <a:spcPts val="200"/>
              </a:spcBef>
              <a:spcAft>
                <a:spcPts val="400"/>
              </a:spcAft>
              <a:buClr>
                <a:schemeClr val="accent1"/>
              </a:buClr>
              <a:buFont typeface="Wingdings" panose="05000000000000000000" pitchFamily="2" charset="2"/>
              <a:buChar char="l"/>
            </a:pPr>
            <a:r>
              <a:rPr lang="en-US" altLang="zh-CN" dirty="0">
                <a:solidFill>
                  <a:schemeClr val="tx1">
                    <a:lumMod val="75000"/>
                    <a:lumOff val="25000"/>
                  </a:schemeClr>
                </a:solidFill>
              </a:rPr>
              <a:t>AES-CTR</a:t>
            </a:r>
            <a:r>
              <a:rPr lang="zh-CN" altLang="en-US" dirty="0">
                <a:solidFill>
                  <a:schemeClr val="tx1">
                    <a:lumMod val="75000"/>
                    <a:lumOff val="25000"/>
                  </a:schemeClr>
                </a:solidFill>
              </a:rPr>
              <a:t>：</a:t>
            </a:r>
            <a:r>
              <a:rPr lang="en-US" altLang="zh-CN" dirty="0">
                <a:solidFill>
                  <a:schemeClr val="tx1">
                    <a:lumMod val="75000"/>
                    <a:lumOff val="25000"/>
                  </a:schemeClr>
                </a:solidFill>
              </a:rPr>
              <a:t>AES</a:t>
            </a:r>
            <a:r>
              <a:rPr lang="zh-CN" altLang="en-US" dirty="0">
                <a:solidFill>
                  <a:schemeClr val="tx1">
                    <a:lumMod val="75000"/>
                    <a:lumOff val="25000"/>
                  </a:schemeClr>
                </a:solidFill>
              </a:rPr>
              <a:t>计数器加密模式</a:t>
            </a:r>
            <a:endParaRPr lang="en-US" altLang="zh-CN" dirty="0">
              <a:solidFill>
                <a:schemeClr val="tx1">
                  <a:lumMod val="75000"/>
                  <a:lumOff val="25000"/>
                </a:schemeClr>
              </a:solidFill>
            </a:endParaRPr>
          </a:p>
          <a:p>
            <a:pPr marL="829818" lvl="1" indent="-342900">
              <a:spcBef>
                <a:spcPts val="200"/>
              </a:spcBef>
              <a:spcAft>
                <a:spcPts val="400"/>
              </a:spcAft>
              <a:buClr>
                <a:schemeClr val="accent1"/>
              </a:buClr>
              <a:buFont typeface="Wingdings" panose="05000000000000000000" pitchFamily="2" charset="2"/>
              <a:buChar char="l"/>
            </a:pPr>
            <a:r>
              <a:rPr lang="en-US" altLang="zh-CN" dirty="0">
                <a:solidFill>
                  <a:schemeClr val="tx1">
                    <a:lumMod val="75000"/>
                    <a:lumOff val="25000"/>
                  </a:schemeClr>
                </a:solidFill>
              </a:rPr>
              <a:t>GMAC (Galois message authentication code mode, </a:t>
            </a:r>
            <a:r>
              <a:rPr lang="zh-CN" altLang="en-US" dirty="0">
                <a:solidFill>
                  <a:schemeClr val="tx1">
                    <a:lumMod val="75000"/>
                    <a:lumOff val="25000"/>
                  </a:schemeClr>
                </a:solidFill>
              </a:rPr>
              <a:t>伽罗瓦消息认证码</a:t>
            </a:r>
            <a:r>
              <a:rPr lang="en-US" altLang="zh-CN" dirty="0">
                <a:solidFill>
                  <a:schemeClr val="tx1">
                    <a:lumMod val="75000"/>
                    <a:lumOff val="25000"/>
                  </a:schemeClr>
                </a:solidFill>
              </a:rPr>
              <a:t>)</a:t>
            </a:r>
            <a:r>
              <a:rPr lang="zh-CN" altLang="en-US" dirty="0">
                <a:solidFill>
                  <a:schemeClr val="tx1">
                    <a:lumMod val="75000"/>
                    <a:lumOff val="25000"/>
                  </a:schemeClr>
                </a:solidFill>
              </a:rPr>
              <a:t>：</a:t>
            </a:r>
            <a:r>
              <a:rPr lang="zh-CN" altLang="en-US" dirty="0"/>
              <a:t>用伽罗瓦域</a:t>
            </a:r>
            <a:r>
              <a:rPr lang="en-US" altLang="zh-CN" dirty="0"/>
              <a:t>(Galois Field</a:t>
            </a:r>
            <a:r>
              <a:rPr lang="zh-CN" altLang="en-US" dirty="0"/>
              <a:t>，</a:t>
            </a:r>
            <a:r>
              <a:rPr lang="en-US" altLang="zh-CN" dirty="0"/>
              <a:t>GF</a:t>
            </a:r>
            <a:r>
              <a:rPr lang="zh-CN" altLang="en-US" dirty="0"/>
              <a:t>，有限域</a:t>
            </a:r>
            <a:r>
              <a:rPr lang="en-US" altLang="zh-CN" dirty="0"/>
              <a:t>)</a:t>
            </a:r>
            <a:r>
              <a:rPr lang="zh-CN" altLang="en-US" dirty="0"/>
              <a:t>乘法运算计算消息的</a:t>
            </a:r>
            <a:r>
              <a:rPr lang="en-US" altLang="zh-CN" dirty="0"/>
              <a:t>MAC</a:t>
            </a:r>
          </a:p>
          <a:p>
            <a:pPr marL="829818" lvl="1" indent="-342900">
              <a:spcBef>
                <a:spcPts val="200"/>
              </a:spcBef>
              <a:spcAft>
                <a:spcPts val="400"/>
              </a:spcAft>
              <a:buClr>
                <a:schemeClr val="accent1"/>
              </a:buClr>
              <a:buFont typeface="Wingdings" panose="05000000000000000000" pitchFamily="2" charset="2"/>
              <a:buChar char="l"/>
            </a:pPr>
            <a:r>
              <a:rPr lang="zh-CN" altLang="en-US" dirty="0"/>
              <a:t>加密认证过程：</a:t>
            </a:r>
            <a:endParaRPr lang="en-US" altLang="zh-CN" dirty="0"/>
          </a:p>
          <a:p>
            <a:pPr marL="342900" indent="-342900">
              <a:buAutoNum type="arabicPeriod"/>
            </a:pPr>
            <a:r>
              <a:rPr lang="en-US" altLang="zh-CN" b="1" i="0" dirty="0">
                <a:solidFill>
                  <a:srgbClr val="202122"/>
                </a:solidFill>
                <a:effectLst/>
                <a:latin typeface="Arial" panose="020B0604020202020204" pitchFamily="34" charset="0"/>
              </a:rPr>
              <a:t>AES-CTR </a:t>
            </a:r>
            <a:r>
              <a:rPr lang="en-US" altLang="zh-CN" b="1" dirty="0">
                <a:solidFill>
                  <a:srgbClr val="202122"/>
                </a:solidFill>
                <a:latin typeface="Arial" panose="020B0604020202020204" pitchFamily="34" charset="0"/>
              </a:rPr>
              <a:t>Encryption: </a:t>
            </a:r>
          </a:p>
          <a:p>
            <a:pPr lvl="1"/>
            <a:r>
              <a:rPr lang="en-US" altLang="zh-CN" b="0" i="0" dirty="0">
                <a:solidFill>
                  <a:srgbClr val="202122"/>
                </a:solidFill>
                <a:effectLst/>
                <a:latin typeface="Arial" panose="020B0604020202020204" pitchFamily="34" charset="0"/>
              </a:rPr>
              <a:t>A series of 128-bit counters is encrypted using the block cipher E with key K (</a:t>
            </a:r>
            <a:r>
              <a:rPr lang="en-US" altLang="zh-CN" b="0" i="0" dirty="0">
                <a:solidFill>
                  <a:srgbClr val="FF0000"/>
                </a:solidFill>
                <a:effectLst/>
                <a:latin typeface="Arial" panose="020B0604020202020204" pitchFamily="34" charset="0"/>
              </a:rPr>
              <a:t>E</a:t>
            </a:r>
            <a:r>
              <a:rPr lang="en-US" altLang="zh-CN" b="0" i="0" baseline="-25000" dirty="0">
                <a:solidFill>
                  <a:srgbClr val="FF0000"/>
                </a:solidFill>
                <a:effectLst/>
                <a:latin typeface="Arial" panose="020B0604020202020204" pitchFamily="34" charset="0"/>
              </a:rPr>
              <a:t>k</a:t>
            </a:r>
            <a:r>
              <a:rPr lang="en-US" altLang="zh-CN" b="0" i="0" dirty="0">
                <a:solidFill>
                  <a:srgbClr val="202122"/>
                </a:solidFill>
                <a:effectLst/>
                <a:latin typeface="Arial" panose="020B0604020202020204" pitchFamily="34" charset="0"/>
              </a:rPr>
              <a:t>); The results are combined using </a:t>
            </a:r>
            <a:r>
              <a:rPr lang="en-US" altLang="zh-CN" b="0" i="0" dirty="0">
                <a:solidFill>
                  <a:srgbClr val="FF0000"/>
                </a:solidFill>
                <a:effectLst/>
                <a:latin typeface="Arial" panose="020B0604020202020204" pitchFamily="34" charset="0"/>
              </a:rPr>
              <a:t>bitwise XOR </a:t>
            </a:r>
            <a:r>
              <a:rPr lang="en-US" altLang="zh-CN" b="0" i="0" dirty="0">
                <a:solidFill>
                  <a:srgbClr val="202122"/>
                </a:solidFill>
                <a:effectLst/>
                <a:latin typeface="Arial" panose="020B0604020202020204" pitchFamily="34" charset="0"/>
              </a:rPr>
              <a:t>with 128-bit </a:t>
            </a:r>
            <a:r>
              <a:rPr lang="en-US" altLang="zh-CN" b="0" i="0" dirty="0">
                <a:solidFill>
                  <a:srgbClr val="FF0000"/>
                </a:solidFill>
                <a:effectLst/>
                <a:latin typeface="Arial" panose="020B0604020202020204" pitchFamily="34" charset="0"/>
              </a:rPr>
              <a:t>plaintext</a:t>
            </a:r>
            <a:r>
              <a:rPr lang="en-US" altLang="zh-CN" b="0" i="0" dirty="0">
                <a:solidFill>
                  <a:srgbClr val="202122"/>
                </a:solidFill>
                <a:effectLst/>
                <a:latin typeface="Arial" panose="020B0604020202020204" pitchFamily="34" charset="0"/>
              </a:rPr>
              <a:t> blocks, producing a series of </a:t>
            </a:r>
            <a:r>
              <a:rPr lang="en-US" altLang="zh-CN" b="0" i="0" dirty="0">
                <a:solidFill>
                  <a:srgbClr val="FF0000"/>
                </a:solidFill>
                <a:effectLst/>
                <a:latin typeface="Arial" panose="020B0604020202020204" pitchFamily="34" charset="0"/>
              </a:rPr>
              <a:t>ciphertext </a:t>
            </a:r>
            <a:r>
              <a:rPr lang="en-US" altLang="zh-CN" b="0" i="0" dirty="0">
                <a:solidFill>
                  <a:srgbClr val="202122"/>
                </a:solidFill>
                <a:effectLst/>
                <a:latin typeface="Arial" panose="020B0604020202020204" pitchFamily="34" charset="0"/>
              </a:rPr>
              <a:t>blocks. </a:t>
            </a:r>
            <a:endParaRPr lang="en-US" altLang="zh-CN" dirty="0">
              <a:solidFill>
                <a:srgbClr val="202122"/>
              </a:solidFill>
              <a:latin typeface="Arial" panose="020B0604020202020204" pitchFamily="34" charset="0"/>
            </a:endParaRPr>
          </a:p>
          <a:p>
            <a:pPr marL="342900" indent="-342900">
              <a:buFont typeface="+mj-lt"/>
              <a:buAutoNum type="arabicPeriod" startAt="2"/>
            </a:pPr>
            <a:r>
              <a:rPr lang="en-US" altLang="zh-CN" b="1" dirty="0">
                <a:solidFill>
                  <a:srgbClr val="202122"/>
                </a:solidFill>
                <a:latin typeface="Arial" panose="020B0604020202020204" pitchFamily="34" charset="0"/>
              </a:rPr>
              <a:t>GMAC:</a:t>
            </a:r>
            <a:endParaRPr lang="en-US" altLang="zh-CN" b="1" i="0" dirty="0">
              <a:solidFill>
                <a:srgbClr val="202122"/>
              </a:solidFill>
              <a:effectLst/>
              <a:latin typeface="Arial" panose="020B0604020202020204" pitchFamily="34" charset="0"/>
            </a:endParaRPr>
          </a:p>
          <a:p>
            <a:pPr lvl="1"/>
            <a:r>
              <a:rPr lang="en-US" altLang="zh-CN" b="0" i="0" dirty="0">
                <a:solidFill>
                  <a:srgbClr val="202122"/>
                </a:solidFill>
                <a:effectLst/>
                <a:latin typeface="Arial" panose="020B0604020202020204" pitchFamily="34" charset="0"/>
              </a:rPr>
              <a:t>The </a:t>
            </a:r>
            <a:r>
              <a:rPr lang="en-US" altLang="zh-CN" b="0" i="0" dirty="0">
                <a:solidFill>
                  <a:srgbClr val="FF0000"/>
                </a:solidFill>
                <a:effectLst/>
                <a:latin typeface="Arial" panose="020B0604020202020204" pitchFamily="34" charset="0"/>
              </a:rPr>
              <a:t>Additional Data </a:t>
            </a:r>
            <a:r>
              <a:rPr lang="en-US" altLang="zh-CN" b="0" i="0" dirty="0">
                <a:solidFill>
                  <a:srgbClr val="202122"/>
                </a:solidFill>
                <a:effectLst/>
                <a:latin typeface="Arial" panose="020B0604020202020204" pitchFamily="34" charset="0"/>
              </a:rPr>
              <a:t>and these </a:t>
            </a:r>
            <a:r>
              <a:rPr lang="en-US" altLang="zh-CN" b="0" i="0" dirty="0">
                <a:solidFill>
                  <a:srgbClr val="FF0000"/>
                </a:solidFill>
                <a:effectLst/>
                <a:latin typeface="Arial" panose="020B0604020202020204" pitchFamily="34" charset="0"/>
              </a:rPr>
              <a:t>ciphertext blocks </a:t>
            </a:r>
            <a:r>
              <a:rPr lang="en-US" altLang="zh-CN" b="0" i="0" dirty="0">
                <a:solidFill>
                  <a:srgbClr val="202122"/>
                </a:solidFill>
                <a:effectLst/>
                <a:latin typeface="Arial" panose="020B0604020202020204" pitchFamily="34" charset="0"/>
              </a:rPr>
              <a:t>are combined using multiplication with a key-dependent constant </a:t>
            </a:r>
            <a:r>
              <a:rPr lang="en-US" altLang="zh-CN" b="0" i="0" dirty="0">
                <a:solidFill>
                  <a:srgbClr val="FF0000"/>
                </a:solidFill>
                <a:effectLst/>
                <a:latin typeface="Arial" panose="020B0604020202020204" pitchFamily="34" charset="0"/>
              </a:rPr>
              <a:t>H in the Galois field GF(2</a:t>
            </a:r>
            <a:r>
              <a:rPr lang="en-US" altLang="zh-CN" b="0" i="0" baseline="30000" dirty="0">
                <a:solidFill>
                  <a:srgbClr val="FF0000"/>
                </a:solidFill>
                <a:effectLst/>
                <a:latin typeface="Arial" panose="020B0604020202020204" pitchFamily="34" charset="0"/>
              </a:rPr>
              <a:t>128</a:t>
            </a:r>
            <a:r>
              <a:rPr lang="en-US" altLang="zh-CN" b="0" i="0" dirty="0">
                <a:solidFill>
                  <a:srgbClr val="FF0000"/>
                </a:solidFill>
                <a:effectLst/>
                <a:latin typeface="Arial" panose="020B0604020202020204" pitchFamily="34" charset="0"/>
              </a:rPr>
              <a:t>) </a:t>
            </a:r>
            <a:r>
              <a:rPr lang="en-US" altLang="zh-CN" b="0" i="0" dirty="0">
                <a:solidFill>
                  <a:srgbClr val="202122"/>
                </a:solidFill>
                <a:effectLst/>
                <a:latin typeface="Arial" panose="020B0604020202020204" pitchFamily="34" charset="0"/>
              </a:rPr>
              <a:t>to produce the </a:t>
            </a:r>
            <a:r>
              <a:rPr lang="en-US" altLang="zh-CN" b="0" i="0" dirty="0">
                <a:solidFill>
                  <a:srgbClr val="FF0000"/>
                </a:solidFill>
                <a:effectLst/>
                <a:latin typeface="Arial" panose="020B0604020202020204" pitchFamily="34" charset="0"/>
              </a:rPr>
              <a:t>authentication tag</a:t>
            </a:r>
            <a:r>
              <a:rPr lang="en-US" altLang="zh-CN" b="0" i="0" dirty="0">
                <a:solidFill>
                  <a:srgbClr val="202122"/>
                </a:solidFill>
                <a:effectLst/>
                <a:latin typeface="Arial" panose="020B0604020202020204" pitchFamily="34" charset="0"/>
              </a:rPr>
              <a:t>.</a:t>
            </a:r>
            <a:endParaRPr lang="zh-CN" altLang="en-US" dirty="0"/>
          </a:p>
          <a:p>
            <a:pPr marL="1287018" lvl="2" indent="-342900">
              <a:spcBef>
                <a:spcPts val="200"/>
              </a:spcBef>
              <a:spcAft>
                <a:spcPts val="400"/>
              </a:spcAft>
              <a:buClr>
                <a:schemeClr val="accent1"/>
              </a:buClr>
              <a:buFont typeface="Wingdings" panose="05000000000000000000" pitchFamily="2" charset="2"/>
              <a:buChar char="l"/>
            </a:pPr>
            <a:endParaRPr lang="en-US" altLang="zh-CN" dirty="0"/>
          </a:p>
          <a:p>
            <a:pPr marL="1287018" lvl="2" indent="-342900">
              <a:spcBef>
                <a:spcPts val="200"/>
              </a:spcBef>
              <a:spcAft>
                <a:spcPts val="400"/>
              </a:spcAft>
              <a:buClr>
                <a:schemeClr val="accent1"/>
              </a:buClr>
              <a:buFont typeface="Wingdings" panose="05000000000000000000" pitchFamily="2" charset="2"/>
              <a:buChar char="l"/>
            </a:pPr>
            <a:endParaRPr lang="en-US" altLang="zh-CN" dirty="0"/>
          </a:p>
          <a:p>
            <a:pPr marL="829818" lvl="1" indent="-342900">
              <a:spcBef>
                <a:spcPts val="200"/>
              </a:spcBef>
              <a:spcAft>
                <a:spcPts val="400"/>
              </a:spcAft>
              <a:buClr>
                <a:schemeClr val="accent1"/>
              </a:buClr>
              <a:buFont typeface="Wingdings" panose="05000000000000000000" pitchFamily="2" charset="2"/>
              <a:buChar char="l"/>
            </a:pPr>
            <a:endParaRPr lang="en-US" altLang="zh-CN" dirty="0">
              <a:solidFill>
                <a:schemeClr val="tx1">
                  <a:lumMod val="75000"/>
                  <a:lumOff val="25000"/>
                </a:schemeClr>
              </a:solidFill>
            </a:endParaRPr>
          </a:p>
        </p:txBody>
      </p:sp>
      <p:sp>
        <p:nvSpPr>
          <p:cNvPr id="7" name="AutoShape 2" descr="CT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2107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3CEF89-88A0-3F08-F0D2-B8437F99ABC3}"/>
              </a:ext>
            </a:extLst>
          </p:cNvPr>
          <p:cNvSpPr>
            <a:spLocks noGrp="1"/>
          </p:cNvSpPr>
          <p:nvPr>
            <p:ph type="title"/>
          </p:nvPr>
        </p:nvSpPr>
        <p:spPr>
          <a:xfrm>
            <a:off x="534026" y="573823"/>
            <a:ext cx="11302876" cy="923938"/>
          </a:xfrm>
        </p:spPr>
        <p:txBody>
          <a:bodyPr>
            <a:normAutofit/>
          </a:bodyPr>
          <a:lstStyle/>
          <a:p>
            <a:r>
              <a:rPr lang="en-US" altLang="zh-CN" sz="3200" dirty="0">
                <a:solidFill>
                  <a:srgbClr val="202122"/>
                </a:solidFill>
                <a:latin typeface="Arial" panose="020B0604020202020204" pitchFamily="34" charset="0"/>
              </a:rPr>
              <a:t>T</a:t>
            </a:r>
            <a:r>
              <a:rPr lang="en-US" altLang="zh-CN" sz="3200" b="0" i="0" dirty="0">
                <a:solidFill>
                  <a:srgbClr val="202122"/>
                </a:solidFill>
                <a:effectLst/>
                <a:latin typeface="Arial" panose="020B0604020202020204" pitchFamily="34" charset="0"/>
              </a:rPr>
              <a:t>ypical </a:t>
            </a:r>
            <a:r>
              <a:rPr lang="en-US" altLang="zh-CN" sz="3200" b="0" i="0" u="none" strike="noStrike" dirty="0">
                <a:solidFill>
                  <a:srgbClr val="3366CC"/>
                </a:solidFill>
                <a:effectLst/>
                <a:latin typeface="Arial" panose="020B0604020202020204" pitchFamily="34" charset="0"/>
              </a:rPr>
              <a:t>programming interface</a:t>
            </a:r>
            <a:r>
              <a:rPr lang="en-US" altLang="zh-CN" sz="3200" b="0" i="0" dirty="0">
                <a:solidFill>
                  <a:srgbClr val="202122"/>
                </a:solidFill>
                <a:effectLst/>
                <a:latin typeface="Arial" panose="020B0604020202020204" pitchFamily="34" charset="0"/>
              </a:rPr>
              <a:t> for an AEAD implementation</a:t>
            </a:r>
            <a:endParaRPr lang="zh-CN" altLang="en-US" sz="3200" dirty="0"/>
          </a:p>
        </p:txBody>
      </p:sp>
      <p:sp>
        <p:nvSpPr>
          <p:cNvPr id="6" name="文本框 5">
            <a:extLst>
              <a:ext uri="{FF2B5EF4-FFF2-40B4-BE49-F238E27FC236}">
                <a16:creationId xmlns:a16="http://schemas.microsoft.com/office/drawing/2014/main" id="{F4C9DA76-AC44-67F3-3D66-04598D903B9E}"/>
              </a:ext>
            </a:extLst>
          </p:cNvPr>
          <p:cNvSpPr txBox="1"/>
          <p:nvPr/>
        </p:nvSpPr>
        <p:spPr>
          <a:xfrm>
            <a:off x="643474" y="1892466"/>
            <a:ext cx="10000405" cy="4247317"/>
          </a:xfrm>
          <a:prstGeom prst="rect">
            <a:avLst/>
          </a:prstGeom>
          <a:noFill/>
        </p:spPr>
        <p:txBody>
          <a:bodyPr wrap="square">
            <a:spAutoFit/>
          </a:bodyPr>
          <a:lstStyle/>
          <a:p>
            <a:pPr algn="l">
              <a:buFont typeface="Arial" panose="020B0604020202020204" pitchFamily="34" charset="0"/>
              <a:buChar char="•"/>
            </a:pPr>
            <a:r>
              <a:rPr lang="en-US" altLang="zh-CN" b="1" i="0" dirty="0">
                <a:solidFill>
                  <a:srgbClr val="202122"/>
                </a:solidFill>
                <a:effectLst/>
                <a:latin typeface="Arial" panose="020B0604020202020204" pitchFamily="34" charset="0"/>
              </a:rPr>
              <a:t>Encryption</a:t>
            </a:r>
          </a:p>
          <a:p>
            <a:pPr algn="l"/>
            <a:r>
              <a:rPr lang="en-US" altLang="zh-CN" b="1" i="0" dirty="0">
                <a:solidFill>
                  <a:srgbClr val="202122"/>
                </a:solidFill>
                <a:effectLst/>
                <a:latin typeface="Arial" panose="020B0604020202020204" pitchFamily="34" charset="0"/>
              </a:rPr>
              <a:t>Input: </a:t>
            </a:r>
            <a:r>
              <a:rPr lang="en-US" altLang="zh-CN" b="0" i="1" dirty="0">
                <a:solidFill>
                  <a:srgbClr val="202122"/>
                </a:solidFill>
                <a:effectLst/>
                <a:latin typeface="Arial" panose="020B0604020202020204" pitchFamily="34" charset="0"/>
              </a:rPr>
              <a:t>plaintext </a:t>
            </a:r>
            <a:r>
              <a:rPr lang="en-US" altLang="zh-CN" b="0" i="0" dirty="0">
                <a:solidFill>
                  <a:srgbClr val="202122"/>
                </a:solidFill>
                <a:effectLst/>
                <a:latin typeface="Arial" panose="020B0604020202020204" pitchFamily="34" charset="0"/>
              </a:rPr>
              <a:t>P,  a key K, and some associated data AD  (</a:t>
            </a:r>
            <a:r>
              <a:rPr lang="en-US" altLang="zh-CN" b="1" i="0" dirty="0">
                <a:solidFill>
                  <a:srgbClr val="202122"/>
                </a:solidFill>
                <a:effectLst/>
                <a:latin typeface="Arial" panose="020B0604020202020204" pitchFamily="34" charset="0"/>
              </a:rPr>
              <a:t>additional authenticated data</a:t>
            </a:r>
            <a:r>
              <a:rPr lang="en-US" altLang="zh-CN" b="0" i="0" dirty="0">
                <a:solidFill>
                  <a:srgbClr val="202122"/>
                </a:solidFill>
                <a:effectLst/>
                <a:latin typeface="Arial" panose="020B0604020202020204" pitchFamily="34" charset="0"/>
              </a:rPr>
              <a:t>, </a:t>
            </a:r>
            <a:r>
              <a:rPr lang="en-US" altLang="zh-CN" b="1" i="0" dirty="0">
                <a:solidFill>
                  <a:srgbClr val="202122"/>
                </a:solidFill>
                <a:effectLst/>
                <a:latin typeface="Arial" panose="020B0604020202020204" pitchFamily="34" charset="0"/>
              </a:rPr>
              <a:t>AAD</a:t>
            </a:r>
            <a:r>
              <a:rPr lang="en-US" altLang="zh-CN" b="0" i="0" dirty="0">
                <a:solidFill>
                  <a:srgbClr val="202122"/>
                </a:solidFill>
                <a:effectLst/>
                <a:latin typeface="Arial" panose="020B0604020202020204" pitchFamily="34" charset="0"/>
              </a:rPr>
              <a:t> in plaintext that will not be encrypted, but will be covered by authenticity protection ).</a:t>
            </a:r>
          </a:p>
          <a:p>
            <a:pPr marL="742950" lvl="1" indent="-285750">
              <a:buFont typeface="Arial" panose="020B0604020202020204" pitchFamily="34" charset="0"/>
              <a:buChar char="•"/>
            </a:pPr>
            <a:r>
              <a:rPr lang="en-US" altLang="zh-CN" b="0" i="0" dirty="0">
                <a:solidFill>
                  <a:srgbClr val="202122"/>
                </a:solidFill>
                <a:effectLst/>
                <a:latin typeface="Arial" panose="020B0604020202020204" pitchFamily="34" charset="0"/>
              </a:rPr>
              <a:t>It encrypts the plaintext using the key to produce ciphertext C</a:t>
            </a:r>
          </a:p>
          <a:p>
            <a:pPr marL="742950" lvl="1" indent="-285750">
              <a:buFont typeface="Arial" panose="020B0604020202020204" pitchFamily="34" charset="0"/>
              <a:buChar char="•"/>
            </a:pPr>
            <a:r>
              <a:rPr lang="en-US" altLang="zh-CN" dirty="0">
                <a:solidFill>
                  <a:srgbClr val="202122"/>
                </a:solidFill>
                <a:latin typeface="Arial" panose="020B0604020202020204" pitchFamily="34" charset="0"/>
              </a:rPr>
              <a:t>Then computes an authentication tag T from the ciphertext and the associated data (which remains unencrypted).</a:t>
            </a:r>
          </a:p>
          <a:p>
            <a:r>
              <a:rPr lang="en-US" altLang="zh-CN" b="1" i="0" dirty="0">
                <a:solidFill>
                  <a:srgbClr val="202122"/>
                </a:solidFill>
                <a:effectLst/>
                <a:latin typeface="Arial" panose="020B0604020202020204" pitchFamily="34" charset="0"/>
              </a:rPr>
              <a:t>Output: </a:t>
            </a:r>
            <a:r>
              <a:rPr lang="en-US" altLang="zh-CN" b="0" i="1" dirty="0">
                <a:solidFill>
                  <a:srgbClr val="202122"/>
                </a:solidFill>
                <a:effectLst/>
                <a:latin typeface="Arial" panose="020B0604020202020204" pitchFamily="34" charset="0"/>
              </a:rPr>
              <a:t>ciphertext</a:t>
            </a:r>
            <a:r>
              <a:rPr lang="en-US" altLang="zh-CN" b="0" i="0" dirty="0">
                <a:solidFill>
                  <a:srgbClr val="202122"/>
                </a:solidFill>
                <a:effectLst/>
                <a:latin typeface="Arial" panose="020B0604020202020204" pitchFamily="34" charset="0"/>
              </a:rPr>
              <a:t> and </a:t>
            </a:r>
            <a:r>
              <a:rPr lang="en-US" altLang="zh-CN" b="0" i="1" dirty="0">
                <a:solidFill>
                  <a:srgbClr val="202122"/>
                </a:solidFill>
                <a:effectLst/>
                <a:latin typeface="Arial" panose="020B0604020202020204" pitchFamily="34" charset="0"/>
              </a:rPr>
              <a:t>authentication tag</a:t>
            </a:r>
            <a:r>
              <a:rPr lang="en-US" altLang="zh-CN" b="0" i="0" dirty="0">
                <a:solidFill>
                  <a:srgbClr val="202122"/>
                </a:solidFill>
                <a:effectLst/>
                <a:latin typeface="Arial" panose="020B0604020202020204" pitchFamily="34" charset="0"/>
              </a:rPr>
              <a:t> (</a:t>
            </a:r>
            <a:r>
              <a:rPr lang="en-US" altLang="zh-CN" b="0" i="0" u="none" strike="noStrike" dirty="0">
                <a:solidFill>
                  <a:srgbClr val="3366CC"/>
                </a:solidFill>
                <a:effectLst/>
                <a:latin typeface="Arial" panose="020B0604020202020204" pitchFamily="34" charset="0"/>
              </a:rPr>
              <a:t>message authentication code</a:t>
            </a:r>
            <a:r>
              <a:rPr lang="en-US" altLang="zh-CN" b="0" i="0" dirty="0">
                <a:solidFill>
                  <a:srgbClr val="202122"/>
                </a:solidFill>
                <a:effectLst/>
                <a:latin typeface="Arial" panose="020B0604020202020204" pitchFamily="34" charset="0"/>
              </a:rPr>
              <a:t> or MAC).</a:t>
            </a:r>
          </a:p>
          <a:p>
            <a:pPr algn="l">
              <a:buFont typeface="Arial" panose="020B0604020202020204" pitchFamily="34" charset="0"/>
              <a:buChar char="•"/>
            </a:pPr>
            <a:r>
              <a:rPr lang="en-US" altLang="zh-CN" b="1" i="0" dirty="0">
                <a:solidFill>
                  <a:srgbClr val="202122"/>
                </a:solidFill>
                <a:effectLst/>
                <a:latin typeface="Arial" panose="020B0604020202020204" pitchFamily="34" charset="0"/>
              </a:rPr>
              <a:t>Decryption</a:t>
            </a:r>
          </a:p>
          <a:p>
            <a:pPr algn="l"/>
            <a:r>
              <a:rPr lang="en-US" altLang="zh-CN" b="1" dirty="0">
                <a:solidFill>
                  <a:srgbClr val="202122"/>
                </a:solidFill>
                <a:latin typeface="Arial" panose="020B0604020202020204" pitchFamily="34" charset="0"/>
              </a:rPr>
              <a:t>Input: </a:t>
            </a:r>
            <a:r>
              <a:rPr lang="en-US" altLang="zh-CN" b="0" i="1" dirty="0">
                <a:solidFill>
                  <a:srgbClr val="202122"/>
                </a:solidFill>
                <a:effectLst/>
                <a:latin typeface="Arial" panose="020B0604020202020204" pitchFamily="34" charset="0"/>
              </a:rPr>
              <a:t>ciphertext </a:t>
            </a:r>
            <a:r>
              <a:rPr lang="en-US" altLang="zh-CN" b="0" i="0" dirty="0">
                <a:solidFill>
                  <a:srgbClr val="202122"/>
                </a:solidFill>
                <a:effectLst/>
                <a:latin typeface="Arial" panose="020B0604020202020204" pitchFamily="34" charset="0"/>
              </a:rPr>
              <a:t>C, </a:t>
            </a:r>
            <a:r>
              <a:rPr lang="en-US" altLang="zh-CN" b="0" i="1" dirty="0">
                <a:solidFill>
                  <a:srgbClr val="202122"/>
                </a:solidFill>
                <a:effectLst/>
                <a:latin typeface="Arial" panose="020B0604020202020204" pitchFamily="34" charset="0"/>
              </a:rPr>
              <a:t>key </a:t>
            </a:r>
            <a:r>
              <a:rPr lang="en-US" altLang="zh-CN" b="0" i="0" dirty="0">
                <a:solidFill>
                  <a:srgbClr val="202122"/>
                </a:solidFill>
                <a:effectLst/>
                <a:latin typeface="Arial" panose="020B0604020202020204" pitchFamily="34" charset="0"/>
              </a:rPr>
              <a:t>K, </a:t>
            </a:r>
            <a:r>
              <a:rPr lang="en-US" altLang="zh-CN" b="0" i="1" dirty="0">
                <a:solidFill>
                  <a:srgbClr val="202122"/>
                </a:solidFill>
                <a:effectLst/>
                <a:latin typeface="Arial" panose="020B0604020202020204" pitchFamily="34" charset="0"/>
              </a:rPr>
              <a:t>authentication tag </a:t>
            </a:r>
            <a:r>
              <a:rPr lang="en-US" altLang="zh-CN" dirty="0">
                <a:solidFill>
                  <a:srgbClr val="202122"/>
                </a:solidFill>
                <a:latin typeface="Arial" panose="020B0604020202020204" pitchFamily="34" charset="0"/>
              </a:rPr>
              <a:t>T</a:t>
            </a:r>
            <a:r>
              <a:rPr lang="en-US" altLang="zh-CN" b="0" i="0" dirty="0">
                <a:solidFill>
                  <a:srgbClr val="202122"/>
                </a:solidFill>
                <a:effectLst/>
                <a:latin typeface="Arial" panose="020B0604020202020204" pitchFamily="34" charset="0"/>
              </a:rPr>
              <a:t>, and a </a:t>
            </a:r>
            <a:r>
              <a:rPr lang="en-US" altLang="zh-CN" b="0" i="1" dirty="0">
                <a:solidFill>
                  <a:srgbClr val="202122"/>
                </a:solidFill>
                <a:effectLst/>
                <a:latin typeface="Arial" panose="020B0604020202020204" pitchFamily="34" charset="0"/>
              </a:rPr>
              <a:t>header (AD)</a:t>
            </a:r>
            <a:r>
              <a:rPr lang="en-US" altLang="zh-CN" b="0" i="0" dirty="0">
                <a:solidFill>
                  <a:srgbClr val="202122"/>
                </a:solidFill>
                <a:effectLst/>
                <a:latin typeface="Arial" panose="020B0604020202020204" pitchFamily="34" charset="0"/>
              </a:rPr>
              <a:t> .</a:t>
            </a:r>
          </a:p>
          <a:p>
            <a:pPr marL="742950" lvl="1" indent="-285750">
              <a:buFont typeface="Arial" panose="020B0604020202020204" pitchFamily="34" charset="0"/>
              <a:buChar char="•"/>
            </a:pPr>
            <a:r>
              <a:rPr lang="en-US" altLang="zh-CN" dirty="0">
                <a:solidFill>
                  <a:srgbClr val="202122"/>
                </a:solidFill>
                <a:latin typeface="Arial" panose="020B0604020202020204" pitchFamily="34" charset="0"/>
              </a:rPr>
              <a:t>It decrypt the ciphertext </a:t>
            </a:r>
            <a:r>
              <a:rPr lang="en-US" altLang="zh-CN" b="0" i="0" dirty="0">
                <a:solidFill>
                  <a:srgbClr val="202122"/>
                </a:solidFill>
                <a:effectLst/>
                <a:latin typeface="Arial" panose="020B0604020202020204" pitchFamily="34" charset="0"/>
              </a:rPr>
              <a:t>C</a:t>
            </a:r>
            <a:r>
              <a:rPr lang="en-US" altLang="zh-CN" dirty="0">
                <a:solidFill>
                  <a:srgbClr val="202122"/>
                </a:solidFill>
                <a:latin typeface="Arial" panose="020B0604020202020204" pitchFamily="34" charset="0"/>
              </a:rPr>
              <a:t> to recover the plaintext P </a:t>
            </a:r>
          </a:p>
          <a:p>
            <a:pPr marL="742950" lvl="1" indent="-285750">
              <a:buFont typeface="Arial" panose="020B0604020202020204" pitchFamily="34" charset="0"/>
              <a:buChar char="•"/>
            </a:pPr>
            <a:r>
              <a:rPr lang="en-US" altLang="zh-CN" dirty="0">
                <a:solidFill>
                  <a:srgbClr val="202122"/>
                </a:solidFill>
                <a:latin typeface="Arial" panose="020B0604020202020204" pitchFamily="34" charset="0"/>
              </a:rPr>
              <a:t>Then check the tag T to ensure that neither ciphertext nor associated data </a:t>
            </a:r>
            <a:r>
              <a:rPr lang="en-US" altLang="zh-CN" b="0" i="0" dirty="0">
                <a:solidFill>
                  <a:srgbClr val="202122"/>
                </a:solidFill>
                <a:effectLst/>
                <a:latin typeface="Arial" panose="020B0604020202020204" pitchFamily="34" charset="0"/>
              </a:rPr>
              <a:t>AD  </a:t>
            </a:r>
            <a:r>
              <a:rPr lang="en-US" altLang="zh-CN" dirty="0">
                <a:solidFill>
                  <a:srgbClr val="202122"/>
                </a:solidFill>
                <a:latin typeface="Arial" panose="020B0604020202020204" pitchFamily="34" charset="0"/>
              </a:rPr>
              <a:t>were tampered with.</a:t>
            </a:r>
          </a:p>
          <a:p>
            <a:pPr marL="0" lvl="1"/>
            <a:r>
              <a:rPr lang="en-US" altLang="zh-CN" b="1" dirty="0">
                <a:solidFill>
                  <a:srgbClr val="202122"/>
                </a:solidFill>
                <a:latin typeface="Arial" panose="020B0604020202020204" pitchFamily="34" charset="0"/>
              </a:rPr>
              <a:t>Output: </a:t>
            </a:r>
            <a:r>
              <a:rPr lang="en-US" altLang="zh-CN" b="0" i="1" dirty="0">
                <a:solidFill>
                  <a:srgbClr val="202122"/>
                </a:solidFill>
                <a:effectLst/>
                <a:latin typeface="Arial" panose="020B0604020202020204" pitchFamily="34" charset="0"/>
              </a:rPr>
              <a:t>plaintext</a:t>
            </a:r>
            <a:r>
              <a:rPr lang="en-US" altLang="zh-CN" b="0" i="0" dirty="0">
                <a:solidFill>
                  <a:srgbClr val="202122"/>
                </a:solidFill>
                <a:effectLst/>
                <a:latin typeface="Arial" panose="020B0604020202020204" pitchFamily="34" charset="0"/>
              </a:rPr>
              <a:t>, or an error if the </a:t>
            </a:r>
            <a:r>
              <a:rPr lang="en-US" altLang="zh-CN" b="0" i="1" dirty="0">
                <a:solidFill>
                  <a:srgbClr val="202122"/>
                </a:solidFill>
                <a:effectLst/>
                <a:latin typeface="Arial" panose="020B0604020202020204" pitchFamily="34" charset="0"/>
              </a:rPr>
              <a:t>authentication tag</a:t>
            </a:r>
            <a:r>
              <a:rPr lang="en-US" altLang="zh-CN" b="0" i="0" dirty="0">
                <a:solidFill>
                  <a:srgbClr val="202122"/>
                </a:solidFill>
                <a:effectLst/>
                <a:latin typeface="Arial" panose="020B0604020202020204" pitchFamily="34" charset="0"/>
              </a:rPr>
              <a:t> does not match the supplied </a:t>
            </a:r>
            <a:r>
              <a:rPr lang="en-US" altLang="zh-CN" b="0" i="1" dirty="0">
                <a:solidFill>
                  <a:srgbClr val="202122"/>
                </a:solidFill>
                <a:effectLst/>
                <a:latin typeface="Arial" panose="020B0604020202020204" pitchFamily="34" charset="0"/>
              </a:rPr>
              <a:t>ciphertext </a:t>
            </a:r>
            <a:r>
              <a:rPr lang="en-US" altLang="zh-CN" b="0" i="0" dirty="0">
                <a:solidFill>
                  <a:srgbClr val="202122"/>
                </a:solidFill>
                <a:effectLst/>
                <a:latin typeface="Arial" panose="020B0604020202020204" pitchFamily="34" charset="0"/>
              </a:rPr>
              <a:t>or </a:t>
            </a:r>
            <a:r>
              <a:rPr lang="en-US" altLang="zh-CN" b="0" i="1" dirty="0">
                <a:solidFill>
                  <a:srgbClr val="202122"/>
                </a:solidFill>
                <a:effectLst/>
                <a:latin typeface="Arial" panose="020B0604020202020204" pitchFamily="34" charset="0"/>
              </a:rPr>
              <a:t>header</a:t>
            </a:r>
            <a:r>
              <a:rPr lang="en-US" altLang="zh-CN" b="0" i="0" dirty="0">
                <a:solidFill>
                  <a:srgbClr val="202122"/>
                </a:solidFill>
                <a:effectLst/>
                <a:latin typeface="Arial" panose="020B0604020202020204" pitchFamily="34" charset="0"/>
              </a:rPr>
              <a:t>.</a:t>
            </a:r>
          </a:p>
          <a:p>
            <a:endParaRPr lang="en-US" altLang="zh-CN" b="0" i="0" dirty="0">
              <a:solidFill>
                <a:srgbClr val="202122"/>
              </a:solidFill>
              <a:effectLst/>
              <a:latin typeface="Arial" panose="020B0604020202020204" pitchFamily="34" charset="0"/>
            </a:endParaRPr>
          </a:p>
        </p:txBody>
      </p:sp>
    </p:spTree>
    <p:extLst>
      <p:ext uri="{BB962C8B-B14F-4D97-AF65-F5344CB8AC3E}">
        <p14:creationId xmlns:p14="http://schemas.microsoft.com/office/powerpoint/2010/main" val="28791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其它的认证加密模式</a:t>
            </a:r>
          </a:p>
        </p:txBody>
      </p:sp>
      <p:sp>
        <p:nvSpPr>
          <p:cNvPr id="3" name="内容占位符 2"/>
          <p:cNvSpPr>
            <a:spLocks noGrp="1"/>
          </p:cNvSpPr>
          <p:nvPr>
            <p:ph idx="1"/>
          </p:nvPr>
        </p:nvSpPr>
        <p:spPr>
          <a:xfrm>
            <a:off x="553762" y="1763540"/>
            <a:ext cx="11302876" cy="4668083"/>
          </a:xfrm>
        </p:spPr>
        <p:txBody>
          <a:bodyPr>
            <a:normAutofit/>
          </a:bodyPr>
          <a:lstStyle/>
          <a:p>
            <a:pPr marL="944118" lvl="1" indent="-457200"/>
            <a:r>
              <a:rPr lang="en-US" altLang="zh-CN" sz="2800" dirty="0"/>
              <a:t>AES-CCM</a:t>
            </a:r>
            <a:r>
              <a:rPr lang="zh-CN" altLang="en-US" sz="2800" dirty="0"/>
              <a:t>：</a:t>
            </a:r>
            <a:r>
              <a:rPr lang="en-US" altLang="zh-CN" sz="2800" dirty="0"/>
              <a:t>  AES CTR</a:t>
            </a:r>
            <a:r>
              <a:rPr lang="zh-CN" altLang="en-US" sz="2800" dirty="0"/>
              <a:t>和</a:t>
            </a:r>
            <a:r>
              <a:rPr lang="en-US" altLang="zh-CN" sz="2800" dirty="0"/>
              <a:t>CBC-MAC</a:t>
            </a:r>
            <a:r>
              <a:rPr lang="zh-CN" altLang="en-US" sz="2800" dirty="0"/>
              <a:t>的结合</a:t>
            </a:r>
            <a:endParaRPr lang="en-US" altLang="zh-CN" sz="2800" dirty="0"/>
          </a:p>
          <a:p>
            <a:pPr marL="944118" lvl="1" indent="-457200"/>
            <a:r>
              <a:rPr lang="en-US" altLang="zh-CN" sz="2800" dirty="0"/>
              <a:t>ChaCha20-Poly1305 </a:t>
            </a:r>
            <a:r>
              <a:rPr lang="zh-CN" altLang="en-US" sz="2800" dirty="0"/>
              <a:t>：</a:t>
            </a:r>
            <a:r>
              <a:rPr lang="en-US" altLang="zh-CN" sz="2800" dirty="0"/>
              <a:t> </a:t>
            </a:r>
            <a:r>
              <a:rPr lang="zh-CN" altLang="en-US" sz="2800" dirty="0"/>
              <a:t>作为</a:t>
            </a:r>
            <a:r>
              <a:rPr lang="en-US" altLang="zh-CN" sz="2800" dirty="0"/>
              <a:t>AES</a:t>
            </a:r>
            <a:r>
              <a:rPr lang="zh-CN" altLang="en-US" sz="2800" dirty="0"/>
              <a:t>的替代</a:t>
            </a:r>
            <a:endParaRPr lang="en-US" altLang="zh-CN" sz="2800" dirty="0"/>
          </a:p>
          <a:p>
            <a:pPr marL="1126998" lvl="2" indent="-457200"/>
            <a:r>
              <a:rPr lang="en-US" altLang="zh-CN" sz="2400" dirty="0"/>
              <a:t>ChaCha20</a:t>
            </a:r>
            <a:r>
              <a:rPr lang="zh-CN" altLang="en-US" sz="2400" dirty="0"/>
              <a:t>： </a:t>
            </a:r>
            <a:r>
              <a:rPr lang="en-US" altLang="zh-CN" sz="2400" dirty="0"/>
              <a:t>a stream cipher</a:t>
            </a:r>
          </a:p>
          <a:p>
            <a:pPr marL="1126998" lvl="2" indent="-457200"/>
            <a:r>
              <a:rPr lang="en-US" altLang="zh-CN" sz="2400" dirty="0"/>
              <a:t>Poly1305: a MAC algorithm </a:t>
            </a:r>
          </a:p>
          <a:p>
            <a:pPr marL="1126998" lvl="2" indent="-457200"/>
            <a:r>
              <a:rPr lang="en-US" altLang="zh-CN" sz="2400" dirty="0"/>
              <a:t>Both are designed by Daniel J. Bernstein</a:t>
            </a:r>
          </a:p>
          <a:p>
            <a:pPr lvl="2" indent="0">
              <a:buNone/>
            </a:pPr>
            <a:endParaRPr lang="en-US" altLang="zh-CN" sz="2400" dirty="0"/>
          </a:p>
          <a:p>
            <a:pPr marL="944118" lvl="1" indent="-457200"/>
            <a:r>
              <a:rPr lang="zh-CN" altLang="en-US" sz="2800" dirty="0"/>
              <a:t>示例代码</a:t>
            </a:r>
            <a:endParaRPr lang="en-US" altLang="zh-CN" sz="2800" dirty="0"/>
          </a:p>
        </p:txBody>
      </p:sp>
    </p:spTree>
    <p:extLst>
      <p:ext uri="{BB962C8B-B14F-4D97-AF65-F5344CB8AC3E}">
        <p14:creationId xmlns:p14="http://schemas.microsoft.com/office/powerpoint/2010/main" val="293838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Windows</a:t>
            </a:r>
            <a:r>
              <a:rPr lang="zh-CN" altLang="en-US"/>
              <a:t>认证授权</a:t>
            </a:r>
            <a:endParaRPr lang="zh-CN" altLang="en-US" dirty="0"/>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r="27212"/>
          <a:stretch/>
        </p:blipFill>
        <p:spPr>
          <a:xfrm>
            <a:off x="3766363" y="1794892"/>
            <a:ext cx="6980405" cy="4508632"/>
          </a:xfrm>
        </p:spPr>
      </p:pic>
      <p:sp>
        <p:nvSpPr>
          <p:cNvPr id="3" name="文本框 2"/>
          <p:cNvSpPr txBox="1"/>
          <p:nvPr/>
        </p:nvSpPr>
        <p:spPr>
          <a:xfrm>
            <a:off x="159249" y="1962364"/>
            <a:ext cx="3607113" cy="1200329"/>
          </a:xfrm>
          <a:prstGeom prst="rect">
            <a:avLst/>
          </a:prstGeom>
          <a:noFill/>
        </p:spPr>
        <p:txBody>
          <a:bodyPr wrap="square" rtlCol="0">
            <a:spAutoFit/>
          </a:bodyPr>
          <a:lstStyle/>
          <a:p>
            <a:r>
              <a:rPr lang="zh-CN" altLang="en-US" dirty="0"/>
              <a:t>安全账户管理器</a:t>
            </a:r>
            <a:r>
              <a:rPr lang="en-US" altLang="zh-CN" dirty="0"/>
              <a:t>SAM: </a:t>
            </a:r>
          </a:p>
          <a:p>
            <a:r>
              <a:rPr lang="en-US" altLang="zh-CN" dirty="0"/>
              <a:t>Security Account Manager</a:t>
            </a:r>
          </a:p>
          <a:p>
            <a:r>
              <a:rPr lang="zh-CN" altLang="en-US" dirty="0"/>
              <a:t>存储本机上所有用户的口令</a:t>
            </a:r>
            <a:r>
              <a:rPr lang="en-US" altLang="zh-CN" dirty="0"/>
              <a:t>hash</a:t>
            </a:r>
            <a:r>
              <a:rPr lang="zh-CN" altLang="en-US" dirty="0"/>
              <a:t>值；</a:t>
            </a:r>
            <a:endParaRPr lang="en-US" altLang="zh-CN" dirty="0"/>
          </a:p>
          <a:p>
            <a:endParaRPr lang="zh-CN" altLang="en-US" dirty="0"/>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2539" y="2880607"/>
            <a:ext cx="3035709" cy="3422917"/>
          </a:xfrm>
          <a:prstGeom prst="rect">
            <a:avLst/>
          </a:prstGeom>
        </p:spPr>
      </p:pic>
    </p:spTree>
    <p:extLst>
      <p:ext uri="{BB962C8B-B14F-4D97-AF65-F5344CB8AC3E}">
        <p14:creationId xmlns:p14="http://schemas.microsoft.com/office/powerpoint/2010/main" val="89895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KERBEROS</a:t>
            </a:r>
            <a:r>
              <a:rPr lang="zh-CN" altLang="en-US" dirty="0"/>
              <a:t>认证协议</a:t>
            </a:r>
          </a:p>
        </p:txBody>
      </p:sp>
      <p:sp>
        <p:nvSpPr>
          <p:cNvPr id="3" name="内容占位符 2"/>
          <p:cNvSpPr>
            <a:spLocks noGrp="1"/>
          </p:cNvSpPr>
          <p:nvPr>
            <p:ph idx="1"/>
          </p:nvPr>
        </p:nvSpPr>
        <p:spPr>
          <a:xfrm>
            <a:off x="553763" y="1845734"/>
            <a:ext cx="11302876" cy="4452324"/>
          </a:xfrm>
        </p:spPr>
        <p:txBody>
          <a:bodyPr/>
          <a:lstStyle/>
          <a:p>
            <a:r>
              <a:rPr lang="zh-CN" altLang="en-US" dirty="0"/>
              <a:t>使用对称加密来进行网络身份认证和授权的认证授权体系； </a:t>
            </a:r>
            <a:r>
              <a:rPr lang="en-US" altLang="zh-CN" dirty="0"/>
              <a:t>AD: Account Database</a:t>
            </a:r>
            <a:r>
              <a:rPr lang="zh-CN" altLang="en-US" dirty="0"/>
              <a:t> </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5337423" y="2211659"/>
            <a:ext cx="5951840" cy="3987602"/>
          </a:xfrm>
          <a:prstGeom prst="rect">
            <a:avLst/>
          </a:prstGeom>
        </p:spPr>
      </p:pic>
      <p:sp>
        <p:nvSpPr>
          <p:cNvPr id="9" name="矩形 8"/>
          <p:cNvSpPr/>
          <p:nvPr/>
        </p:nvSpPr>
        <p:spPr>
          <a:xfrm>
            <a:off x="553761" y="2413135"/>
            <a:ext cx="4847119" cy="3416320"/>
          </a:xfrm>
          <a:prstGeom prst="rect">
            <a:avLst/>
          </a:prstGeom>
        </p:spPr>
        <p:txBody>
          <a:bodyPr wrap="square">
            <a:spAutoFit/>
          </a:bodyPr>
          <a:lstStyle/>
          <a:p>
            <a:r>
              <a:rPr lang="en-US" altLang="zh-CN" dirty="0"/>
              <a:t>Windows</a:t>
            </a:r>
            <a:r>
              <a:rPr lang="zh-CN" altLang="en-US" dirty="0"/>
              <a:t>域是计算机网络的一种形式，其中所有用户帐户 ，计算机，打印机和其他安全主体都在位于称为域控制器的一个或多个中央计算机集群上的中央数据库中注册。 身份验证在域控制器上进行。 在域中使用计算机的每个人都会收到一个唯一的用户帐户，然后可以为该帐户分配对该域内资源的访问权限。</a:t>
            </a:r>
            <a:endParaRPr lang="en-US" altLang="zh-CN" dirty="0"/>
          </a:p>
          <a:p>
            <a:endParaRPr lang="en-US" altLang="zh-CN" dirty="0"/>
          </a:p>
          <a:p>
            <a:r>
              <a:rPr lang="en-US" altLang="zh-CN" dirty="0"/>
              <a:t>Kerberos</a:t>
            </a:r>
            <a:r>
              <a:rPr lang="zh-CN" altLang="en-US" dirty="0"/>
              <a:t>：</a:t>
            </a:r>
            <a:r>
              <a:rPr lang="en-US" altLang="zh-CN" dirty="0"/>
              <a:t>Client</a:t>
            </a:r>
            <a:r>
              <a:rPr lang="zh-CN" altLang="en-US" dirty="0"/>
              <a:t>、</a:t>
            </a:r>
            <a:r>
              <a:rPr lang="en-US" altLang="zh-CN" dirty="0"/>
              <a:t>  Server</a:t>
            </a:r>
            <a:r>
              <a:rPr lang="zh-CN" altLang="en-US" dirty="0"/>
              <a:t>、</a:t>
            </a:r>
            <a:r>
              <a:rPr lang="en-US" altLang="zh-CN" dirty="0"/>
              <a:t> KDC</a:t>
            </a:r>
          </a:p>
          <a:p>
            <a:r>
              <a:rPr lang="en-US" altLang="zh-CN" dirty="0"/>
              <a:t>KDC: Key Distribution Center</a:t>
            </a:r>
          </a:p>
          <a:p>
            <a:r>
              <a:rPr lang="en-US" altLang="zh-CN" dirty="0"/>
              <a:t>AS: Authentication Service</a:t>
            </a:r>
          </a:p>
          <a:p>
            <a:r>
              <a:rPr lang="en-US" altLang="zh-CN" dirty="0"/>
              <a:t>TGS: Ticket Granting Service</a:t>
            </a:r>
            <a:endParaRPr lang="zh-CN" altLang="en-US" dirty="0"/>
          </a:p>
        </p:txBody>
      </p:sp>
    </p:spTree>
    <p:extLst>
      <p:ext uri="{BB962C8B-B14F-4D97-AF65-F5344CB8AC3E}">
        <p14:creationId xmlns:p14="http://schemas.microsoft.com/office/powerpoint/2010/main" val="27198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a:t>
            </a:r>
            <a:r>
              <a:rPr lang="zh-CN" altLang="en-US" dirty="0"/>
              <a:t>认证服务</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391" y="2703611"/>
            <a:ext cx="1347797" cy="414341"/>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03" y="3847351"/>
            <a:ext cx="3452117" cy="514146"/>
          </a:xfrm>
          <a:prstGeom prst="rect">
            <a:avLst/>
          </a:prstGeom>
        </p:spPr>
      </p:pic>
      <p:pic>
        <p:nvPicPr>
          <p:cNvPr id="8" name="内容占位符 7"/>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4310829" y="1789756"/>
            <a:ext cx="6577656" cy="4390150"/>
          </a:xfrm>
        </p:spPr>
      </p:pic>
    </p:spTree>
    <p:extLst>
      <p:ext uri="{BB962C8B-B14F-4D97-AF65-F5344CB8AC3E}">
        <p14:creationId xmlns:p14="http://schemas.microsoft.com/office/powerpoint/2010/main" val="125421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TGS</a:t>
            </a:r>
            <a:r>
              <a:rPr lang="zh-CN" altLang="en-US" dirty="0"/>
              <a:t>授权服务</a:t>
            </a:r>
          </a:p>
        </p:txBody>
      </p:sp>
      <p:pic>
        <p:nvPicPr>
          <p:cNvPr id="4" name="内容占位符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9936"/>
          <a:stretch/>
        </p:blipFill>
        <p:spPr>
          <a:xfrm>
            <a:off x="4433296" y="1753796"/>
            <a:ext cx="6972147" cy="4487754"/>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78" y="5359709"/>
            <a:ext cx="4005292" cy="566742"/>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64" y="3318551"/>
            <a:ext cx="4157693" cy="457203"/>
          </a:xfrm>
          <a:prstGeom prst="rect">
            <a:avLst/>
          </a:prstGeom>
        </p:spPr>
      </p:pic>
    </p:spTree>
    <p:extLst>
      <p:ext uri="{BB962C8B-B14F-4D97-AF65-F5344CB8AC3E}">
        <p14:creationId xmlns:p14="http://schemas.microsoft.com/office/powerpoint/2010/main" val="3816794720"/>
      </p:ext>
    </p:extLst>
  </p:cSld>
  <p:clrMapOvr>
    <a:masterClrMapping/>
  </p:clrMapOvr>
</p:sld>
</file>

<file path=ppt/theme/theme1.xml><?xml version="1.0" encoding="utf-8"?>
<a:theme xmlns:a="http://schemas.openxmlformats.org/drawingml/2006/main" name="回顾">
  <a:themeElements>
    <a:clrScheme name="橙红色">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876</TotalTime>
  <Words>597</Words>
  <Application>Microsoft Office PowerPoint</Application>
  <PresentationFormat>宽屏</PresentationFormat>
  <Paragraphs>54</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Calibri</vt:lpstr>
      <vt:lpstr>Times New Roman</vt:lpstr>
      <vt:lpstr>Wingdings</vt:lpstr>
      <vt:lpstr>回顾</vt:lpstr>
      <vt:lpstr>第7章 认证加密和Kerberos </vt:lpstr>
      <vt:lpstr>认证加密模式</vt:lpstr>
      <vt:lpstr>PowerPoint 演示文稿</vt:lpstr>
      <vt:lpstr>Typical programming interface for an AEAD implementation</vt:lpstr>
      <vt:lpstr>其它的认证加密模式</vt:lpstr>
      <vt:lpstr>Windows认证授权</vt:lpstr>
      <vt:lpstr>KERBEROS认证协议</vt:lpstr>
      <vt:lpstr>AS认证服务</vt:lpstr>
      <vt:lpstr>TGS授权服务</vt:lpstr>
      <vt:lpstr>会话认证和密钥协商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第7章 身份验证加密和Kerberos</dc:title>
  <dc:creator>jyl</dc:creator>
  <cp:lastModifiedBy>yali jiang</cp:lastModifiedBy>
  <cp:revision>26</cp:revision>
  <dcterms:created xsi:type="dcterms:W3CDTF">2021-08-31T07:07:16Z</dcterms:created>
  <dcterms:modified xsi:type="dcterms:W3CDTF">2023-11-14T00:45:17Z</dcterms:modified>
</cp:coreProperties>
</file>