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2" r:id="rId3"/>
    <p:sldId id="266" r:id="rId4"/>
    <p:sldId id="267" r:id="rId5"/>
    <p:sldId id="268" r:id="rId6"/>
    <p:sldId id="275" r:id="rId7"/>
    <p:sldId id="276" r:id="rId8"/>
    <p:sldId id="277" r:id="rId9"/>
    <p:sldId id="278" r:id="rId10"/>
    <p:sldId id="274" r:id="rId11"/>
    <p:sldId id="257" r:id="rId12"/>
    <p:sldId id="259" r:id="rId13"/>
    <p:sldId id="264" r:id="rId14"/>
    <p:sldId id="262" r:id="rId15"/>
    <p:sldId id="263" r:id="rId16"/>
    <p:sldId id="260" r:id="rId17"/>
    <p:sldId id="26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77" d="100"/>
          <a:sy n="77" d="100"/>
        </p:scale>
        <p:origin x="72"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67969" y="3364787"/>
            <a:ext cx="2937016" cy="2854155"/>
          </a:xfrm>
          <a:prstGeom prst="rect">
            <a:avLst/>
          </a:prstGeom>
        </p:spPr>
      </p:pic>
    </p:spTree>
    <p:extLst>
      <p:ext uri="{BB962C8B-B14F-4D97-AF65-F5344CB8AC3E}">
        <p14:creationId xmlns:p14="http://schemas.microsoft.com/office/powerpoint/2010/main" val="182176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114375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1784420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53762" y="626450"/>
            <a:ext cx="11302876" cy="923938"/>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553763" y="1845734"/>
            <a:ext cx="11302876" cy="4023360"/>
          </a:xfrm>
        </p:spPr>
        <p:txBody>
          <a:bodyPr/>
          <a:lstStyle>
            <a:lvl1pPr marL="0" indent="0">
              <a:buFont typeface="Wingdings" panose="05000000000000000000" pitchFamily="2" charset="2"/>
              <a:buNone/>
              <a:defRPr b="1"/>
            </a:lvl1pPr>
            <a:lvl2pPr marL="486918" indent="-285750">
              <a:lnSpc>
                <a:spcPct val="100000"/>
              </a:lnSpc>
              <a:buFont typeface="Wingdings" panose="05000000000000000000" pitchFamily="2" charset="2"/>
              <a:buChar char="l"/>
              <a:defRPr b="0"/>
            </a:lvl2pPr>
            <a:lvl3pPr marL="669798" indent="-285750">
              <a:buFont typeface="Wingdings" panose="05000000000000000000" pitchFamily="2" charset="2"/>
              <a:buChar char="p"/>
              <a:defRPr b="0"/>
            </a:lvl3pPr>
            <a:lvl4pPr marL="852678" indent="-285750">
              <a:buFont typeface="Wingdings" panose="05000000000000000000" pitchFamily="2" charset="2"/>
              <a:buChar char="l"/>
              <a:defRPr b="0"/>
            </a:lvl4pPr>
            <a:lvl5pPr marL="932688" indent="-182880">
              <a:buFont typeface="Arial" panose="020B0604020202020204" pitchFamily="34" charset="0"/>
              <a:buChar cha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304521096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2278" y="3573016"/>
            <a:ext cx="3500553" cy="2645926"/>
          </a:xfrm>
          <a:prstGeom prst="rect">
            <a:avLst/>
          </a:prstGeom>
        </p:spPr>
      </p:pic>
    </p:spTree>
    <p:extLst>
      <p:ext uri="{BB962C8B-B14F-4D97-AF65-F5344CB8AC3E}">
        <p14:creationId xmlns:p14="http://schemas.microsoft.com/office/powerpoint/2010/main" val="103039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764705"/>
            <a:ext cx="10058400" cy="972657"/>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097280" y="1845735"/>
            <a:ext cx="4937760" cy="4023360"/>
          </a:xfrm>
        </p:spPr>
        <p:txBody>
          <a:bodyPr/>
          <a:lstStyle>
            <a:lvl1pPr>
              <a:defRPr b="1"/>
            </a:lvl1pPr>
            <a:lvl2pPr marL="384048" indent="-182880">
              <a:lnSpc>
                <a:spcPct val="100000"/>
              </a:lnSpc>
              <a:buFont typeface="Wingdings" panose="05000000000000000000" pitchFamily="2" charset="2"/>
              <a:buChar char="l"/>
              <a:defRPr/>
            </a:lvl2pPr>
            <a:lvl3pPr marL="566928" indent="-182880">
              <a:buFont typeface="Wingdings" panose="05000000000000000000" pitchFamily="2" charset="2"/>
              <a:buChar char="p"/>
              <a:defRPr/>
            </a:lvl3pPr>
            <a:lvl4pPr marL="749808" indent="-182880">
              <a:buFont typeface="Wingdings" panose="05000000000000000000" pitchFamily="2" charset="2"/>
              <a:buChar char="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217920" y="1845737"/>
            <a:ext cx="4937760" cy="4023359"/>
          </a:xfrm>
        </p:spPr>
        <p:txBody>
          <a:bodyPr/>
          <a:lstStyle>
            <a:lvl1pPr marL="91440" indent="-91440">
              <a:defRPr lang="zh-CN" altLang="en-US" sz="2000" b="1" kern="1200" dirty="0" smtClean="0">
                <a:solidFill>
                  <a:schemeClr val="tx1">
                    <a:lumMod val="75000"/>
                    <a:lumOff val="2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None/>
              <a:defRPr lang="zh-CN" altLang="en-US" sz="1800" kern="1200" dirty="0" smtClean="0">
                <a:solidFill>
                  <a:schemeClr val="tx1">
                    <a:lumMod val="75000"/>
                    <a:lumOff val="25000"/>
                  </a:schemeClr>
                </a:solidFill>
                <a:latin typeface="+mn-lt"/>
                <a:ea typeface="+mn-ea"/>
                <a:cs typeface="+mn-cs"/>
              </a:defRPr>
            </a:lvl2pPr>
            <a:lvl3pPr marL="384048" indent="0" algn="l" defTabSz="914400" rtl="0" eaLnBrk="1" latinLnBrk="0" hangingPunct="1">
              <a:lnSpc>
                <a:spcPct val="90000"/>
              </a:lnSpc>
              <a:spcBef>
                <a:spcPts val="200"/>
              </a:spcBef>
              <a:spcAft>
                <a:spcPts val="400"/>
              </a:spcAft>
              <a:buClr>
                <a:schemeClr val="accent1"/>
              </a:buClr>
              <a:buNone/>
              <a:defRPr lang="zh-CN" altLang="en-US" sz="14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defRPr lang="zh-CN" altLang="en-US" sz="14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defRPr lang="en-US" sz="1400" kern="1200" dirty="0">
                <a:solidFill>
                  <a:schemeClr val="tx1">
                    <a:lumMod val="75000"/>
                    <a:lumOff val="25000"/>
                  </a:schemeClr>
                </a:solidFill>
                <a:latin typeface="+mn-lt"/>
                <a:ea typeface="+mn-ea"/>
                <a:cs typeface="+mn-cs"/>
              </a:defRPr>
            </a:lvl5pPr>
          </a:lstStyle>
          <a:p>
            <a:pPr marL="91440" lvl="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pPr>
            <a:r>
              <a:rPr lang="zh-CN" altLang="en-US" dirty="0"/>
              <a:t>编辑母版文本样式</a:t>
            </a:r>
          </a:p>
          <a:p>
            <a:pPr marL="384048" lvl="1"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a:t>第二级</a:t>
            </a:r>
          </a:p>
          <a:p>
            <a:pPr marL="566928" lvl="2"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pPr>
            <a:r>
              <a:rPr lang="zh-CN" altLang="en-US" dirty="0"/>
              <a:t>第三级</a:t>
            </a:r>
          </a:p>
          <a:p>
            <a:pPr marL="749808" lvl="3"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a:t>第四级</a:t>
            </a:r>
          </a:p>
          <a:p>
            <a:pPr marL="932688" lvl="4" indent="-182880" algn="l" defTabSz="914400" rtl="0" eaLnBrk="1" latinLnBrk="0" hangingPunct="1">
              <a:lnSpc>
                <a:spcPct val="90000"/>
              </a:lnSpc>
              <a:spcBef>
                <a:spcPts val="200"/>
              </a:spcBef>
              <a:spcAft>
                <a:spcPts val="400"/>
              </a:spcAft>
              <a:buClr>
                <a:schemeClr val="accent1"/>
              </a:buClr>
              <a:buFont typeface="Calibri" pitchFamily="34" charset="0"/>
              <a:buChar char="◦"/>
            </a:pPr>
            <a:r>
              <a:rPr lang="zh-CN" altLang="en-US" dirty="0"/>
              <a:t>第五级</a:t>
            </a:r>
            <a:endParaRPr lang="en-US" dirty="0"/>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1469486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1" name="组合 10"/>
          <p:cNvGrpSpPr/>
          <p:nvPr userDrawn="1"/>
        </p:nvGrpSpPr>
        <p:grpSpPr>
          <a:xfrm>
            <a:off x="0" y="5954"/>
            <a:ext cx="12095512" cy="786384"/>
            <a:chOff x="-1019817" y="2702935"/>
            <a:chExt cx="9071634" cy="786384"/>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1517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1424" y="764705"/>
            <a:ext cx="10058400" cy="900649"/>
          </a:xfrm>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24DB2-D782-433C-839A-4ABBB6B07682}" type="slidenum">
              <a:rPr lang="zh-CN" altLang="en-US" smtClean="0"/>
              <a:pPr/>
              <a:t>‹#›</a:t>
            </a:fld>
            <a:endParaRPr lang="zh-CN" altLang="en-US"/>
          </a:p>
        </p:txBody>
      </p:sp>
      <p:pic>
        <p:nvPicPr>
          <p:cNvPr id="6" name="图片 5"/>
          <p:cNvPicPr>
            <a:picLocks noChangeAspect="1"/>
          </p:cNvPicPr>
          <p:nvPr userDrawn="1"/>
        </p:nvPicPr>
        <p:blipFill>
          <a:blip r:embed="rId2"/>
          <a:stretch>
            <a:fillRect/>
          </a:stretch>
        </p:blipFill>
        <p:spPr>
          <a:xfrm>
            <a:off x="49831" y="0"/>
            <a:ext cx="12095512" cy="786452"/>
          </a:xfrm>
          <a:prstGeom prst="rect">
            <a:avLst/>
          </a:prstGeom>
        </p:spPr>
      </p:pic>
    </p:spTree>
    <p:extLst>
      <p:ext uri="{BB962C8B-B14F-4D97-AF65-F5344CB8AC3E}">
        <p14:creationId xmlns:p14="http://schemas.microsoft.com/office/powerpoint/2010/main" val="390560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159023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EA027C3-7DC3-4A4C-8A01-1A1684FEC036}" type="datetimeFigureOut">
              <a:rPr lang="zh-CN" altLang="en-US" smtClean="0"/>
              <a:pPr/>
              <a:t>2024/11/3</a:t>
            </a:fld>
            <a:endParaRPr lang="zh-CN" alt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43531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2024/11/3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3670032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64705"/>
            <a:ext cx="10058400" cy="97265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EA027C3-7DC3-4A4C-8A01-1A1684FEC036}" type="datetimeFigureOut">
              <a:rPr lang="zh-CN" altLang="en-US" smtClean="0"/>
              <a:pPr/>
              <a:t>2024/11/3</a:t>
            </a:fld>
            <a:endParaRPr lang="zh-CN" alt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97A24DB2-D782-433C-839A-4ABBB6B07682}" type="slidenum">
              <a:rPr lang="zh-CN" altLang="en-US" smtClean="0"/>
              <a:pPr/>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49831" y="-4470"/>
            <a:ext cx="12095512" cy="786384"/>
            <a:chOff x="36183" y="3035807"/>
            <a:chExt cx="9071634" cy="786384"/>
          </a:xfrm>
        </p:grpSpPr>
        <p:pic>
          <p:nvPicPr>
            <p:cNvPr id="17" name="图片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183" y="3261345"/>
              <a:ext cx="9071634" cy="335309"/>
            </a:xfrm>
            <a:prstGeom prst="rect">
              <a:avLst/>
            </a:prstGeom>
          </p:spPr>
        </p:pic>
        <p:pic>
          <p:nvPicPr>
            <p:cNvPr id="18" name="图片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76616" y="3035807"/>
              <a:ext cx="780288" cy="786384"/>
            </a:xfrm>
            <a:prstGeom prst="rect">
              <a:avLst/>
            </a:prstGeom>
          </p:spPr>
        </p:pic>
      </p:grpSp>
    </p:spTree>
    <p:extLst>
      <p:ext uri="{BB962C8B-B14F-4D97-AF65-F5344CB8AC3E}">
        <p14:creationId xmlns:p14="http://schemas.microsoft.com/office/powerpoint/2010/main" val="502302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l"/>
        <a:defRPr sz="18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lproweb.com/products/Win32OpenSSL.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openssl.net.c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8105" y="758952"/>
            <a:ext cx="11853756" cy="3566160"/>
          </a:xfrm>
        </p:spPr>
        <p:txBody>
          <a:bodyPr>
            <a:normAutofit/>
          </a:bodyPr>
          <a:lstStyle/>
          <a:p>
            <a:r>
              <a:rPr lang="zh-CN" altLang="en-US" sz="6000" dirty="0"/>
              <a:t>第</a:t>
            </a:r>
            <a:r>
              <a:rPr lang="en-US" altLang="zh-CN" sz="6000" dirty="0"/>
              <a:t>8</a:t>
            </a:r>
            <a:r>
              <a:rPr lang="zh-CN" altLang="en-US" sz="6000" dirty="0"/>
              <a:t>章 </a:t>
            </a:r>
            <a:r>
              <a:rPr lang="en-US" altLang="zh-CN" sz="6000" dirty="0"/>
              <a:t>TLS</a:t>
            </a:r>
            <a:r>
              <a:rPr lang="zh-CN" altLang="en-US" sz="6000" dirty="0"/>
              <a:t>通信</a:t>
            </a:r>
            <a:br>
              <a:rPr lang="en-US" altLang="zh-CN" dirty="0"/>
            </a:br>
            <a:endParaRPr lang="zh-CN" altLang="en-US" dirty="0"/>
          </a:p>
        </p:txBody>
      </p:sp>
      <p:sp>
        <p:nvSpPr>
          <p:cNvPr id="3" name="副标题 2"/>
          <p:cNvSpPr>
            <a:spLocks noGrp="1"/>
          </p:cNvSpPr>
          <p:nvPr>
            <p:ph type="subTitle" idx="1"/>
          </p:nvPr>
        </p:nvSpPr>
        <p:spPr>
          <a:xfrm>
            <a:off x="690147" y="4449315"/>
            <a:ext cx="10058400" cy="1529076"/>
          </a:xfrm>
        </p:spPr>
        <p:txBody>
          <a:bodyPr>
            <a:normAutofit/>
          </a:bodyPr>
          <a:lstStyle/>
          <a:p>
            <a:endParaRPr lang="en-US" altLang="zh-CN" dirty="0"/>
          </a:p>
        </p:txBody>
      </p:sp>
    </p:spTree>
    <p:extLst>
      <p:ext uri="{BB962C8B-B14F-4D97-AF65-F5344CB8AC3E}">
        <p14:creationId xmlns:p14="http://schemas.microsoft.com/office/powerpoint/2010/main" val="1512394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0B1D5BF-E989-A66C-FC9F-7F727A568099}"/>
              </a:ext>
            </a:extLst>
          </p:cNvPr>
          <p:cNvSpPr txBox="1"/>
          <p:nvPr/>
        </p:nvSpPr>
        <p:spPr>
          <a:xfrm>
            <a:off x="1173826" y="1887848"/>
            <a:ext cx="9844347" cy="1938992"/>
          </a:xfrm>
          <a:prstGeom prst="rect">
            <a:avLst/>
          </a:prstGeom>
          <a:noFill/>
        </p:spPr>
        <p:txBody>
          <a:bodyPr wrap="square">
            <a:spAutoFit/>
          </a:bodyPr>
          <a:lstStyle/>
          <a:p>
            <a:pPr marL="285750" indent="-285750">
              <a:buFont typeface="Wingdings" panose="05000000000000000000" pitchFamily="2" charset="2"/>
              <a:buChar char="l"/>
            </a:pPr>
            <a:r>
              <a:rPr lang="zh-CN" altLang="en-US" sz="2400" dirty="0"/>
              <a:t>TLS13-AES-256-GCM-SHA384</a:t>
            </a:r>
            <a:endParaRPr lang="en-US" altLang="zh-CN" sz="2400" dirty="0"/>
          </a:p>
          <a:p>
            <a:pPr marL="285750" indent="-285750">
              <a:buFont typeface="Wingdings" panose="05000000000000000000" pitchFamily="2" charset="2"/>
              <a:buChar char="l"/>
            </a:pPr>
            <a:r>
              <a:rPr lang="zh-CN" altLang="en-US" sz="2400" dirty="0"/>
              <a:t>TLS13-CHACHA20-POLY1305-SHA256</a:t>
            </a:r>
            <a:endParaRPr lang="en-US" altLang="zh-CN" sz="2400" dirty="0"/>
          </a:p>
          <a:p>
            <a:pPr marL="285750" indent="-285750">
              <a:buFont typeface="Wingdings" panose="05000000000000000000" pitchFamily="2" charset="2"/>
              <a:buChar char="l"/>
            </a:pPr>
            <a:r>
              <a:rPr lang="zh-CN" altLang="en-US" sz="2400" dirty="0"/>
              <a:t>TLS13-AES-128-GCM-SHA256</a:t>
            </a:r>
            <a:endParaRPr lang="en-US" altLang="zh-CN" sz="2400" dirty="0"/>
          </a:p>
          <a:p>
            <a:pPr marL="285750" indent="-285750">
              <a:buFont typeface="Wingdings" panose="05000000000000000000" pitchFamily="2" charset="2"/>
              <a:buChar char="l"/>
            </a:pPr>
            <a:r>
              <a:rPr lang="zh-CN" altLang="en-US" sz="2400" dirty="0"/>
              <a:t>TLS13-AES-128-CCM-8-SHA256</a:t>
            </a:r>
            <a:endParaRPr lang="en-US" altLang="zh-CN" sz="2400" dirty="0"/>
          </a:p>
          <a:p>
            <a:pPr marL="285750" indent="-285750">
              <a:buFont typeface="Wingdings" panose="05000000000000000000" pitchFamily="2" charset="2"/>
              <a:buChar char="l"/>
            </a:pPr>
            <a:r>
              <a:rPr lang="zh-CN" altLang="en-US" sz="2400" dirty="0"/>
              <a:t>TLS13-AES-128-CCM-SHA256</a:t>
            </a:r>
          </a:p>
        </p:txBody>
      </p:sp>
      <p:sp>
        <p:nvSpPr>
          <p:cNvPr id="9" name="标题 1">
            <a:extLst>
              <a:ext uri="{FF2B5EF4-FFF2-40B4-BE49-F238E27FC236}">
                <a16:creationId xmlns:a16="http://schemas.microsoft.com/office/drawing/2014/main" id="{9343C4B6-E2BD-6687-F93F-02383205F059}"/>
              </a:ext>
            </a:extLst>
          </p:cNvPr>
          <p:cNvSpPr>
            <a:spLocks noGrp="1"/>
          </p:cNvSpPr>
          <p:nvPr>
            <p:ph type="title"/>
          </p:nvPr>
        </p:nvSpPr>
        <p:spPr>
          <a:xfrm>
            <a:off x="748145" y="745121"/>
            <a:ext cx="10058400" cy="972657"/>
          </a:xfrm>
        </p:spPr>
        <p:txBody>
          <a:bodyPr>
            <a:normAutofit fontScale="90000"/>
          </a:bodyPr>
          <a:lstStyle/>
          <a:p>
            <a:r>
              <a:rPr lang="en-US" altLang="zh-CN" dirty="0"/>
              <a:t>TLS3</a:t>
            </a:r>
            <a:r>
              <a:rPr lang="zh-CN" altLang="en-US" dirty="0"/>
              <a:t>中 所支持的 Ciphersuites 安全套件</a:t>
            </a:r>
            <a:endParaRPr lang="en-US" altLang="zh-CN" dirty="0"/>
          </a:p>
        </p:txBody>
      </p:sp>
    </p:spTree>
    <p:extLst>
      <p:ext uri="{BB962C8B-B14F-4D97-AF65-F5344CB8AC3E}">
        <p14:creationId xmlns:p14="http://schemas.microsoft.com/office/powerpoint/2010/main" val="1785323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OpenSSL</a:t>
            </a:r>
            <a:r>
              <a:rPr lang="zh-CN" altLang="en-US" dirty="0"/>
              <a:t>下载安装</a:t>
            </a:r>
            <a:r>
              <a:rPr lang="en-US" altLang="zh-CN" dirty="0"/>
              <a:t>windows</a:t>
            </a:r>
            <a:r>
              <a:rPr lang="zh-CN" altLang="en-US" dirty="0"/>
              <a:t>版本</a:t>
            </a:r>
            <a:endParaRPr lang="zh-CN" altLang="en-US" sz="3600" dirty="0"/>
          </a:p>
        </p:txBody>
      </p:sp>
      <p:sp>
        <p:nvSpPr>
          <p:cNvPr id="3" name="内容占位符 2"/>
          <p:cNvSpPr>
            <a:spLocks noGrp="1"/>
          </p:cNvSpPr>
          <p:nvPr>
            <p:ph idx="1"/>
          </p:nvPr>
        </p:nvSpPr>
        <p:spPr>
          <a:xfrm>
            <a:off x="1005825" y="1758403"/>
            <a:ext cx="11302876" cy="4023360"/>
          </a:xfrm>
        </p:spPr>
        <p:txBody>
          <a:bodyPr>
            <a:normAutofit/>
          </a:bodyPr>
          <a:lstStyle/>
          <a:p>
            <a:r>
              <a:rPr lang="zh-CN" altLang="en-US" sz="2800" dirty="0"/>
              <a:t>下载安装：</a:t>
            </a:r>
            <a:r>
              <a:rPr lang="en-US" altLang="zh-CN" sz="2800" dirty="0">
                <a:hlinkClick r:id="rId2"/>
              </a:rPr>
              <a:t>http://slproweb.com/products/Win32OpenSSL.html</a:t>
            </a:r>
            <a:endParaRPr lang="en-US" altLang="zh-CN" sz="2800" dirty="0"/>
          </a:p>
          <a:p>
            <a:endParaRPr lang="en-US" altLang="zh-CN" sz="2800" dirty="0"/>
          </a:p>
        </p:txBody>
      </p:sp>
      <p:sp>
        <p:nvSpPr>
          <p:cNvPr id="5" name="AutoShape 2" descr="GC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617" y="2683711"/>
            <a:ext cx="11715836" cy="2928959"/>
          </a:xfrm>
          <a:prstGeom prst="rect">
            <a:avLst/>
          </a:prstGeom>
        </p:spPr>
      </p:pic>
    </p:spTree>
    <p:extLst>
      <p:ext uri="{BB962C8B-B14F-4D97-AF65-F5344CB8AC3E}">
        <p14:creationId xmlns:p14="http://schemas.microsoft.com/office/powerpoint/2010/main" val="4112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OpenSSL</a:t>
            </a:r>
            <a:r>
              <a:rPr lang="zh-CN" altLang="en-US" dirty="0"/>
              <a:t>简介</a:t>
            </a:r>
          </a:p>
        </p:txBody>
      </p:sp>
      <p:sp>
        <p:nvSpPr>
          <p:cNvPr id="3" name="内容占位符 2"/>
          <p:cNvSpPr>
            <a:spLocks noGrp="1"/>
          </p:cNvSpPr>
          <p:nvPr>
            <p:ph idx="1"/>
          </p:nvPr>
        </p:nvSpPr>
        <p:spPr>
          <a:xfrm>
            <a:off x="553762" y="1893359"/>
            <a:ext cx="10366651" cy="4007379"/>
          </a:xfrm>
        </p:spPr>
        <p:txBody>
          <a:bodyPr/>
          <a:lstStyle/>
          <a:p>
            <a:r>
              <a:rPr lang="en-US" altLang="zh-CN" b="0" dirty="0"/>
              <a:t>OpenSSL </a:t>
            </a:r>
            <a:r>
              <a:rPr lang="zh-CN" altLang="en-US" b="0" dirty="0"/>
              <a:t>中文手册：</a:t>
            </a:r>
            <a:r>
              <a:rPr lang="en-US" altLang="zh-CN" dirty="0">
                <a:hlinkClick r:id="rId2"/>
              </a:rPr>
              <a:t>https://www.openssl.net.cn/</a:t>
            </a:r>
            <a:endParaRPr lang="en-US" altLang="zh-CN" dirty="0"/>
          </a:p>
          <a:p>
            <a:r>
              <a:rPr lang="en-US" altLang="zh-CN" b="0" dirty="0"/>
              <a:t>OpenSSL</a:t>
            </a:r>
            <a:r>
              <a:rPr lang="zh-CN" altLang="en-US" b="0" dirty="0"/>
              <a:t>可以理解为</a:t>
            </a:r>
            <a:r>
              <a:rPr lang="en-US" altLang="zh-CN" b="0" dirty="0"/>
              <a:t>TLS/SSL</a:t>
            </a:r>
            <a:r>
              <a:rPr lang="zh-CN" altLang="en-US" b="0" dirty="0"/>
              <a:t>协议的一种开源实现</a:t>
            </a:r>
            <a:r>
              <a:rPr lang="en-US" altLang="zh-CN" b="0" dirty="0"/>
              <a:t>,</a:t>
            </a:r>
            <a:r>
              <a:rPr lang="zh-CN" altLang="en-US" b="0" dirty="0"/>
              <a:t>是一个功能丰富且自包含的开源安全工具箱。它提供的主要功能有：</a:t>
            </a:r>
            <a:r>
              <a:rPr lang="en-US" altLang="zh-CN" b="0" dirty="0"/>
              <a:t>SSL</a:t>
            </a:r>
            <a:r>
              <a:rPr lang="zh-CN" altLang="en-US" b="0" dirty="0"/>
              <a:t>协议实现</a:t>
            </a:r>
            <a:r>
              <a:rPr lang="en-US" altLang="zh-CN" b="0" dirty="0"/>
              <a:t>(</a:t>
            </a:r>
            <a:r>
              <a:rPr lang="zh-CN" altLang="en-US" b="0" dirty="0"/>
              <a:t>包括</a:t>
            </a:r>
            <a:r>
              <a:rPr lang="en-US" altLang="zh-CN" b="0" dirty="0"/>
              <a:t>SSLv2</a:t>
            </a:r>
            <a:r>
              <a:rPr lang="zh-CN" altLang="en-US" b="0" dirty="0"/>
              <a:t>、</a:t>
            </a:r>
            <a:r>
              <a:rPr lang="en-US" altLang="zh-CN" b="0" dirty="0"/>
              <a:t>SSLv3</a:t>
            </a:r>
            <a:r>
              <a:rPr lang="zh-CN" altLang="en-US" b="0" dirty="0"/>
              <a:t>和</a:t>
            </a:r>
            <a:r>
              <a:rPr lang="en-US" altLang="zh-CN" b="0" dirty="0"/>
              <a:t>TLSv1)</a:t>
            </a:r>
            <a:r>
              <a:rPr lang="zh-CN" altLang="en-US" b="0" dirty="0"/>
              <a:t>、大量软算法</a:t>
            </a:r>
            <a:r>
              <a:rPr lang="en-US" altLang="zh-CN" b="0" dirty="0"/>
              <a:t>(</a:t>
            </a:r>
            <a:r>
              <a:rPr lang="zh-CN" altLang="en-US" b="0" dirty="0"/>
              <a:t>对称</a:t>
            </a:r>
            <a:r>
              <a:rPr lang="en-US" altLang="zh-CN" b="0" dirty="0"/>
              <a:t>/</a:t>
            </a:r>
            <a:r>
              <a:rPr lang="zh-CN" altLang="en-US" b="0" dirty="0"/>
              <a:t>非对称</a:t>
            </a:r>
            <a:r>
              <a:rPr lang="en-US" altLang="zh-CN" b="0" dirty="0"/>
              <a:t>/</a:t>
            </a:r>
            <a:r>
              <a:rPr lang="zh-CN" altLang="en-US" b="0" dirty="0"/>
              <a:t>摘要</a:t>
            </a:r>
            <a:r>
              <a:rPr lang="en-US" altLang="zh-CN" b="0" dirty="0"/>
              <a:t>)</a:t>
            </a:r>
            <a:r>
              <a:rPr lang="zh-CN" altLang="en-US" b="0" dirty="0"/>
              <a:t>、大数运算、非对称算法密钥生成、</a:t>
            </a:r>
            <a:r>
              <a:rPr lang="en-US" altLang="zh-CN" b="0" dirty="0"/>
              <a:t>ASN.1</a:t>
            </a:r>
            <a:r>
              <a:rPr lang="zh-CN" altLang="en-US" b="0" dirty="0"/>
              <a:t>编解码库、证书请求</a:t>
            </a:r>
            <a:r>
              <a:rPr lang="en-US" altLang="zh-CN" b="0" dirty="0"/>
              <a:t>(PKCS10)</a:t>
            </a:r>
            <a:r>
              <a:rPr lang="zh-CN" altLang="en-US" b="0" dirty="0"/>
              <a:t>编解码、数字证书编解码、</a:t>
            </a:r>
            <a:r>
              <a:rPr lang="en-US" altLang="zh-CN" b="0" dirty="0"/>
              <a:t>CRL</a:t>
            </a:r>
            <a:r>
              <a:rPr lang="zh-CN" altLang="en-US" b="0" dirty="0"/>
              <a:t>编解码、</a:t>
            </a:r>
            <a:r>
              <a:rPr lang="en-US" altLang="zh-CN" b="0" dirty="0"/>
              <a:t>OCSP</a:t>
            </a:r>
            <a:r>
              <a:rPr lang="zh-CN" altLang="en-US" b="0" dirty="0"/>
              <a:t>协议、数字证书验证、</a:t>
            </a:r>
            <a:r>
              <a:rPr lang="en-US" altLang="zh-CN" b="0" dirty="0"/>
              <a:t>PKCS7</a:t>
            </a:r>
            <a:r>
              <a:rPr lang="zh-CN" altLang="en-US" b="0" dirty="0"/>
              <a:t>标准实现和</a:t>
            </a:r>
            <a:r>
              <a:rPr lang="en-US" altLang="zh-CN" b="0" dirty="0"/>
              <a:t>PKCS12</a:t>
            </a:r>
            <a:r>
              <a:rPr lang="zh-CN" altLang="en-US" b="0" dirty="0"/>
              <a:t>个人数字证书格式实现等功能。</a:t>
            </a:r>
          </a:p>
        </p:txBody>
      </p:sp>
    </p:spTree>
    <p:extLst>
      <p:ext uri="{BB962C8B-B14F-4D97-AF65-F5344CB8AC3E}">
        <p14:creationId xmlns:p14="http://schemas.microsoft.com/office/powerpoint/2010/main" val="4205492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证书格式</a:t>
            </a:r>
          </a:p>
        </p:txBody>
      </p:sp>
      <p:sp>
        <p:nvSpPr>
          <p:cNvPr id="3" name="内容占位符 2"/>
          <p:cNvSpPr>
            <a:spLocks noGrp="1"/>
          </p:cNvSpPr>
          <p:nvPr>
            <p:ph sz="half" idx="1"/>
          </p:nvPr>
        </p:nvSpPr>
        <p:spPr>
          <a:xfrm>
            <a:off x="634943" y="1845736"/>
            <a:ext cx="3027794" cy="4023360"/>
          </a:xfrm>
        </p:spPr>
        <p:txBody>
          <a:bodyPr>
            <a:normAutofit lnSpcReduction="10000"/>
          </a:bodyPr>
          <a:lstStyle/>
          <a:p>
            <a:r>
              <a:rPr lang="en-US" altLang="zh-CN" b="0" dirty="0"/>
              <a:t>1. Certificate</a:t>
            </a:r>
          </a:p>
          <a:p>
            <a:r>
              <a:rPr lang="en-US" altLang="zh-CN" b="0" dirty="0"/>
              <a:t>(a) Version Number</a:t>
            </a:r>
          </a:p>
          <a:p>
            <a:r>
              <a:rPr lang="en-US" altLang="zh-CN" b="0" dirty="0"/>
              <a:t>(b) Serial Number</a:t>
            </a:r>
          </a:p>
          <a:p>
            <a:r>
              <a:rPr lang="en-US" altLang="zh-CN" b="0" dirty="0"/>
              <a:t>(c) Signature Algorithm ID</a:t>
            </a:r>
          </a:p>
          <a:p>
            <a:r>
              <a:rPr lang="en-US" altLang="zh-CN" b="0" dirty="0"/>
              <a:t>(d) Issuer Name</a:t>
            </a:r>
          </a:p>
          <a:p>
            <a:r>
              <a:rPr lang="en-US" altLang="zh-CN" b="0" dirty="0"/>
              <a:t>(e) Validity Period</a:t>
            </a:r>
          </a:p>
          <a:p>
            <a:r>
              <a:rPr lang="en-US" altLang="zh-CN" b="0" dirty="0" err="1"/>
              <a:t>i</a:t>
            </a:r>
            <a:r>
              <a:rPr lang="en-US" altLang="zh-CN" b="0" dirty="0"/>
              <a:t>. Not Before</a:t>
            </a:r>
          </a:p>
          <a:p>
            <a:r>
              <a:rPr lang="en-US" altLang="zh-CN" b="0" dirty="0"/>
              <a:t>ii. Not After</a:t>
            </a:r>
          </a:p>
          <a:p>
            <a:r>
              <a:rPr lang="en-US" altLang="zh-CN" b="0" dirty="0"/>
              <a:t>(f ) Subject Name</a:t>
            </a:r>
          </a:p>
        </p:txBody>
      </p:sp>
      <p:sp>
        <p:nvSpPr>
          <p:cNvPr id="4" name="内容占位符 3"/>
          <p:cNvSpPr>
            <a:spLocks noGrp="1"/>
          </p:cNvSpPr>
          <p:nvPr>
            <p:ph sz="half" idx="2"/>
          </p:nvPr>
        </p:nvSpPr>
        <p:spPr>
          <a:xfrm>
            <a:off x="3906234" y="1872947"/>
            <a:ext cx="4210350" cy="4023359"/>
          </a:xfrm>
        </p:spPr>
        <p:txBody>
          <a:bodyPr>
            <a:normAutofit lnSpcReduction="10000"/>
          </a:bodyPr>
          <a:lstStyle/>
          <a:p>
            <a:r>
              <a:rPr lang="en-US" altLang="zh-CN" b="0" dirty="0"/>
              <a:t>(g) Subject Public Key Info</a:t>
            </a:r>
          </a:p>
          <a:p>
            <a:r>
              <a:rPr lang="en-US" altLang="zh-CN" b="0" dirty="0" err="1"/>
              <a:t>i</a:t>
            </a:r>
            <a:r>
              <a:rPr lang="en-US" altLang="zh-CN" b="0" dirty="0"/>
              <a:t>. Public Key Algorithm</a:t>
            </a:r>
          </a:p>
          <a:p>
            <a:r>
              <a:rPr lang="en-US" altLang="zh-CN" b="0" dirty="0"/>
              <a:t>ii. Subject Public Key </a:t>
            </a:r>
            <a:endParaRPr lang="fr-FR" altLang="zh-CN" b="0" dirty="0"/>
          </a:p>
          <a:p>
            <a:r>
              <a:rPr lang="fr-FR" altLang="zh-CN" b="0" dirty="0"/>
              <a:t>(h) Issuer Unique Identifier (optional)</a:t>
            </a:r>
          </a:p>
          <a:p>
            <a:r>
              <a:rPr lang="fr-FR" altLang="zh-CN" b="0" dirty="0"/>
              <a:t>(i) Subject Unique Identifier (optional)</a:t>
            </a:r>
          </a:p>
          <a:p>
            <a:r>
              <a:rPr lang="en-US" altLang="zh-CN" b="0" dirty="0"/>
              <a:t>(j) Extensions (optional)</a:t>
            </a:r>
          </a:p>
          <a:p>
            <a:r>
              <a:rPr lang="en-US" altLang="zh-CN" b="0" dirty="0"/>
              <a:t>2. Certificate Signature Algorithm</a:t>
            </a:r>
          </a:p>
          <a:p>
            <a:r>
              <a:rPr lang="en-US" altLang="zh-CN" b="0" dirty="0"/>
              <a:t>3. Certificate Signature</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2140" y="1737362"/>
            <a:ext cx="2933721" cy="3900516"/>
          </a:xfrm>
          <a:prstGeom prst="rect">
            <a:avLst/>
          </a:prstGeom>
        </p:spPr>
      </p:pic>
    </p:spTree>
    <p:extLst>
      <p:ext uri="{BB962C8B-B14F-4D97-AF65-F5344CB8AC3E}">
        <p14:creationId xmlns:p14="http://schemas.microsoft.com/office/powerpoint/2010/main" val="2821227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OpenSSL</a:t>
            </a:r>
            <a:r>
              <a:rPr lang="zh-CN" altLang="en-US" dirty="0"/>
              <a:t>生成</a:t>
            </a:r>
            <a:r>
              <a:rPr lang="en-US" altLang="zh-CN" dirty="0"/>
              <a:t>CA</a:t>
            </a:r>
            <a:r>
              <a:rPr lang="zh-CN" altLang="en-US" dirty="0"/>
              <a:t>证书</a:t>
            </a:r>
          </a:p>
        </p:txBody>
      </p:sp>
      <p:sp>
        <p:nvSpPr>
          <p:cNvPr id="3" name="内容占位符 2"/>
          <p:cNvSpPr>
            <a:spLocks noGrp="1"/>
          </p:cNvSpPr>
          <p:nvPr>
            <p:ph idx="1"/>
          </p:nvPr>
        </p:nvSpPr>
        <p:spPr>
          <a:xfrm>
            <a:off x="553763" y="1845733"/>
            <a:ext cx="11302876" cy="4303349"/>
          </a:xfrm>
        </p:spPr>
        <p:txBody>
          <a:bodyPr>
            <a:normAutofit fontScale="92500" lnSpcReduction="10000"/>
          </a:bodyPr>
          <a:lstStyle/>
          <a:p>
            <a:pPr marL="457200" indent="-457200">
              <a:buAutoNum type="arabicPeriod"/>
            </a:pPr>
            <a:r>
              <a:rPr lang="en-US" altLang="zh-CN" dirty="0"/>
              <a:t>Generate an RSA key.  </a:t>
            </a:r>
            <a:r>
              <a:rPr lang="zh-CN" altLang="en-US" dirty="0"/>
              <a:t>生成一对</a:t>
            </a:r>
            <a:r>
              <a:rPr lang="en-US" altLang="zh-CN" dirty="0"/>
              <a:t>RSA</a:t>
            </a:r>
            <a:r>
              <a:rPr lang="zh-CN" altLang="en-US" dirty="0"/>
              <a:t>密钥</a:t>
            </a:r>
            <a:endParaRPr lang="en-US" altLang="zh-CN" dirty="0"/>
          </a:p>
          <a:p>
            <a:r>
              <a:rPr lang="en-US" altLang="zh-CN" b="0" dirty="0" err="1"/>
              <a:t>openssl</a:t>
            </a:r>
            <a:r>
              <a:rPr lang="en-US" altLang="zh-CN" b="0" dirty="0"/>
              <a:t> </a:t>
            </a:r>
            <a:r>
              <a:rPr lang="en-US" altLang="zh-CN" b="0" dirty="0" err="1"/>
              <a:t>genpkey</a:t>
            </a:r>
            <a:r>
              <a:rPr lang="en-US" altLang="zh-CN" b="0" dirty="0"/>
              <a:t> -algorithm RSA -out </a:t>
            </a:r>
            <a:r>
              <a:rPr lang="en-US" altLang="zh-CN" b="0" dirty="0" err="1"/>
              <a:t>domain_key.pem</a:t>
            </a:r>
            <a:r>
              <a:rPr lang="en-US" altLang="zh-CN" b="0" dirty="0"/>
              <a:t> -</a:t>
            </a:r>
            <a:r>
              <a:rPr lang="en-US" altLang="zh-CN" b="0" dirty="0" err="1"/>
              <a:t>pkeyopt</a:t>
            </a:r>
            <a:r>
              <a:rPr lang="en-US" altLang="zh-CN" b="0" dirty="0"/>
              <a:t> rsa_keygen_bits:2048</a:t>
            </a:r>
          </a:p>
          <a:p>
            <a:pPr marL="457200" indent="-457200">
              <a:buFont typeface="+mj-lt"/>
              <a:buAutoNum type="arabicPeriod" startAt="2"/>
            </a:pPr>
            <a:r>
              <a:rPr lang="en-US" altLang="zh-CN" dirty="0"/>
              <a:t>Create a CSR from the key.  </a:t>
            </a:r>
            <a:r>
              <a:rPr lang="zh-CN" altLang="en-US" dirty="0"/>
              <a:t>利用生成的密钥对中的公钥生成证书签名请求</a:t>
            </a:r>
            <a:r>
              <a:rPr lang="en-US" altLang="zh-CN" dirty="0"/>
              <a:t>CSR</a:t>
            </a:r>
          </a:p>
          <a:p>
            <a:r>
              <a:rPr lang="en-US" altLang="zh-CN" b="0" dirty="0" err="1"/>
              <a:t>openssl</a:t>
            </a:r>
            <a:r>
              <a:rPr lang="en-US" altLang="zh-CN" b="0" dirty="0"/>
              <a:t> </a:t>
            </a:r>
            <a:r>
              <a:rPr lang="en-US" altLang="zh-CN" b="0" dirty="0" err="1"/>
              <a:t>req</a:t>
            </a:r>
            <a:r>
              <a:rPr lang="en-US" altLang="zh-CN" b="0" dirty="0"/>
              <a:t> -new -key </a:t>
            </a:r>
            <a:r>
              <a:rPr lang="en-US" altLang="zh-CN" b="0" dirty="0" err="1"/>
              <a:t>domain_key.pem</a:t>
            </a:r>
            <a:r>
              <a:rPr lang="en-US" altLang="zh-CN" b="0" dirty="0"/>
              <a:t> -out </a:t>
            </a:r>
            <a:r>
              <a:rPr lang="en-US" altLang="zh-CN" b="0" dirty="0" err="1"/>
              <a:t>domain_request.csr</a:t>
            </a:r>
            <a:endParaRPr lang="en-US" altLang="zh-CN" b="0" dirty="0"/>
          </a:p>
          <a:p>
            <a:r>
              <a:rPr lang="zh-CN" altLang="en-US" b="0" dirty="0"/>
              <a:t>查看证书签名请求内容</a:t>
            </a:r>
            <a:endParaRPr lang="en-US" altLang="zh-CN" b="0" dirty="0"/>
          </a:p>
          <a:p>
            <a:r>
              <a:rPr lang="en-US" altLang="zh-CN" b="0" dirty="0" err="1"/>
              <a:t>openssl</a:t>
            </a:r>
            <a:r>
              <a:rPr lang="en-US" altLang="zh-CN" b="0" dirty="0"/>
              <a:t> </a:t>
            </a:r>
            <a:r>
              <a:rPr lang="en-US" altLang="zh-CN" b="0" dirty="0" err="1"/>
              <a:t>req</a:t>
            </a:r>
            <a:r>
              <a:rPr lang="en-US" altLang="zh-CN" b="0" dirty="0"/>
              <a:t> -in </a:t>
            </a:r>
            <a:r>
              <a:rPr lang="en-US" altLang="zh-CN" b="0" dirty="0" err="1"/>
              <a:t>domain_request.csr</a:t>
            </a:r>
            <a:r>
              <a:rPr lang="en-US" altLang="zh-CN" b="0" dirty="0"/>
              <a:t> -text    </a:t>
            </a:r>
          </a:p>
          <a:p>
            <a:pPr marL="457200" indent="-457200">
              <a:buFont typeface="+mj-lt"/>
              <a:buAutoNum type="arabicPeriod" startAt="3"/>
            </a:pPr>
            <a:r>
              <a:rPr lang="en-US" altLang="zh-CN" dirty="0"/>
              <a:t>Send to a certificate authority for signing (or sign it herself ).  </a:t>
            </a:r>
            <a:r>
              <a:rPr lang="zh-CN" altLang="en-US" dirty="0"/>
              <a:t>生成自签名证书</a:t>
            </a:r>
            <a:endParaRPr lang="en-US" altLang="zh-CN" dirty="0"/>
          </a:p>
          <a:p>
            <a:r>
              <a:rPr lang="en-US" altLang="zh-CN" b="0" dirty="0" err="1"/>
              <a:t>openssl</a:t>
            </a:r>
            <a:r>
              <a:rPr lang="en-US" altLang="zh-CN" b="0" dirty="0"/>
              <a:t> x509 -</a:t>
            </a:r>
            <a:r>
              <a:rPr lang="en-US" altLang="zh-CN" b="0" dirty="0" err="1"/>
              <a:t>req</a:t>
            </a:r>
            <a:r>
              <a:rPr lang="en-US" altLang="zh-CN" b="0" dirty="0"/>
              <a:t> -days 30 -in </a:t>
            </a:r>
            <a:r>
              <a:rPr lang="en-US" altLang="zh-CN" b="0" dirty="0" err="1"/>
              <a:t>domain_request.csr</a:t>
            </a:r>
            <a:r>
              <a:rPr lang="en-US" altLang="zh-CN" b="0" dirty="0"/>
              <a:t> -</a:t>
            </a:r>
            <a:r>
              <a:rPr lang="en-US" altLang="zh-CN" b="0" dirty="0" err="1"/>
              <a:t>signkey</a:t>
            </a:r>
            <a:r>
              <a:rPr lang="en-US" altLang="zh-CN" b="0" dirty="0"/>
              <a:t> </a:t>
            </a:r>
            <a:r>
              <a:rPr lang="en-US" altLang="zh-CN" b="0" dirty="0" err="1"/>
              <a:t>domain_key.pem</a:t>
            </a:r>
            <a:r>
              <a:rPr lang="en-US" altLang="zh-CN" b="0" dirty="0"/>
              <a:t> -out domain_cert.crt</a:t>
            </a:r>
          </a:p>
          <a:p>
            <a:pPr>
              <a:buClr>
                <a:srgbClr val="D34817"/>
              </a:buClr>
            </a:pPr>
            <a:r>
              <a:rPr lang="en-US" altLang="zh-CN" b="0" dirty="0" err="1"/>
              <a:t>openssl</a:t>
            </a:r>
            <a:r>
              <a:rPr lang="en-US" altLang="zh-CN" b="0" dirty="0"/>
              <a:t> x509 -in domain_cert.crt -text</a:t>
            </a:r>
            <a:endParaRPr lang="en-US" altLang="zh-CN" dirty="0"/>
          </a:p>
          <a:p>
            <a:r>
              <a:rPr lang="zh-CN" altLang="en-US" dirty="0"/>
              <a:t>密钥、证书请求</a:t>
            </a:r>
            <a:r>
              <a:rPr lang="en-US" altLang="zh-CN" dirty="0"/>
              <a:t>CSR</a:t>
            </a:r>
            <a:r>
              <a:rPr lang="zh-CN" altLang="en-US" dirty="0"/>
              <a:t>文件、证书文件都是</a:t>
            </a:r>
            <a:r>
              <a:rPr lang="en-US" altLang="zh-CN" dirty="0"/>
              <a:t>PEM</a:t>
            </a:r>
            <a:r>
              <a:rPr lang="zh-CN" altLang="en-US" dirty="0"/>
              <a:t>格式存储； </a:t>
            </a:r>
            <a:r>
              <a:rPr lang="en-US" altLang="zh-CN" dirty="0"/>
              <a:t>BASE64</a:t>
            </a:r>
            <a:r>
              <a:rPr lang="zh-CN" altLang="en-US" dirty="0"/>
              <a:t>编码的文件</a:t>
            </a:r>
            <a:endParaRPr lang="en-US" altLang="zh-CN" dirty="0"/>
          </a:p>
        </p:txBody>
      </p:sp>
    </p:spTree>
    <p:extLst>
      <p:ext uri="{BB962C8B-B14F-4D97-AF65-F5344CB8AC3E}">
        <p14:creationId xmlns:p14="http://schemas.microsoft.com/office/powerpoint/2010/main" val="336430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a:t>
            </a:r>
            <a:r>
              <a:rPr lang="en-US" altLang="zh-CN" dirty="0"/>
              <a:t>OpenSSL</a:t>
            </a:r>
            <a:r>
              <a:rPr lang="zh-CN" altLang="en-US" dirty="0"/>
              <a:t>生成用户证书</a:t>
            </a:r>
          </a:p>
        </p:txBody>
      </p:sp>
      <p:sp>
        <p:nvSpPr>
          <p:cNvPr id="3" name="内容占位符 2"/>
          <p:cNvSpPr>
            <a:spLocks noGrp="1"/>
          </p:cNvSpPr>
          <p:nvPr>
            <p:ph idx="1"/>
          </p:nvPr>
        </p:nvSpPr>
        <p:spPr>
          <a:xfrm>
            <a:off x="190073" y="1767155"/>
            <a:ext cx="11666566" cy="4561726"/>
          </a:xfrm>
        </p:spPr>
        <p:txBody>
          <a:bodyPr>
            <a:normAutofit fontScale="85000" lnSpcReduction="20000"/>
          </a:bodyPr>
          <a:lstStyle/>
          <a:p>
            <a:pPr marL="457200" lvl="0" indent="-457200">
              <a:buClr>
                <a:srgbClr val="D34817"/>
              </a:buClr>
              <a:buFont typeface="Wingdings" panose="05000000000000000000" pitchFamily="2" charset="2"/>
              <a:buAutoNum type="arabicPeriod"/>
            </a:pPr>
            <a:r>
              <a:rPr lang="en-US" altLang="zh-CN" dirty="0">
                <a:solidFill>
                  <a:prstClr val="black">
                    <a:lumMod val="75000"/>
                    <a:lumOff val="25000"/>
                  </a:prstClr>
                </a:solidFill>
              </a:rPr>
              <a:t>Generate an EC key.  </a:t>
            </a:r>
            <a:r>
              <a:rPr lang="zh-CN" altLang="en-US" dirty="0">
                <a:solidFill>
                  <a:prstClr val="black">
                    <a:lumMod val="75000"/>
                    <a:lumOff val="25000"/>
                  </a:prstClr>
                </a:solidFill>
              </a:rPr>
              <a:t>生成</a:t>
            </a:r>
            <a:r>
              <a:rPr lang="en-US" altLang="zh-CN" dirty="0">
                <a:solidFill>
                  <a:prstClr val="black">
                    <a:lumMod val="75000"/>
                    <a:lumOff val="25000"/>
                  </a:prstClr>
                </a:solidFill>
              </a:rPr>
              <a:t>EC</a:t>
            </a:r>
            <a:r>
              <a:rPr lang="zh-CN" altLang="en-US" dirty="0">
                <a:solidFill>
                  <a:prstClr val="black">
                    <a:lumMod val="75000"/>
                    <a:lumOff val="25000"/>
                  </a:prstClr>
                </a:solidFill>
              </a:rPr>
              <a:t>密钥</a:t>
            </a:r>
            <a:endParaRPr lang="en-US" altLang="zh-CN" dirty="0">
              <a:solidFill>
                <a:prstClr val="black">
                  <a:lumMod val="75000"/>
                  <a:lumOff val="25000"/>
                </a:prstClr>
              </a:solidFill>
            </a:endParaRPr>
          </a:p>
          <a:p>
            <a:r>
              <a:rPr lang="en-US" altLang="zh-CN" b="0" dirty="0" err="1"/>
              <a:t>openssl</a:t>
            </a:r>
            <a:r>
              <a:rPr lang="en-US" altLang="zh-CN" b="0" dirty="0"/>
              <a:t> </a:t>
            </a:r>
            <a:r>
              <a:rPr lang="en-US" altLang="zh-CN" b="0" dirty="0" err="1"/>
              <a:t>genpkey</a:t>
            </a:r>
            <a:r>
              <a:rPr lang="en-US" altLang="zh-CN" b="0" dirty="0"/>
              <a:t> –algorithm EC –out </a:t>
            </a:r>
            <a:r>
              <a:rPr lang="en-US" altLang="zh-CN" b="0" dirty="0" err="1"/>
              <a:t>localhost_key.pem</a:t>
            </a:r>
            <a:r>
              <a:rPr lang="en-US" altLang="zh-CN" b="0" dirty="0"/>
              <a:t> –</a:t>
            </a:r>
            <a:r>
              <a:rPr lang="en-US" altLang="zh-CN" b="0" dirty="0" err="1"/>
              <a:t>pkeyopt</a:t>
            </a:r>
            <a:r>
              <a:rPr lang="en-US" altLang="zh-CN" b="0" dirty="0"/>
              <a:t> ec_paramgen_curve:P-256</a:t>
            </a:r>
            <a:endParaRPr lang="en-US" altLang="zh-CN" b="0" dirty="0">
              <a:solidFill>
                <a:prstClr val="black">
                  <a:lumMod val="75000"/>
                  <a:lumOff val="25000"/>
                </a:prstClr>
              </a:solidFill>
            </a:endParaRPr>
          </a:p>
          <a:p>
            <a:pPr marL="457200" lvl="0" indent="-457200">
              <a:buClr>
                <a:srgbClr val="D34817"/>
              </a:buClr>
              <a:buFont typeface="+mj-lt"/>
              <a:buAutoNum type="arabicPeriod" startAt="2"/>
            </a:pPr>
            <a:r>
              <a:rPr lang="en-US" altLang="zh-CN" dirty="0">
                <a:solidFill>
                  <a:prstClr val="black">
                    <a:lumMod val="75000"/>
                    <a:lumOff val="25000"/>
                  </a:prstClr>
                </a:solidFill>
              </a:rPr>
              <a:t>Create a CSR from the key.  </a:t>
            </a:r>
            <a:r>
              <a:rPr lang="zh-CN" altLang="en-US" dirty="0">
                <a:solidFill>
                  <a:prstClr val="black">
                    <a:lumMod val="75000"/>
                    <a:lumOff val="25000"/>
                  </a:prstClr>
                </a:solidFill>
              </a:rPr>
              <a:t>利用生成的密钥对中的公钥生成证书签名请求</a:t>
            </a:r>
            <a:r>
              <a:rPr lang="en-US" altLang="zh-CN" dirty="0">
                <a:solidFill>
                  <a:prstClr val="black">
                    <a:lumMod val="75000"/>
                    <a:lumOff val="25000"/>
                  </a:prstClr>
                </a:solidFill>
              </a:rPr>
              <a:t>CSR</a:t>
            </a:r>
          </a:p>
          <a:p>
            <a:pPr lvl="0">
              <a:buClr>
                <a:srgbClr val="D34817"/>
              </a:buClr>
            </a:pPr>
            <a:r>
              <a:rPr lang="en-US" altLang="zh-CN" b="0" dirty="0" err="1"/>
              <a:t>openssl</a:t>
            </a:r>
            <a:r>
              <a:rPr lang="en-US" altLang="zh-CN" b="0" dirty="0"/>
              <a:t> </a:t>
            </a:r>
            <a:r>
              <a:rPr lang="en-US" altLang="zh-CN" b="0" dirty="0" err="1"/>
              <a:t>req</a:t>
            </a:r>
            <a:r>
              <a:rPr lang="en-US" altLang="zh-CN" b="0" dirty="0"/>
              <a:t> -new -key </a:t>
            </a:r>
            <a:r>
              <a:rPr lang="en-US" altLang="zh-CN" b="0" dirty="0" err="1"/>
              <a:t>localhost_key.pem</a:t>
            </a:r>
            <a:r>
              <a:rPr lang="en-US" altLang="zh-CN" b="0" dirty="0"/>
              <a:t> -out </a:t>
            </a:r>
            <a:r>
              <a:rPr lang="en-US" altLang="zh-CN" b="0" dirty="0" err="1"/>
              <a:t>localhost_request.csr</a:t>
            </a:r>
            <a:endParaRPr lang="en-US" altLang="zh-CN" b="0" dirty="0">
              <a:solidFill>
                <a:prstClr val="black">
                  <a:lumMod val="75000"/>
                  <a:lumOff val="25000"/>
                </a:prstClr>
              </a:solidFill>
            </a:endParaRPr>
          </a:p>
          <a:p>
            <a:pPr lvl="0">
              <a:buClr>
                <a:srgbClr val="D34817"/>
              </a:buClr>
            </a:pPr>
            <a:r>
              <a:rPr lang="zh-CN" altLang="en-US" b="0" dirty="0">
                <a:solidFill>
                  <a:prstClr val="black">
                    <a:lumMod val="75000"/>
                    <a:lumOff val="25000"/>
                  </a:prstClr>
                </a:solidFill>
              </a:rPr>
              <a:t>查看证书签名请求内容</a:t>
            </a:r>
            <a:endParaRPr lang="en-US" altLang="zh-CN" b="0" dirty="0">
              <a:solidFill>
                <a:prstClr val="black">
                  <a:lumMod val="75000"/>
                  <a:lumOff val="25000"/>
                </a:prstClr>
              </a:solidFill>
            </a:endParaRPr>
          </a:p>
          <a:p>
            <a:pPr>
              <a:buClr>
                <a:srgbClr val="D34817"/>
              </a:buClr>
            </a:pPr>
            <a:r>
              <a:rPr lang="en-US" altLang="zh-CN" b="0" dirty="0" err="1">
                <a:solidFill>
                  <a:prstClr val="black">
                    <a:lumMod val="75000"/>
                    <a:lumOff val="25000"/>
                  </a:prstClr>
                </a:solidFill>
              </a:rPr>
              <a:t>openssl</a:t>
            </a:r>
            <a:r>
              <a:rPr lang="en-US" altLang="zh-CN" b="0" dirty="0">
                <a:solidFill>
                  <a:prstClr val="black">
                    <a:lumMod val="75000"/>
                    <a:lumOff val="25000"/>
                  </a:prstClr>
                </a:solidFill>
              </a:rPr>
              <a:t> </a:t>
            </a:r>
            <a:r>
              <a:rPr lang="en-US" altLang="zh-CN" b="0" dirty="0" err="1">
                <a:solidFill>
                  <a:prstClr val="black">
                    <a:lumMod val="75000"/>
                    <a:lumOff val="25000"/>
                  </a:prstClr>
                </a:solidFill>
              </a:rPr>
              <a:t>req</a:t>
            </a:r>
            <a:r>
              <a:rPr lang="en-US" altLang="zh-CN" b="0" dirty="0">
                <a:solidFill>
                  <a:prstClr val="black">
                    <a:lumMod val="75000"/>
                    <a:lumOff val="25000"/>
                  </a:prstClr>
                </a:solidFill>
              </a:rPr>
              <a:t> -in </a:t>
            </a:r>
            <a:r>
              <a:rPr lang="en-US" altLang="zh-CN" b="0" dirty="0" err="1"/>
              <a:t>localhost_request.csr</a:t>
            </a:r>
            <a:r>
              <a:rPr lang="en-US" altLang="zh-CN" b="0" dirty="0"/>
              <a:t> </a:t>
            </a:r>
            <a:r>
              <a:rPr lang="en-US" altLang="zh-CN" b="0" dirty="0">
                <a:solidFill>
                  <a:prstClr val="black">
                    <a:lumMod val="75000"/>
                    <a:lumOff val="25000"/>
                  </a:prstClr>
                </a:solidFill>
              </a:rPr>
              <a:t> -text    </a:t>
            </a:r>
          </a:p>
          <a:p>
            <a:pPr marL="457200" lvl="0" indent="-457200">
              <a:buClr>
                <a:srgbClr val="D34817"/>
              </a:buClr>
              <a:buFont typeface="+mj-lt"/>
              <a:buAutoNum type="arabicPeriod" startAt="3"/>
            </a:pPr>
            <a:r>
              <a:rPr lang="en-US" altLang="zh-CN" dirty="0">
                <a:solidFill>
                  <a:prstClr val="black">
                    <a:lumMod val="75000"/>
                    <a:lumOff val="25000"/>
                  </a:prstClr>
                </a:solidFill>
              </a:rPr>
              <a:t>Send to a certificate authority for signing (or sign it herself ).  </a:t>
            </a:r>
            <a:r>
              <a:rPr lang="zh-CN" altLang="en-US" dirty="0">
                <a:solidFill>
                  <a:prstClr val="black">
                    <a:lumMod val="75000"/>
                    <a:lumOff val="25000"/>
                  </a:prstClr>
                </a:solidFill>
              </a:rPr>
              <a:t>生成</a:t>
            </a:r>
            <a:r>
              <a:rPr lang="en-US" altLang="zh-CN" dirty="0">
                <a:solidFill>
                  <a:prstClr val="black">
                    <a:lumMod val="75000"/>
                    <a:lumOff val="25000"/>
                  </a:prstClr>
                </a:solidFill>
              </a:rPr>
              <a:t>CA</a:t>
            </a:r>
            <a:r>
              <a:rPr lang="zh-CN" altLang="en-US" dirty="0">
                <a:solidFill>
                  <a:prstClr val="black">
                    <a:lumMod val="75000"/>
                    <a:lumOff val="25000"/>
                  </a:prstClr>
                </a:solidFill>
              </a:rPr>
              <a:t>签发证书</a:t>
            </a:r>
            <a:endParaRPr lang="en-US" altLang="zh-CN" dirty="0">
              <a:solidFill>
                <a:prstClr val="black">
                  <a:lumMod val="75000"/>
                  <a:lumOff val="25000"/>
                </a:prstClr>
              </a:solidFill>
            </a:endParaRPr>
          </a:p>
          <a:p>
            <a:r>
              <a:rPr lang="en-US" altLang="zh-CN" b="0" dirty="0" err="1"/>
              <a:t>openssl</a:t>
            </a:r>
            <a:r>
              <a:rPr lang="en-US" altLang="zh-CN" b="0" dirty="0"/>
              <a:t> x509 -req -days 365 -in </a:t>
            </a:r>
            <a:r>
              <a:rPr lang="en-US" altLang="zh-CN" b="0" dirty="0" err="1"/>
              <a:t>localhost_request.csr</a:t>
            </a:r>
            <a:r>
              <a:rPr lang="en-US" altLang="zh-CN" b="0" dirty="0"/>
              <a:t> -</a:t>
            </a:r>
            <a:r>
              <a:rPr lang="en-US" altLang="zh-CN" b="0" dirty="0" err="1"/>
              <a:t>CAkey</a:t>
            </a:r>
            <a:r>
              <a:rPr lang="en-US" altLang="zh-CN" b="0" dirty="0"/>
              <a:t> </a:t>
            </a:r>
            <a:r>
              <a:rPr lang="en-US" altLang="zh-CN" b="0" dirty="0" err="1"/>
              <a:t>domain_key.pem</a:t>
            </a:r>
            <a:r>
              <a:rPr lang="en-US" altLang="zh-CN" b="0" dirty="0"/>
              <a:t> -CA domain_cert.crt -out localhost_cert.crt -</a:t>
            </a:r>
            <a:r>
              <a:rPr lang="en-US" altLang="zh-CN" b="0" dirty="0" err="1"/>
              <a:t>set_serial</a:t>
            </a:r>
            <a:r>
              <a:rPr lang="en-US" altLang="zh-CN" b="0" dirty="0"/>
              <a:t> 123456789 </a:t>
            </a:r>
          </a:p>
          <a:p>
            <a:r>
              <a:rPr lang="en-US" altLang="zh-CN" b="0" dirty="0"/>
              <a:t>-</a:t>
            </a:r>
            <a:r>
              <a:rPr lang="en-US" altLang="zh-CN" b="0" dirty="0" err="1"/>
              <a:t>extfile</a:t>
            </a:r>
            <a:r>
              <a:rPr lang="en-US" altLang="zh-CN" b="0" dirty="0"/>
              <a:t> v3.ext </a:t>
            </a:r>
            <a:r>
              <a:rPr lang="en-US" altLang="zh-CN" sz="1600" b="0" dirty="0" err="1"/>
              <a:t>keyUsage</a:t>
            </a:r>
            <a:r>
              <a:rPr lang="en-US" altLang="zh-CN" sz="1600" b="0" dirty="0"/>
              <a:t>=</a:t>
            </a:r>
            <a:r>
              <a:rPr lang="en-US" altLang="zh-CN" sz="1600" b="0" dirty="0" err="1"/>
              <a:t>digitalSignature</a:t>
            </a:r>
            <a:r>
              <a:rPr lang="en-US" altLang="zh-CN" sz="1600" b="0" dirty="0"/>
              <a:t> </a:t>
            </a:r>
            <a:r>
              <a:rPr lang="en-US" altLang="zh-CN" sz="1600" b="0" dirty="0" err="1"/>
              <a:t>basicConstraints</a:t>
            </a:r>
            <a:r>
              <a:rPr lang="en-US" altLang="zh-CN" sz="1600" b="0" dirty="0"/>
              <a:t>=CA:FALSE</a:t>
            </a:r>
            <a:endParaRPr lang="en-US" altLang="zh-CN" sz="1600" dirty="0">
              <a:solidFill>
                <a:prstClr val="black">
                  <a:lumMod val="75000"/>
                  <a:lumOff val="25000"/>
                </a:prstClr>
              </a:solidFill>
            </a:endParaRPr>
          </a:p>
          <a:p>
            <a:pPr lvl="0">
              <a:buClr>
                <a:srgbClr val="D34817"/>
              </a:buClr>
            </a:pPr>
            <a:r>
              <a:rPr lang="zh-CN" altLang="en-US" dirty="0">
                <a:solidFill>
                  <a:prstClr val="black">
                    <a:lumMod val="75000"/>
                    <a:lumOff val="25000"/>
                  </a:prstClr>
                </a:solidFill>
              </a:rPr>
              <a:t>查看新生成的证书</a:t>
            </a:r>
            <a:endParaRPr lang="en-US" altLang="zh-CN" dirty="0">
              <a:solidFill>
                <a:prstClr val="black">
                  <a:lumMod val="75000"/>
                  <a:lumOff val="25000"/>
                </a:prstClr>
              </a:solidFill>
            </a:endParaRPr>
          </a:p>
          <a:p>
            <a:pPr lvl="0">
              <a:buClr>
                <a:srgbClr val="D34817"/>
              </a:buClr>
            </a:pPr>
            <a:r>
              <a:rPr lang="en-US" altLang="zh-CN" b="0" dirty="0" err="1"/>
              <a:t>openssl</a:t>
            </a:r>
            <a:r>
              <a:rPr lang="en-US" altLang="zh-CN" b="0" dirty="0"/>
              <a:t> x509 -in localhost_cert.crt -text</a:t>
            </a:r>
            <a:endParaRPr lang="en-US" altLang="zh-CN" dirty="0">
              <a:solidFill>
                <a:prstClr val="black">
                  <a:lumMod val="75000"/>
                  <a:lumOff val="25000"/>
                </a:prstClr>
              </a:solidFill>
            </a:endParaRPr>
          </a:p>
          <a:p>
            <a:endParaRPr lang="zh-CN" altLang="en-US" dirty="0"/>
          </a:p>
        </p:txBody>
      </p:sp>
    </p:spTree>
    <p:extLst>
      <p:ext uri="{BB962C8B-B14F-4D97-AF65-F5344CB8AC3E}">
        <p14:creationId xmlns:p14="http://schemas.microsoft.com/office/powerpoint/2010/main" val="227723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OpenSSL</a:t>
            </a:r>
            <a:r>
              <a:rPr lang="zh-CN" altLang="en-US" dirty="0"/>
              <a:t>生成</a:t>
            </a:r>
            <a:r>
              <a:rPr lang="en-US" altLang="zh-CN" dirty="0"/>
              <a:t>CA</a:t>
            </a:r>
            <a:r>
              <a:rPr lang="zh-CN" altLang="en-US" dirty="0"/>
              <a:t>证书和用户证书命令</a:t>
            </a:r>
          </a:p>
        </p:txBody>
      </p:sp>
      <p:sp>
        <p:nvSpPr>
          <p:cNvPr id="3" name="内容占位符 2"/>
          <p:cNvSpPr>
            <a:spLocks noGrp="1"/>
          </p:cNvSpPr>
          <p:nvPr>
            <p:ph idx="1"/>
          </p:nvPr>
        </p:nvSpPr>
        <p:spPr/>
        <p:txBody>
          <a:bodyPr>
            <a:normAutofit/>
          </a:bodyPr>
          <a:lstStyle/>
          <a:p>
            <a:pPr marL="457200" indent="-457200">
              <a:buFont typeface="Wingdings" panose="05000000000000000000" pitchFamily="2" charset="2"/>
              <a:buAutoNum type="arabicPeriod"/>
            </a:pPr>
            <a:r>
              <a:rPr lang="en-US" altLang="zh-CN" b="0" dirty="0" err="1"/>
              <a:t>openssl</a:t>
            </a:r>
            <a:r>
              <a:rPr lang="en-US" altLang="zh-CN" b="0" dirty="0"/>
              <a:t> x509 -</a:t>
            </a:r>
            <a:r>
              <a:rPr lang="en-US" altLang="zh-CN" b="0" dirty="0" err="1"/>
              <a:t>req</a:t>
            </a:r>
            <a:r>
              <a:rPr lang="en-US" altLang="zh-CN" b="0" dirty="0"/>
              <a:t> -days 30 -in </a:t>
            </a:r>
            <a:r>
              <a:rPr lang="en-US" altLang="zh-CN" b="0" dirty="0" err="1"/>
              <a:t>domain_request.csr</a:t>
            </a:r>
            <a:r>
              <a:rPr lang="en-US" altLang="zh-CN" b="0" dirty="0"/>
              <a:t> -</a:t>
            </a:r>
            <a:r>
              <a:rPr lang="en-US" altLang="zh-CN" b="0" dirty="0" err="1"/>
              <a:t>signkey</a:t>
            </a:r>
            <a:r>
              <a:rPr lang="en-US" altLang="zh-CN" b="0" dirty="0"/>
              <a:t> </a:t>
            </a:r>
            <a:r>
              <a:rPr lang="en-US" altLang="zh-CN" b="0" dirty="0" err="1"/>
              <a:t>domain_key.pem</a:t>
            </a:r>
            <a:r>
              <a:rPr lang="en-US" altLang="zh-CN" b="0" dirty="0"/>
              <a:t> -out domain_cert.crt</a:t>
            </a:r>
            <a:endParaRPr lang="en-US" altLang="zh-CN" dirty="0"/>
          </a:p>
          <a:p>
            <a:pPr marL="457200" indent="-457200">
              <a:buFont typeface="Wingdings" panose="05000000000000000000" pitchFamily="2" charset="2"/>
              <a:buAutoNum type="arabicPeriod"/>
            </a:pPr>
            <a:r>
              <a:rPr lang="en-US" altLang="zh-CN" b="0" dirty="0" err="1"/>
              <a:t>openssl</a:t>
            </a:r>
            <a:r>
              <a:rPr lang="en-US" altLang="zh-CN" b="0" dirty="0"/>
              <a:t> x509 -</a:t>
            </a:r>
            <a:r>
              <a:rPr lang="en-US" altLang="zh-CN" b="0" dirty="0" err="1"/>
              <a:t>req</a:t>
            </a:r>
            <a:r>
              <a:rPr lang="en-US" altLang="zh-CN" b="0" dirty="0"/>
              <a:t> -days 365 -in </a:t>
            </a:r>
            <a:r>
              <a:rPr lang="en-US" altLang="zh-CN" b="0" dirty="0" err="1"/>
              <a:t>localhost_request.csr</a:t>
            </a:r>
            <a:r>
              <a:rPr lang="en-US" altLang="zh-CN" b="0" dirty="0"/>
              <a:t> -</a:t>
            </a:r>
            <a:r>
              <a:rPr lang="en-US" altLang="zh-CN" b="0" dirty="0" err="1"/>
              <a:t>CAkey</a:t>
            </a:r>
            <a:r>
              <a:rPr lang="en-US" altLang="zh-CN" b="0" dirty="0"/>
              <a:t> </a:t>
            </a:r>
            <a:r>
              <a:rPr lang="en-US" altLang="zh-CN" b="0" dirty="0" err="1"/>
              <a:t>domain_key.pem</a:t>
            </a:r>
            <a:r>
              <a:rPr lang="en-US" altLang="zh-CN" b="0" dirty="0"/>
              <a:t> -CA domain_cert.crt -out localhost_cert.crt -</a:t>
            </a:r>
            <a:r>
              <a:rPr lang="en-US" altLang="zh-CN" b="0" dirty="0" err="1"/>
              <a:t>set_serial</a:t>
            </a:r>
            <a:r>
              <a:rPr lang="en-US" altLang="zh-CN" b="0" dirty="0"/>
              <a:t> 123456789  -</a:t>
            </a:r>
            <a:r>
              <a:rPr lang="en-US" altLang="zh-CN" b="0" dirty="0" err="1"/>
              <a:t>extfile</a:t>
            </a:r>
            <a:r>
              <a:rPr lang="en-US" altLang="zh-CN" b="0" dirty="0"/>
              <a:t> v3.ext</a:t>
            </a:r>
          </a:p>
          <a:p>
            <a:pPr marL="457200" indent="-457200">
              <a:buAutoNum type="arabicPeriod"/>
            </a:pPr>
            <a:endParaRPr lang="en-US" altLang="zh-CN" dirty="0"/>
          </a:p>
          <a:p>
            <a:endParaRPr lang="zh-CN" altLang="en-US" dirty="0"/>
          </a:p>
        </p:txBody>
      </p:sp>
    </p:spTree>
    <p:extLst>
      <p:ext uri="{BB962C8B-B14F-4D97-AF65-F5344CB8AC3E}">
        <p14:creationId xmlns:p14="http://schemas.microsoft.com/office/powerpoint/2010/main" val="187714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Python</a:t>
            </a:r>
            <a:r>
              <a:rPr lang="zh-CN" altLang="en-US" dirty="0"/>
              <a:t>代码中创建密钥、</a:t>
            </a:r>
            <a:r>
              <a:rPr lang="en-US" altLang="zh-CN" dirty="0"/>
              <a:t>CSR</a:t>
            </a:r>
            <a:r>
              <a:rPr lang="zh-CN" altLang="en-US" dirty="0"/>
              <a:t>和证书</a:t>
            </a:r>
          </a:p>
        </p:txBody>
      </p:sp>
      <p:sp>
        <p:nvSpPr>
          <p:cNvPr id="3" name="内容占位符 2"/>
          <p:cNvSpPr>
            <a:spLocks noGrp="1"/>
          </p:cNvSpPr>
          <p:nvPr>
            <p:ph idx="1"/>
          </p:nvPr>
        </p:nvSpPr>
        <p:spPr/>
        <p:txBody>
          <a:bodyPr/>
          <a:lstStyle/>
          <a:p>
            <a:r>
              <a:rPr lang="en-US" altLang="zh-CN"/>
              <a:t>code 8-2</a:t>
            </a:r>
            <a:endParaRPr lang="zh-CN" altLang="en-US"/>
          </a:p>
        </p:txBody>
      </p:sp>
    </p:spTree>
    <p:extLst>
      <p:ext uri="{BB962C8B-B14F-4D97-AF65-F5344CB8AC3E}">
        <p14:creationId xmlns:p14="http://schemas.microsoft.com/office/powerpoint/2010/main" val="5257396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D9889-FE2D-7E38-29BD-D1AC3C70538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1829E61-32E7-4E21-C567-3E0F78E02685}"/>
              </a:ext>
            </a:extLst>
          </p:cNvPr>
          <p:cNvSpPr>
            <a:spLocks noGrp="1"/>
          </p:cNvSpPr>
          <p:nvPr>
            <p:ph type="title"/>
          </p:nvPr>
        </p:nvSpPr>
        <p:spPr/>
        <p:txBody>
          <a:bodyPr/>
          <a:lstStyle/>
          <a:p>
            <a:r>
              <a:rPr lang="en-US" altLang="zh-CN" dirty="0"/>
              <a:t>SSL/TLS</a:t>
            </a:r>
            <a:r>
              <a:rPr lang="zh-CN" altLang="en-US" dirty="0"/>
              <a:t>协议</a:t>
            </a:r>
          </a:p>
        </p:txBody>
      </p:sp>
      <p:sp>
        <p:nvSpPr>
          <p:cNvPr id="3" name="内容占位符 2">
            <a:extLst>
              <a:ext uri="{FF2B5EF4-FFF2-40B4-BE49-F238E27FC236}">
                <a16:creationId xmlns:a16="http://schemas.microsoft.com/office/drawing/2014/main" id="{F1E42646-A2D8-9FE8-28C8-A7CC30363508}"/>
              </a:ext>
            </a:extLst>
          </p:cNvPr>
          <p:cNvSpPr>
            <a:spLocks noGrp="1"/>
          </p:cNvSpPr>
          <p:nvPr>
            <p:ph idx="1"/>
          </p:nvPr>
        </p:nvSpPr>
        <p:spPr>
          <a:xfrm>
            <a:off x="553763" y="1845734"/>
            <a:ext cx="11302876" cy="4385816"/>
          </a:xfrm>
        </p:spPr>
        <p:txBody>
          <a:bodyPr/>
          <a:lstStyle/>
          <a:p>
            <a:pPr marL="342900" indent="-342900" algn="l">
              <a:buFont typeface="Wingdings" panose="05000000000000000000" pitchFamily="2" charset="2"/>
              <a:buChar char="l"/>
            </a:pPr>
            <a:r>
              <a:rPr lang="en-US" altLang="zh-CN" i="0" dirty="0">
                <a:solidFill>
                  <a:srgbClr val="111111"/>
                </a:solidFill>
                <a:effectLst/>
                <a:latin typeface="PingFang SC"/>
              </a:rPr>
              <a:t>SSL (Secure Sockets Layer</a:t>
            </a:r>
            <a:r>
              <a:rPr lang="zh-CN" altLang="en-US" i="0" dirty="0">
                <a:solidFill>
                  <a:srgbClr val="111111"/>
                </a:solidFill>
                <a:effectLst/>
                <a:latin typeface="PingFang SC"/>
              </a:rPr>
              <a:t>）安全套接层。</a:t>
            </a:r>
            <a:r>
              <a:rPr lang="zh-CN" altLang="en-US" b="0" i="0" dirty="0">
                <a:solidFill>
                  <a:srgbClr val="111111"/>
                </a:solidFill>
                <a:effectLst/>
                <a:latin typeface="PingFang SC"/>
              </a:rPr>
              <a:t>是由</a:t>
            </a:r>
            <a:r>
              <a:rPr lang="en-US" altLang="zh-CN" b="0" i="0" dirty="0">
                <a:solidFill>
                  <a:srgbClr val="111111"/>
                </a:solidFill>
                <a:effectLst/>
                <a:latin typeface="PingFang SC"/>
              </a:rPr>
              <a:t>Netscape</a:t>
            </a:r>
            <a:r>
              <a:rPr lang="zh-CN" altLang="en-US" b="0" i="0" dirty="0">
                <a:solidFill>
                  <a:srgbClr val="111111"/>
                </a:solidFill>
                <a:effectLst/>
                <a:latin typeface="PingFang SC"/>
              </a:rPr>
              <a:t>公司于</a:t>
            </a:r>
            <a:r>
              <a:rPr lang="en-US" altLang="zh-CN" b="0" i="0" dirty="0">
                <a:solidFill>
                  <a:srgbClr val="111111"/>
                </a:solidFill>
                <a:effectLst/>
                <a:latin typeface="PingFang SC"/>
              </a:rPr>
              <a:t>1990</a:t>
            </a:r>
            <a:r>
              <a:rPr lang="zh-CN" altLang="en-US" b="0" i="0" dirty="0">
                <a:solidFill>
                  <a:srgbClr val="111111"/>
                </a:solidFill>
                <a:effectLst/>
                <a:latin typeface="PingFang SC"/>
              </a:rPr>
              <a:t>年开发，用于保障</a:t>
            </a:r>
            <a:r>
              <a:rPr lang="en-US" altLang="zh-CN" b="0" i="0" dirty="0">
                <a:solidFill>
                  <a:srgbClr val="111111"/>
                </a:solidFill>
                <a:effectLst/>
                <a:latin typeface="PingFang SC"/>
              </a:rPr>
              <a:t>Word Wide Web</a:t>
            </a:r>
            <a:r>
              <a:rPr lang="zh-CN" altLang="en-US" b="0" i="0" dirty="0">
                <a:solidFill>
                  <a:srgbClr val="111111"/>
                </a:solidFill>
                <a:effectLst/>
                <a:latin typeface="PingFang SC"/>
              </a:rPr>
              <a:t>（</a:t>
            </a:r>
            <a:r>
              <a:rPr lang="en-US" altLang="zh-CN" b="0" i="0" dirty="0">
                <a:solidFill>
                  <a:srgbClr val="111111"/>
                </a:solidFill>
                <a:effectLst/>
                <a:latin typeface="PingFang SC"/>
              </a:rPr>
              <a:t>WWW</a:t>
            </a:r>
            <a:r>
              <a:rPr lang="zh-CN" altLang="en-US" b="0" i="0" dirty="0">
                <a:solidFill>
                  <a:srgbClr val="111111"/>
                </a:solidFill>
                <a:effectLst/>
                <a:latin typeface="PingFang SC"/>
              </a:rPr>
              <a:t>）通讯的安全。主要任务是提供私密性，信息完整性和身份认证。</a:t>
            </a:r>
            <a:r>
              <a:rPr lang="en-US" altLang="zh-CN" b="0" i="0" dirty="0">
                <a:solidFill>
                  <a:srgbClr val="111111"/>
                </a:solidFill>
                <a:effectLst/>
                <a:latin typeface="PingFang SC"/>
              </a:rPr>
              <a:t>1994</a:t>
            </a:r>
            <a:r>
              <a:rPr lang="zh-CN" altLang="en-US" b="0" i="0" dirty="0">
                <a:solidFill>
                  <a:srgbClr val="111111"/>
                </a:solidFill>
                <a:effectLst/>
                <a:latin typeface="PingFang SC"/>
              </a:rPr>
              <a:t>年改版</a:t>
            </a:r>
            <a:r>
              <a:rPr lang="en-US" altLang="zh-CN" b="0" i="0" dirty="0">
                <a:solidFill>
                  <a:srgbClr val="111111"/>
                </a:solidFill>
                <a:effectLst/>
                <a:latin typeface="PingFang SC"/>
              </a:rPr>
              <a:t>SSLv2,1995</a:t>
            </a:r>
            <a:r>
              <a:rPr lang="zh-CN" altLang="en-US" b="0" i="0" dirty="0">
                <a:solidFill>
                  <a:srgbClr val="111111"/>
                </a:solidFill>
                <a:effectLst/>
                <a:latin typeface="PingFang SC"/>
              </a:rPr>
              <a:t>年改版为</a:t>
            </a:r>
            <a:r>
              <a:rPr lang="en-US" altLang="zh-CN" b="0" i="0" dirty="0">
                <a:solidFill>
                  <a:srgbClr val="111111"/>
                </a:solidFill>
                <a:effectLst/>
                <a:latin typeface="PingFang SC"/>
              </a:rPr>
              <a:t>SSLv3.</a:t>
            </a:r>
          </a:p>
          <a:p>
            <a:pPr marL="342900" indent="-342900">
              <a:buFont typeface="Wingdings" panose="05000000000000000000" pitchFamily="2" charset="2"/>
              <a:buChar char="l"/>
            </a:pPr>
            <a:r>
              <a:rPr lang="en-US" altLang="zh-CN" i="0" dirty="0">
                <a:solidFill>
                  <a:srgbClr val="111111"/>
                </a:solidFill>
                <a:effectLst/>
                <a:latin typeface="PingFang SC"/>
              </a:rPr>
              <a:t>TLS(Transport Layer Security</a:t>
            </a:r>
            <a:r>
              <a:rPr lang="zh-CN" altLang="en-US" i="0" dirty="0">
                <a:solidFill>
                  <a:srgbClr val="111111"/>
                </a:solidFill>
                <a:effectLst/>
                <a:latin typeface="PingFang SC"/>
              </a:rPr>
              <a:t>）安全传输层协议。</a:t>
            </a:r>
            <a:r>
              <a:rPr lang="zh-CN" altLang="en-US" b="0" i="0" dirty="0">
                <a:solidFill>
                  <a:srgbClr val="111111"/>
                </a:solidFill>
                <a:effectLst/>
                <a:latin typeface="PingFang SC"/>
              </a:rPr>
              <a:t>该标准协议是由</a:t>
            </a:r>
            <a:r>
              <a:rPr lang="en-US" altLang="zh-CN" b="0" i="0" dirty="0">
                <a:solidFill>
                  <a:srgbClr val="111111"/>
                </a:solidFill>
                <a:effectLst/>
                <a:latin typeface="PingFang SC"/>
              </a:rPr>
              <a:t>IETF</a:t>
            </a:r>
            <a:r>
              <a:rPr lang="zh-CN" altLang="en-US" b="0" i="0" dirty="0">
                <a:solidFill>
                  <a:srgbClr val="111111"/>
                </a:solidFill>
                <a:effectLst/>
                <a:latin typeface="PingFang SC"/>
              </a:rPr>
              <a:t>于</a:t>
            </a:r>
            <a:r>
              <a:rPr lang="en-US" altLang="zh-CN" b="0" i="0" dirty="0">
                <a:solidFill>
                  <a:srgbClr val="111111"/>
                </a:solidFill>
                <a:effectLst/>
                <a:latin typeface="PingFang SC"/>
              </a:rPr>
              <a:t>1999</a:t>
            </a:r>
            <a:r>
              <a:rPr lang="zh-CN" altLang="en-US" b="0" i="0" dirty="0">
                <a:solidFill>
                  <a:srgbClr val="111111"/>
                </a:solidFill>
                <a:effectLst/>
                <a:latin typeface="PingFang SC"/>
              </a:rPr>
              <a:t>年颁布，</a:t>
            </a:r>
            <a:r>
              <a:rPr lang="en-US" altLang="zh-CN" b="0" i="0" dirty="0">
                <a:solidFill>
                  <a:srgbClr val="111111"/>
                </a:solidFill>
                <a:effectLst/>
                <a:latin typeface="PingFang SC"/>
              </a:rPr>
              <a:t>TLS</a:t>
            </a:r>
            <a:r>
              <a:rPr lang="zh-CN" altLang="en-US" b="0" i="0" dirty="0">
                <a:solidFill>
                  <a:srgbClr val="111111"/>
                </a:solidFill>
                <a:effectLst/>
                <a:latin typeface="PingFang SC"/>
              </a:rPr>
              <a:t>对</a:t>
            </a:r>
            <a:r>
              <a:rPr lang="en-US" altLang="zh-CN" b="0" i="0" dirty="0">
                <a:solidFill>
                  <a:srgbClr val="111111"/>
                </a:solidFill>
                <a:effectLst/>
                <a:latin typeface="PingFang SC"/>
              </a:rPr>
              <a:t>SSLv3</a:t>
            </a:r>
            <a:r>
              <a:rPr lang="zh-CN" altLang="en-US" b="0" i="0" dirty="0">
                <a:solidFill>
                  <a:srgbClr val="111111"/>
                </a:solidFill>
                <a:effectLst/>
                <a:latin typeface="PingFang SC"/>
              </a:rPr>
              <a:t>做了些增加和修改。用于在两个通信应用程序之间提供保密性和数据完整性。</a:t>
            </a:r>
            <a:endParaRPr lang="en-US" altLang="zh-CN" b="0" i="0" dirty="0">
              <a:solidFill>
                <a:srgbClr val="111111"/>
              </a:solidFill>
              <a:effectLst/>
              <a:latin typeface="PingFang SC"/>
            </a:endParaRPr>
          </a:p>
          <a:p>
            <a:pPr marL="342900" indent="-342900" algn="l">
              <a:buFont typeface="Wingdings" panose="05000000000000000000" pitchFamily="2" charset="2"/>
              <a:buChar char="l"/>
            </a:pPr>
            <a:r>
              <a:rPr lang="en-US" altLang="zh-CN" b="0" i="0" dirty="0">
                <a:solidFill>
                  <a:srgbClr val="111111"/>
                </a:solidFill>
                <a:effectLst/>
                <a:latin typeface="PingFang SC"/>
              </a:rPr>
              <a:t>SSL</a:t>
            </a:r>
            <a:r>
              <a:rPr lang="zh-CN" altLang="en-US" b="0" i="0" dirty="0">
                <a:solidFill>
                  <a:srgbClr val="111111"/>
                </a:solidFill>
                <a:effectLst/>
                <a:latin typeface="PingFang SC"/>
              </a:rPr>
              <a:t>是一个不依赖于平台和运用程序的协议，位于</a:t>
            </a:r>
            <a:r>
              <a:rPr lang="en-US" altLang="zh-CN" b="0" i="0" dirty="0">
                <a:solidFill>
                  <a:srgbClr val="111111"/>
                </a:solidFill>
                <a:effectLst/>
                <a:latin typeface="PingFang SC"/>
              </a:rPr>
              <a:t>TCP/IP</a:t>
            </a:r>
            <a:r>
              <a:rPr lang="zh-CN" altLang="en-US" b="0" i="0" dirty="0">
                <a:solidFill>
                  <a:srgbClr val="111111"/>
                </a:solidFill>
                <a:effectLst/>
                <a:latin typeface="PingFang SC"/>
              </a:rPr>
              <a:t>协议与各种应用层协议之间，为数据通信提高安全支持。</a:t>
            </a:r>
            <a:endParaRPr lang="en-US" altLang="zh-CN" b="0" i="0" dirty="0">
              <a:solidFill>
                <a:srgbClr val="111111"/>
              </a:solidFill>
              <a:effectLst/>
              <a:latin typeface="PingFang SC"/>
            </a:endParaRPr>
          </a:p>
          <a:p>
            <a:pPr marL="342900" indent="-342900">
              <a:buFont typeface="Wingdings" panose="05000000000000000000" pitchFamily="2" charset="2"/>
              <a:buChar char="l"/>
            </a:pPr>
            <a:r>
              <a:rPr lang="en-US" altLang="zh-CN" b="0" dirty="0">
                <a:solidFill>
                  <a:srgbClr val="111111"/>
                </a:solidFill>
                <a:latin typeface="PingFang SC"/>
              </a:rPr>
              <a:t>HTTPS=HTTP+TLS</a:t>
            </a:r>
            <a:endParaRPr lang="zh-CN" altLang="en-US" b="0" i="0" dirty="0">
              <a:solidFill>
                <a:srgbClr val="111111"/>
              </a:solidFill>
              <a:effectLst/>
              <a:latin typeface="PingFang SC"/>
            </a:endParaRPr>
          </a:p>
        </p:txBody>
      </p:sp>
      <p:pic>
        <p:nvPicPr>
          <p:cNvPr id="1026" name="Picture 2">
            <a:extLst>
              <a:ext uri="{FF2B5EF4-FFF2-40B4-BE49-F238E27FC236}">
                <a16:creationId xmlns:a16="http://schemas.microsoft.com/office/drawing/2014/main" id="{4EA257E3-04EA-2F1A-C662-EC7F56F2B2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683"/>
          <a:stretch/>
        </p:blipFill>
        <p:spPr bwMode="auto">
          <a:xfrm>
            <a:off x="3927591" y="4211320"/>
            <a:ext cx="6064308" cy="2020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507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BCA017-246C-78CD-670D-FEC82829B6B6}"/>
              </a:ext>
            </a:extLst>
          </p:cNvPr>
          <p:cNvSpPr>
            <a:spLocks noGrp="1"/>
          </p:cNvSpPr>
          <p:nvPr>
            <p:ph type="title"/>
          </p:nvPr>
        </p:nvSpPr>
        <p:spPr/>
        <p:txBody>
          <a:bodyPr/>
          <a:lstStyle/>
          <a:p>
            <a:r>
              <a:rPr lang="en-US" altLang="zh-CN" dirty="0"/>
              <a:t>TLS</a:t>
            </a:r>
            <a:r>
              <a:rPr lang="zh-CN" altLang="en-US" dirty="0"/>
              <a:t>报文结构</a:t>
            </a:r>
          </a:p>
        </p:txBody>
      </p:sp>
      <p:sp>
        <p:nvSpPr>
          <p:cNvPr id="7" name="内容占位符 6">
            <a:extLst>
              <a:ext uri="{FF2B5EF4-FFF2-40B4-BE49-F238E27FC236}">
                <a16:creationId xmlns:a16="http://schemas.microsoft.com/office/drawing/2014/main" id="{4E568C88-8857-37A3-3867-C8310BB29530}"/>
              </a:ext>
            </a:extLst>
          </p:cNvPr>
          <p:cNvSpPr>
            <a:spLocks noGrp="1"/>
          </p:cNvSpPr>
          <p:nvPr>
            <p:ph idx="1"/>
          </p:nvPr>
        </p:nvSpPr>
        <p:spPr/>
        <p:txBody>
          <a:bodyPr>
            <a:normAutofit lnSpcReduction="10000"/>
          </a:bodyPr>
          <a:lstStyle/>
          <a:p>
            <a:pPr algn="l"/>
            <a:r>
              <a:rPr lang="en-US" altLang="zh-CN" b="0" i="0" dirty="0">
                <a:solidFill>
                  <a:srgbClr val="4D4D4D"/>
                </a:solidFill>
                <a:effectLst/>
                <a:latin typeface="-apple-system"/>
              </a:rPr>
              <a:t>SSL</a:t>
            </a:r>
            <a:r>
              <a:rPr lang="zh-CN" altLang="en-US" b="0" i="0" dirty="0">
                <a:solidFill>
                  <a:srgbClr val="4D4D4D"/>
                </a:solidFill>
                <a:effectLst/>
                <a:latin typeface="-apple-system"/>
              </a:rPr>
              <a:t>协议分为两层</a:t>
            </a:r>
            <a:r>
              <a:rPr lang="zh-CN" altLang="en-US" b="0" dirty="0">
                <a:solidFill>
                  <a:srgbClr val="4D4D4D"/>
                </a:solidFill>
                <a:latin typeface="-apple-system"/>
              </a:rPr>
              <a:t>。</a:t>
            </a:r>
            <a:r>
              <a:rPr lang="zh-CN" altLang="en-US" b="0" i="0" dirty="0">
                <a:solidFill>
                  <a:srgbClr val="4D4D4D"/>
                </a:solidFill>
                <a:effectLst/>
                <a:latin typeface="-apple-system"/>
              </a:rPr>
              <a:t>上层：</a:t>
            </a:r>
            <a:r>
              <a:rPr lang="en-US" altLang="zh-CN" i="0" dirty="0">
                <a:solidFill>
                  <a:srgbClr val="4D4D4D"/>
                </a:solidFill>
                <a:effectLst/>
                <a:latin typeface="-apple-system"/>
              </a:rPr>
              <a:t>SSL</a:t>
            </a:r>
            <a:r>
              <a:rPr lang="zh-CN" altLang="en-US" i="0" dirty="0">
                <a:solidFill>
                  <a:srgbClr val="4D4D4D"/>
                </a:solidFill>
                <a:effectLst/>
                <a:latin typeface="-apple-system"/>
              </a:rPr>
              <a:t>握手协议、</a:t>
            </a:r>
            <a:r>
              <a:rPr lang="en-US" altLang="zh-CN" i="0" dirty="0">
                <a:solidFill>
                  <a:srgbClr val="4D4D4D"/>
                </a:solidFill>
                <a:effectLst/>
                <a:latin typeface="-apple-system"/>
              </a:rPr>
              <a:t>SSL</a:t>
            </a:r>
            <a:r>
              <a:rPr lang="zh-CN" altLang="en-US" i="0" dirty="0">
                <a:solidFill>
                  <a:srgbClr val="4D4D4D"/>
                </a:solidFill>
                <a:effectLst/>
                <a:latin typeface="-apple-system"/>
              </a:rPr>
              <a:t>密码变化协议和</a:t>
            </a:r>
            <a:r>
              <a:rPr lang="en-US" altLang="zh-CN" i="0" dirty="0">
                <a:solidFill>
                  <a:srgbClr val="4D4D4D"/>
                </a:solidFill>
                <a:effectLst/>
                <a:latin typeface="-apple-system"/>
              </a:rPr>
              <a:t>SSL</a:t>
            </a:r>
            <a:r>
              <a:rPr lang="zh-CN" altLang="en-US" i="0" dirty="0">
                <a:solidFill>
                  <a:srgbClr val="4D4D4D"/>
                </a:solidFill>
                <a:effectLst/>
                <a:latin typeface="-apple-system"/>
              </a:rPr>
              <a:t>警告协议</a:t>
            </a:r>
            <a:endParaRPr lang="en-US" altLang="zh-CN" i="0" dirty="0">
              <a:solidFill>
                <a:srgbClr val="4D4D4D"/>
              </a:solidFill>
              <a:effectLst/>
              <a:latin typeface="-apple-system"/>
            </a:endParaRPr>
          </a:p>
          <a:p>
            <a:pPr marL="342900" indent="-342900">
              <a:buFont typeface="Arial" panose="020B0604020202020204" pitchFamily="34" charset="0"/>
              <a:buChar char="•"/>
            </a:pPr>
            <a:r>
              <a:rPr lang="en-US" altLang="zh-CN" sz="1800" dirty="0"/>
              <a:t>SSL</a:t>
            </a:r>
            <a:r>
              <a:rPr lang="zh-CN" altLang="en-US" sz="1800" dirty="0"/>
              <a:t>握手协议</a:t>
            </a:r>
            <a:r>
              <a:rPr lang="zh-CN" altLang="en-US" sz="1800" b="0" dirty="0"/>
              <a:t>：被封装在</a:t>
            </a:r>
            <a:r>
              <a:rPr lang="en-US" altLang="zh-CN" sz="1800" b="0" dirty="0"/>
              <a:t>SSL</a:t>
            </a:r>
            <a:r>
              <a:rPr lang="zh-CN" altLang="en-US" sz="1800" b="0" dirty="0"/>
              <a:t>记录协议中，该协议允许服务器与客户端在应用程序传输和接收数据之前互相认证、协商加密算法和密钥。在初次建立</a:t>
            </a:r>
            <a:r>
              <a:rPr lang="en-US" altLang="zh-CN" sz="1800" b="0" dirty="0"/>
              <a:t>SSL</a:t>
            </a:r>
            <a:r>
              <a:rPr lang="zh-CN" altLang="en-US" sz="1800" b="0" dirty="0"/>
              <a:t>连接时，服务器与客户机交换一系列消息。</a:t>
            </a:r>
            <a:endParaRPr lang="en-US" altLang="zh-CN" sz="1800" b="0" dirty="0"/>
          </a:p>
          <a:p>
            <a:pPr marL="342900" indent="-342900">
              <a:buFont typeface="Arial" panose="020B0604020202020204" pitchFamily="34" charset="0"/>
              <a:buChar char="•"/>
            </a:pPr>
            <a:r>
              <a:rPr lang="en-US" altLang="zh-CN" sz="1800" dirty="0"/>
              <a:t>SSL</a:t>
            </a:r>
            <a:r>
              <a:rPr lang="zh-CN" altLang="en-US" sz="1800" dirty="0"/>
              <a:t>修改密文协议</a:t>
            </a:r>
            <a:r>
              <a:rPr lang="zh-CN" altLang="en-US" sz="1800" b="0" dirty="0"/>
              <a:t>：保障</a:t>
            </a:r>
            <a:r>
              <a:rPr lang="en-US" altLang="zh-CN" sz="1800" b="0" dirty="0"/>
              <a:t>SSL</a:t>
            </a:r>
            <a:r>
              <a:rPr lang="zh-CN" altLang="en-US" sz="1800" b="0" dirty="0"/>
              <a:t>传输过程中的安全性，客户端和服务器双方应该每隔一段时间改变加密规范。</a:t>
            </a:r>
            <a:endParaRPr lang="en-US" altLang="zh-CN" sz="1800" b="0" dirty="0"/>
          </a:p>
          <a:p>
            <a:pPr marL="342900" indent="-342900">
              <a:buFont typeface="Arial" panose="020B0604020202020204" pitchFamily="34" charset="0"/>
              <a:buChar char="•"/>
            </a:pPr>
            <a:r>
              <a:rPr lang="en-US" altLang="zh-CN" sz="1800" dirty="0"/>
              <a:t>SSL</a:t>
            </a:r>
            <a:r>
              <a:rPr lang="zh-CN" altLang="en-US" sz="1800" dirty="0"/>
              <a:t>报警协议</a:t>
            </a:r>
            <a:r>
              <a:rPr lang="zh-CN" altLang="en-US" sz="1800" b="0" dirty="0"/>
              <a:t>：用来为对等体传递</a:t>
            </a:r>
            <a:r>
              <a:rPr lang="en-US" altLang="zh-CN" sz="1800" b="0" dirty="0"/>
              <a:t>SSL</a:t>
            </a:r>
            <a:r>
              <a:rPr lang="zh-CN" altLang="en-US" sz="1800" b="0" dirty="0"/>
              <a:t>的相关警告。如果在通信过程中某一方发现任何异常，就需要给对方发送一条警示消息通告。</a:t>
            </a:r>
            <a:endParaRPr lang="en-US" altLang="zh-CN" sz="1800" b="0" dirty="0"/>
          </a:p>
          <a:p>
            <a:r>
              <a:rPr lang="zh-CN" altLang="en-US" sz="1800" b="0" i="0" dirty="0">
                <a:solidFill>
                  <a:srgbClr val="4D4D4D"/>
                </a:solidFill>
                <a:effectLst/>
                <a:latin typeface="-apple-system"/>
              </a:rPr>
              <a:t>下层：</a:t>
            </a:r>
            <a:r>
              <a:rPr lang="en-US" altLang="zh-CN" sz="1800" i="0" dirty="0">
                <a:solidFill>
                  <a:srgbClr val="4D4D4D"/>
                </a:solidFill>
                <a:effectLst/>
                <a:latin typeface="-apple-system"/>
              </a:rPr>
              <a:t>SSL</a:t>
            </a:r>
            <a:r>
              <a:rPr lang="zh-CN" altLang="en-US" sz="1800" i="0" dirty="0">
                <a:solidFill>
                  <a:srgbClr val="4D4D4D"/>
                </a:solidFill>
                <a:effectLst/>
                <a:latin typeface="-apple-system"/>
              </a:rPr>
              <a:t>记录协议</a:t>
            </a:r>
            <a:endParaRPr lang="en-US" altLang="zh-CN" sz="1800" dirty="0"/>
          </a:p>
          <a:p>
            <a:pPr indent="457200"/>
            <a:r>
              <a:rPr lang="zh-CN" altLang="en-US" sz="1800" b="0" i="0" dirty="0">
                <a:effectLst/>
                <a:latin typeface="-apple-system"/>
              </a:rPr>
              <a:t>为高层协议提供基本的安全服务。建立在可靠的传输之上，负责对上层</a:t>
            </a:r>
            <a:endParaRPr lang="en-US" altLang="zh-CN" sz="1800" b="0" i="0" dirty="0">
              <a:effectLst/>
              <a:latin typeface="-apple-system"/>
            </a:endParaRPr>
          </a:p>
          <a:p>
            <a:pPr indent="457200"/>
            <a:r>
              <a:rPr lang="zh-CN" altLang="en-US" sz="1800" b="0" i="0" dirty="0">
                <a:effectLst/>
                <a:latin typeface="-apple-system"/>
              </a:rPr>
              <a:t>的数据进行分块、压缩、计算并添加</a:t>
            </a:r>
            <a:r>
              <a:rPr lang="en-US" altLang="zh-CN" sz="1800" b="0" i="0" dirty="0">
                <a:effectLst/>
                <a:latin typeface="-apple-system"/>
              </a:rPr>
              <a:t>MAC</a:t>
            </a:r>
            <a:r>
              <a:rPr lang="zh-CN" altLang="en-US" sz="1800" b="0" i="0" dirty="0">
                <a:effectLst/>
                <a:latin typeface="-apple-system"/>
              </a:rPr>
              <a:t>（消息验证码） 、加密，</a:t>
            </a:r>
            <a:endParaRPr lang="en-US" altLang="zh-CN" sz="1800" b="0" i="0" dirty="0">
              <a:effectLst/>
              <a:latin typeface="-apple-system"/>
            </a:endParaRPr>
          </a:p>
          <a:p>
            <a:pPr indent="457200"/>
            <a:r>
              <a:rPr lang="zh-CN" altLang="en-US" sz="1800" b="0" i="0" dirty="0">
                <a:effectLst/>
                <a:latin typeface="-apple-system"/>
              </a:rPr>
              <a:t>最后把记录块传输给对方。</a:t>
            </a:r>
          </a:p>
          <a:p>
            <a:pPr marL="342900" indent="-342900">
              <a:buFont typeface="Arial" panose="020B0604020202020204" pitchFamily="34" charset="0"/>
              <a:buChar char="•"/>
            </a:pPr>
            <a:endParaRPr lang="zh-CN" altLang="en-US" sz="1800" b="0" dirty="0"/>
          </a:p>
          <a:p>
            <a:endParaRPr lang="zh-CN" altLang="en-US" dirty="0"/>
          </a:p>
        </p:txBody>
      </p:sp>
      <p:pic>
        <p:nvPicPr>
          <p:cNvPr id="1030" name="Picture 6">
            <a:extLst>
              <a:ext uri="{FF2B5EF4-FFF2-40B4-BE49-F238E27FC236}">
                <a16:creationId xmlns:a16="http://schemas.microsoft.com/office/drawing/2014/main" id="{17A8B211-9579-CFDF-2270-E17204A81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2972" y="3857414"/>
            <a:ext cx="3514725"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325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8E4E0-E0C1-1844-127B-BBC1F1820B9C}"/>
              </a:ext>
            </a:extLst>
          </p:cNvPr>
          <p:cNvSpPr>
            <a:spLocks noGrp="1"/>
          </p:cNvSpPr>
          <p:nvPr>
            <p:ph type="title"/>
          </p:nvPr>
        </p:nvSpPr>
        <p:spPr/>
        <p:txBody>
          <a:bodyPr/>
          <a:lstStyle/>
          <a:p>
            <a:r>
              <a:rPr lang="en-US" altLang="zh-CN" dirty="0"/>
              <a:t>TLS</a:t>
            </a:r>
            <a:r>
              <a:rPr lang="zh-CN" altLang="en-US" dirty="0"/>
              <a:t>工作阶段</a:t>
            </a:r>
          </a:p>
        </p:txBody>
      </p:sp>
      <p:sp>
        <p:nvSpPr>
          <p:cNvPr id="3" name="内容占位符 2">
            <a:extLst>
              <a:ext uri="{FF2B5EF4-FFF2-40B4-BE49-F238E27FC236}">
                <a16:creationId xmlns:a16="http://schemas.microsoft.com/office/drawing/2014/main" id="{D12F993B-14E8-B7A4-1317-CCF15046C647}"/>
              </a:ext>
            </a:extLst>
          </p:cNvPr>
          <p:cNvSpPr>
            <a:spLocks noGrp="1"/>
          </p:cNvSpPr>
          <p:nvPr>
            <p:ph idx="1"/>
          </p:nvPr>
        </p:nvSpPr>
        <p:spPr/>
        <p:txBody>
          <a:bodyPr>
            <a:normAutofit/>
          </a:bodyPr>
          <a:lstStyle/>
          <a:p>
            <a:r>
              <a:rPr lang="zh-CN" altLang="en-US" dirty="0"/>
              <a:t>大致可以分为两个阶段：</a:t>
            </a:r>
            <a:endParaRPr lang="en-US" altLang="zh-CN" dirty="0"/>
          </a:p>
          <a:p>
            <a:r>
              <a:rPr lang="zh-CN" altLang="en-US" dirty="0"/>
              <a:t>第一个阶段：</a:t>
            </a:r>
            <a:r>
              <a:rPr lang="en-US" altLang="zh-CN" dirty="0"/>
              <a:t>Handshake phase</a:t>
            </a:r>
            <a:r>
              <a:rPr lang="zh-CN" altLang="en-US" dirty="0"/>
              <a:t>（握手阶段）协商加密算法认证服务器建立用于加密和</a:t>
            </a:r>
            <a:r>
              <a:rPr lang="en-US" altLang="zh-CN" dirty="0"/>
              <a:t>MAC</a:t>
            </a:r>
            <a:r>
              <a:rPr lang="zh-CN" altLang="en-US" dirty="0"/>
              <a:t>（</a:t>
            </a:r>
            <a:r>
              <a:rPr lang="en-US" altLang="zh-CN" dirty="0"/>
              <a:t>Message Authentication Code</a:t>
            </a:r>
            <a:r>
              <a:rPr lang="zh-CN" altLang="en-US" dirty="0"/>
              <a:t>）的会话密钥</a:t>
            </a:r>
            <a:endParaRPr lang="en-US" altLang="zh-CN" dirty="0"/>
          </a:p>
          <a:p>
            <a:r>
              <a:rPr lang="zh-CN" altLang="en-US" dirty="0"/>
              <a:t>第二个阶段：</a:t>
            </a:r>
            <a:r>
              <a:rPr lang="en-US" altLang="zh-CN" dirty="0"/>
              <a:t>Secure data transfer phase</a:t>
            </a:r>
            <a:r>
              <a:rPr lang="zh-CN" altLang="en-US" dirty="0"/>
              <a:t>（安全数据传输阶段）在已经建立的</a:t>
            </a:r>
            <a:r>
              <a:rPr lang="en-US" altLang="zh-CN" dirty="0"/>
              <a:t>SSL</a:t>
            </a:r>
            <a:r>
              <a:rPr lang="zh-CN" altLang="en-US" dirty="0"/>
              <a:t>数据通道里安全的传输数据，可以正常地通信。</a:t>
            </a:r>
            <a:endParaRPr lang="en-US" altLang="zh-CN" dirty="0"/>
          </a:p>
        </p:txBody>
      </p:sp>
    </p:spTree>
    <p:extLst>
      <p:ext uri="{BB962C8B-B14F-4D97-AF65-F5344CB8AC3E}">
        <p14:creationId xmlns:p14="http://schemas.microsoft.com/office/powerpoint/2010/main" val="2580285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D07AA-B30A-FC8B-8331-5E0798514972}"/>
              </a:ext>
            </a:extLst>
          </p:cNvPr>
          <p:cNvSpPr>
            <a:spLocks noGrp="1"/>
          </p:cNvSpPr>
          <p:nvPr>
            <p:ph type="title"/>
          </p:nvPr>
        </p:nvSpPr>
        <p:spPr/>
        <p:txBody>
          <a:bodyPr>
            <a:normAutofit/>
          </a:bodyPr>
          <a:lstStyle/>
          <a:p>
            <a:r>
              <a:rPr lang="zh-CN" altLang="en-US" b="1" i="0" dirty="0">
                <a:solidFill>
                  <a:srgbClr val="4F4F4F"/>
                </a:solidFill>
                <a:effectLst/>
                <a:latin typeface="PingFang SC"/>
              </a:rPr>
              <a:t>握手协议总过程：</a:t>
            </a:r>
            <a:endParaRPr lang="zh-CN" altLang="en-US" dirty="0"/>
          </a:p>
        </p:txBody>
      </p:sp>
      <p:sp>
        <p:nvSpPr>
          <p:cNvPr id="4" name="内容占位符 3">
            <a:extLst>
              <a:ext uri="{FF2B5EF4-FFF2-40B4-BE49-F238E27FC236}">
                <a16:creationId xmlns:a16="http://schemas.microsoft.com/office/drawing/2014/main" id="{32ACFE5E-5309-5F0A-8ED0-E9FE74BE4F1C}"/>
              </a:ext>
            </a:extLst>
          </p:cNvPr>
          <p:cNvSpPr>
            <a:spLocks noGrp="1"/>
          </p:cNvSpPr>
          <p:nvPr>
            <p:ph sz="half" idx="1"/>
          </p:nvPr>
        </p:nvSpPr>
        <p:spPr>
          <a:xfrm>
            <a:off x="165285" y="1845735"/>
            <a:ext cx="11861430" cy="4023360"/>
          </a:xfrm>
        </p:spPr>
        <p:txBody>
          <a:bodyPr/>
          <a:lstStyle/>
          <a:p>
            <a:r>
              <a:rPr lang="zh-CN" altLang="en-US" b="0" i="0" dirty="0">
                <a:solidFill>
                  <a:srgbClr val="111111"/>
                </a:solidFill>
                <a:effectLst/>
                <a:latin typeface="PingFang SC"/>
              </a:rPr>
              <a:t> </a:t>
            </a:r>
            <a:r>
              <a:rPr lang="en-US" altLang="zh-CN" b="0" i="0" dirty="0">
                <a:solidFill>
                  <a:srgbClr val="111111"/>
                </a:solidFill>
                <a:effectLst/>
                <a:latin typeface="PingFang SC"/>
              </a:rPr>
              <a:t>TLS 1.2 : </a:t>
            </a:r>
            <a:r>
              <a:rPr lang="zh-CN" altLang="en-US" b="0" i="0" dirty="0">
                <a:solidFill>
                  <a:srgbClr val="111111"/>
                </a:solidFill>
                <a:effectLst/>
                <a:latin typeface="PingFang SC"/>
              </a:rPr>
              <a:t>需要两次往返才能完成握手。</a:t>
            </a:r>
            <a:endParaRPr lang="en-US" altLang="zh-CN" b="0" i="0" dirty="0">
              <a:solidFill>
                <a:srgbClr val="111111"/>
              </a:solidFill>
              <a:effectLst/>
              <a:latin typeface="PingFang SC"/>
            </a:endParaRPr>
          </a:p>
          <a:p>
            <a:r>
              <a:rPr lang="en-US" altLang="zh-CN" b="0" i="0" dirty="0">
                <a:solidFill>
                  <a:srgbClr val="111111"/>
                </a:solidFill>
                <a:effectLst/>
                <a:latin typeface="PingFang SC"/>
              </a:rPr>
              <a:t>TLS 1.3 </a:t>
            </a:r>
            <a:r>
              <a:rPr lang="zh-CN" altLang="en-US" b="0" i="0" dirty="0">
                <a:solidFill>
                  <a:srgbClr val="111111"/>
                </a:solidFill>
                <a:effectLst/>
                <a:latin typeface="PingFang SC"/>
              </a:rPr>
              <a:t>：握手不再支持静态的 </a:t>
            </a:r>
            <a:r>
              <a:rPr lang="en-US" altLang="zh-CN" b="0" i="0" dirty="0">
                <a:solidFill>
                  <a:srgbClr val="111111"/>
                </a:solidFill>
                <a:effectLst/>
                <a:latin typeface="PingFang SC"/>
              </a:rPr>
              <a:t>RSA </a:t>
            </a:r>
            <a:r>
              <a:rPr lang="zh-CN" altLang="en-US" b="0" i="0" dirty="0">
                <a:solidFill>
                  <a:srgbClr val="111111"/>
                </a:solidFill>
                <a:effectLst/>
                <a:latin typeface="PingFang SC"/>
              </a:rPr>
              <a:t>密钥交换。</a:t>
            </a:r>
            <a:endParaRPr lang="en-US" altLang="zh-CN" b="0" dirty="0">
              <a:solidFill>
                <a:srgbClr val="111111"/>
              </a:solidFill>
              <a:latin typeface="PingFang SC"/>
            </a:endParaRPr>
          </a:p>
          <a:p>
            <a:r>
              <a:rPr lang="zh-CN" altLang="en-US" b="0" i="0" dirty="0">
                <a:solidFill>
                  <a:srgbClr val="111111"/>
                </a:solidFill>
                <a:effectLst/>
                <a:latin typeface="PingFang SC"/>
              </a:rPr>
              <a:t>使用带有前向安全的 </a:t>
            </a:r>
            <a:r>
              <a:rPr lang="en-US" altLang="zh-CN" b="0" i="0" dirty="0">
                <a:solidFill>
                  <a:srgbClr val="111111"/>
                </a:solidFill>
                <a:effectLst/>
                <a:latin typeface="PingFang SC"/>
              </a:rPr>
              <a:t>Diffie-Hellman </a:t>
            </a:r>
            <a:r>
              <a:rPr lang="zh-CN" altLang="en-US" b="0" i="0" dirty="0">
                <a:solidFill>
                  <a:srgbClr val="111111"/>
                </a:solidFill>
                <a:effectLst/>
                <a:latin typeface="PingFang SC"/>
              </a:rPr>
              <a:t>进行全面握手。</a:t>
            </a:r>
            <a:endParaRPr lang="en-US" altLang="zh-CN" b="0" i="0" dirty="0">
              <a:solidFill>
                <a:srgbClr val="111111"/>
              </a:solidFill>
              <a:effectLst/>
              <a:latin typeface="PingFang SC"/>
            </a:endParaRPr>
          </a:p>
          <a:p>
            <a:r>
              <a:rPr lang="zh-CN" altLang="en-US" b="0" i="0" dirty="0">
                <a:solidFill>
                  <a:srgbClr val="111111"/>
                </a:solidFill>
                <a:effectLst/>
                <a:latin typeface="PingFang SC"/>
              </a:rPr>
              <a:t>一次往返就可以完成握手</a:t>
            </a:r>
            <a:endParaRPr lang="en-US" altLang="zh-CN" dirty="0"/>
          </a:p>
          <a:p>
            <a:r>
              <a:rPr lang="zh-CN" altLang="en-US" b="0" i="0" dirty="0">
                <a:solidFill>
                  <a:srgbClr val="111111"/>
                </a:solidFill>
                <a:effectLst/>
                <a:latin typeface="PingFang SC"/>
              </a:rPr>
              <a:t>完成握手</a:t>
            </a:r>
            <a:r>
              <a:rPr lang="zh-CN" altLang="en-US" b="0" dirty="0">
                <a:solidFill>
                  <a:srgbClr val="111111"/>
                </a:solidFill>
                <a:latin typeface="PingFang SC"/>
              </a:rPr>
              <a:t>。</a:t>
            </a:r>
            <a:endParaRPr lang="zh-CN" altLang="en-US" dirty="0"/>
          </a:p>
        </p:txBody>
      </p:sp>
      <p:pic>
        <p:nvPicPr>
          <p:cNvPr id="2052" name="Picture 4" descr="TLS1.2握手">
            <a:extLst>
              <a:ext uri="{FF2B5EF4-FFF2-40B4-BE49-F238E27FC236}">
                <a16:creationId xmlns:a16="http://schemas.microsoft.com/office/drawing/2014/main" id="{35CB6E2E-8377-87CF-23A2-337D410BF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86" y="3699727"/>
            <a:ext cx="5448300" cy="2495550"/>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CF3A3C30-B8FA-D99D-7510-48405207F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057" y="764705"/>
            <a:ext cx="5719157" cy="5430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5C2A4-CAA5-7781-B0B3-5B22E4031D97}"/>
              </a:ext>
            </a:extLst>
          </p:cNvPr>
          <p:cNvSpPr>
            <a:spLocks noGrp="1"/>
          </p:cNvSpPr>
          <p:nvPr>
            <p:ph type="title"/>
          </p:nvPr>
        </p:nvSpPr>
        <p:spPr/>
        <p:txBody>
          <a:bodyPr/>
          <a:lstStyle/>
          <a:p>
            <a:r>
              <a:rPr lang="en-US" altLang="zh-CN" dirty="0"/>
              <a:t>SSL</a:t>
            </a:r>
            <a:r>
              <a:rPr lang="zh-CN" altLang="en-US" dirty="0"/>
              <a:t>握手协议包示例</a:t>
            </a:r>
          </a:p>
        </p:txBody>
      </p:sp>
      <p:pic>
        <p:nvPicPr>
          <p:cNvPr id="3074" name="Picture 2">
            <a:extLst>
              <a:ext uri="{FF2B5EF4-FFF2-40B4-BE49-F238E27FC236}">
                <a16:creationId xmlns:a16="http://schemas.microsoft.com/office/drawing/2014/main" id="{4380ABDE-1408-9004-1757-A900A259E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30" y="1870364"/>
            <a:ext cx="6280173" cy="397764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F706F71-D585-5654-F3A4-5349D7289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647" y="2847971"/>
            <a:ext cx="6782991" cy="3461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45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E3D62-C246-64FC-FE74-57FE62DBC7F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F98D609-9E30-A41C-1A0A-A3B2C4FD62C3}"/>
              </a:ext>
            </a:extLst>
          </p:cNvPr>
          <p:cNvSpPr>
            <a:spLocks noGrp="1"/>
          </p:cNvSpPr>
          <p:nvPr>
            <p:ph type="title"/>
          </p:nvPr>
        </p:nvSpPr>
        <p:spPr/>
        <p:txBody>
          <a:bodyPr/>
          <a:lstStyle/>
          <a:p>
            <a:r>
              <a:rPr lang="en-US" altLang="zh-CN" dirty="0"/>
              <a:t>SSL</a:t>
            </a:r>
            <a:r>
              <a:rPr lang="zh-CN" altLang="en-US" dirty="0"/>
              <a:t>握手协议包示例</a:t>
            </a:r>
          </a:p>
        </p:txBody>
      </p:sp>
      <p:sp>
        <p:nvSpPr>
          <p:cNvPr id="4" name="文本框 3">
            <a:extLst>
              <a:ext uri="{FF2B5EF4-FFF2-40B4-BE49-F238E27FC236}">
                <a16:creationId xmlns:a16="http://schemas.microsoft.com/office/drawing/2014/main" id="{3DB38FFA-23C1-82B6-61FF-65ED34E64172}"/>
              </a:ext>
            </a:extLst>
          </p:cNvPr>
          <p:cNvSpPr txBox="1"/>
          <p:nvPr/>
        </p:nvSpPr>
        <p:spPr>
          <a:xfrm>
            <a:off x="729442" y="1853899"/>
            <a:ext cx="10933314" cy="605294"/>
          </a:xfrm>
          <a:prstGeom prst="rect">
            <a:avLst/>
          </a:prstGeom>
          <a:noFill/>
        </p:spPr>
        <p:txBody>
          <a:bodyPr wrap="square">
            <a:spAutoFit/>
          </a:bodyPr>
          <a:lstStyle/>
          <a:p>
            <a:pPr algn="l">
              <a:lnSpc>
                <a:spcPts val="1950"/>
              </a:lnSpc>
              <a:spcBef>
                <a:spcPts val="1800"/>
              </a:spcBef>
              <a:spcAft>
                <a:spcPts val="600"/>
              </a:spcAft>
            </a:pPr>
            <a:r>
              <a:rPr lang="en-US" altLang="zh-CN" b="1" i="0" dirty="0">
                <a:solidFill>
                  <a:srgbClr val="4F4F4F"/>
                </a:solidFill>
                <a:effectLst/>
                <a:latin typeface="PingFang SC"/>
              </a:rPr>
              <a:t>Certificate</a:t>
            </a:r>
            <a:r>
              <a:rPr lang="zh-CN" altLang="en-US" b="1" i="0" dirty="0">
                <a:solidFill>
                  <a:srgbClr val="4F4F4F"/>
                </a:solidFill>
                <a:effectLst/>
                <a:latin typeface="PingFang SC"/>
              </a:rPr>
              <a:t>消息（可选）</a:t>
            </a:r>
            <a:r>
              <a:rPr lang="en-US" altLang="zh-CN" b="1" i="0" dirty="0">
                <a:solidFill>
                  <a:srgbClr val="4F4F4F"/>
                </a:solidFill>
                <a:effectLst/>
                <a:latin typeface="PingFang SC"/>
              </a:rPr>
              <a:t>—</a:t>
            </a:r>
            <a:r>
              <a:rPr lang="zh-CN" altLang="en-US" b="1" i="0" dirty="0">
                <a:solidFill>
                  <a:srgbClr val="4F4F4F"/>
                </a:solidFill>
                <a:effectLst/>
                <a:latin typeface="PingFang SC"/>
              </a:rPr>
              <a:t>第一次建立必须要有证书：</a:t>
            </a:r>
            <a:r>
              <a:rPr lang="zh-CN" altLang="en-US" b="0" i="0" dirty="0">
                <a:solidFill>
                  <a:srgbClr val="4D4D4D"/>
                </a:solidFill>
                <a:effectLst/>
                <a:latin typeface="-apple-system"/>
              </a:rPr>
              <a:t>服务端将自己的证书下发给客户端，让客户端验证自己的身份，客户端验证通过后取出证书中的公钥。</a:t>
            </a:r>
            <a:endParaRPr lang="zh-CN" altLang="en-US" b="1" i="0" dirty="0">
              <a:solidFill>
                <a:srgbClr val="4F4F4F"/>
              </a:solidFill>
              <a:effectLst/>
              <a:latin typeface="PingFang SC"/>
            </a:endParaRPr>
          </a:p>
        </p:txBody>
      </p:sp>
      <p:pic>
        <p:nvPicPr>
          <p:cNvPr id="5122" name="Picture 2">
            <a:extLst>
              <a:ext uri="{FF2B5EF4-FFF2-40B4-BE49-F238E27FC236}">
                <a16:creationId xmlns:a16="http://schemas.microsoft.com/office/drawing/2014/main" id="{0F96BC54-0D03-0013-74DB-20CF9ECFF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0" y="2465245"/>
            <a:ext cx="6022571" cy="38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643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CE5AD-5A24-ADFD-2EB3-D05A57D212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72B4768-A8E5-0216-2EAC-E7A2F8AC0706}"/>
              </a:ext>
            </a:extLst>
          </p:cNvPr>
          <p:cNvSpPr>
            <a:spLocks noGrp="1"/>
          </p:cNvSpPr>
          <p:nvPr>
            <p:ph type="title"/>
          </p:nvPr>
        </p:nvSpPr>
        <p:spPr/>
        <p:txBody>
          <a:bodyPr/>
          <a:lstStyle/>
          <a:p>
            <a:r>
              <a:rPr lang="en-US" altLang="zh-CN" dirty="0"/>
              <a:t>SSL</a:t>
            </a:r>
            <a:r>
              <a:rPr lang="zh-CN" altLang="en-US" dirty="0"/>
              <a:t>握手协议包示例</a:t>
            </a:r>
          </a:p>
        </p:txBody>
      </p:sp>
      <p:sp>
        <p:nvSpPr>
          <p:cNvPr id="4" name="文本框 3">
            <a:extLst>
              <a:ext uri="{FF2B5EF4-FFF2-40B4-BE49-F238E27FC236}">
                <a16:creationId xmlns:a16="http://schemas.microsoft.com/office/drawing/2014/main" id="{EF14ADD4-58DE-A073-7F57-4E2EE807559B}"/>
              </a:ext>
            </a:extLst>
          </p:cNvPr>
          <p:cNvSpPr txBox="1"/>
          <p:nvPr/>
        </p:nvSpPr>
        <p:spPr>
          <a:xfrm>
            <a:off x="729442" y="1853899"/>
            <a:ext cx="10933314" cy="605294"/>
          </a:xfrm>
          <a:prstGeom prst="rect">
            <a:avLst/>
          </a:prstGeom>
          <a:noFill/>
        </p:spPr>
        <p:txBody>
          <a:bodyPr wrap="square">
            <a:spAutoFit/>
          </a:bodyPr>
          <a:lstStyle/>
          <a:p>
            <a:pPr algn="l">
              <a:lnSpc>
                <a:spcPts val="1950"/>
              </a:lnSpc>
              <a:spcBef>
                <a:spcPts val="1800"/>
              </a:spcBef>
              <a:spcAft>
                <a:spcPts val="600"/>
              </a:spcAft>
            </a:pPr>
            <a:r>
              <a:rPr lang="en-US" altLang="zh-CN" b="1" i="0" dirty="0">
                <a:solidFill>
                  <a:srgbClr val="4F4F4F"/>
                </a:solidFill>
                <a:effectLst/>
                <a:latin typeface="PingFang SC"/>
              </a:rPr>
              <a:t>Server Key Exchange</a:t>
            </a:r>
            <a:r>
              <a:rPr lang="zh-CN" altLang="en-US" b="1" i="0" dirty="0">
                <a:solidFill>
                  <a:srgbClr val="4F4F4F"/>
                </a:solidFill>
                <a:effectLst/>
                <a:latin typeface="PingFang SC"/>
              </a:rPr>
              <a:t>（可选）</a:t>
            </a:r>
            <a:r>
              <a:rPr lang="en-US" altLang="zh-CN" b="1" i="0" dirty="0">
                <a:solidFill>
                  <a:srgbClr val="4F4F4F"/>
                </a:solidFill>
                <a:effectLst/>
                <a:latin typeface="PingFang SC"/>
              </a:rPr>
              <a:t>-</a:t>
            </a:r>
            <a:r>
              <a:rPr lang="zh-CN" altLang="en-US" b="0" i="0" dirty="0">
                <a:solidFill>
                  <a:srgbClr val="4D4D4D"/>
                </a:solidFill>
                <a:effectLst/>
                <a:latin typeface="-apple-system"/>
              </a:rPr>
              <a:t>根据之前在</a:t>
            </a:r>
            <a:r>
              <a:rPr lang="en-US" altLang="zh-CN" b="0" i="0" dirty="0" err="1">
                <a:solidFill>
                  <a:srgbClr val="4D4D4D"/>
                </a:solidFill>
                <a:effectLst/>
                <a:latin typeface="-apple-system"/>
              </a:rPr>
              <a:t>ClientHello</a:t>
            </a:r>
            <a:r>
              <a:rPr lang="zh-CN" altLang="en-US" b="0" i="0" dirty="0">
                <a:solidFill>
                  <a:srgbClr val="4D4D4D"/>
                </a:solidFill>
                <a:effectLst/>
                <a:latin typeface="-apple-system"/>
              </a:rPr>
              <a:t>消息中包含的</a:t>
            </a:r>
            <a:r>
              <a:rPr lang="en-US" altLang="zh-CN" b="0" i="0" dirty="0" err="1">
                <a:solidFill>
                  <a:srgbClr val="4D4D4D"/>
                </a:solidFill>
                <a:effectLst/>
                <a:latin typeface="-apple-system"/>
              </a:rPr>
              <a:t>CipherSuite</a:t>
            </a:r>
            <a:r>
              <a:rPr lang="zh-CN" altLang="en-US" b="0" i="0" dirty="0">
                <a:solidFill>
                  <a:srgbClr val="4D4D4D"/>
                </a:solidFill>
                <a:effectLst/>
                <a:latin typeface="-apple-system"/>
              </a:rPr>
              <a:t>信息，决定了密钥交换方式（例如</a:t>
            </a:r>
            <a:r>
              <a:rPr lang="en-US" altLang="zh-CN" b="0" i="0" dirty="0">
                <a:solidFill>
                  <a:srgbClr val="4D4D4D"/>
                </a:solidFill>
                <a:effectLst/>
                <a:latin typeface="-apple-system"/>
              </a:rPr>
              <a:t>RSA</a:t>
            </a:r>
            <a:r>
              <a:rPr lang="zh-CN" altLang="en-US" b="0" i="0" dirty="0">
                <a:solidFill>
                  <a:srgbClr val="4D4D4D"/>
                </a:solidFill>
                <a:effectLst/>
                <a:latin typeface="-apple-system"/>
              </a:rPr>
              <a:t>或者</a:t>
            </a:r>
            <a:r>
              <a:rPr lang="en-US" altLang="zh-CN" b="0" i="0" dirty="0">
                <a:solidFill>
                  <a:srgbClr val="4D4D4D"/>
                </a:solidFill>
                <a:effectLst/>
                <a:latin typeface="-apple-system"/>
              </a:rPr>
              <a:t>DH</a:t>
            </a:r>
            <a:r>
              <a:rPr lang="zh-CN" altLang="en-US" b="0" i="0" dirty="0">
                <a:solidFill>
                  <a:srgbClr val="4D4D4D"/>
                </a:solidFill>
                <a:effectLst/>
                <a:latin typeface="-apple-system"/>
              </a:rPr>
              <a:t>），因此在</a:t>
            </a:r>
            <a:r>
              <a:rPr lang="en-US" altLang="zh-CN" b="0" i="0" dirty="0">
                <a:solidFill>
                  <a:srgbClr val="4D4D4D"/>
                </a:solidFill>
                <a:effectLst/>
                <a:latin typeface="-apple-system"/>
              </a:rPr>
              <a:t>Server Key Exchange</a:t>
            </a:r>
            <a:r>
              <a:rPr lang="zh-CN" altLang="en-US" b="0" i="0" dirty="0">
                <a:solidFill>
                  <a:srgbClr val="4D4D4D"/>
                </a:solidFill>
                <a:effectLst/>
                <a:latin typeface="-apple-system"/>
              </a:rPr>
              <a:t>消息中便会包含完成密钥交换所需的一系列参数。</a:t>
            </a:r>
          </a:p>
        </p:txBody>
      </p:sp>
      <p:pic>
        <p:nvPicPr>
          <p:cNvPr id="6146" name="Picture 2">
            <a:extLst>
              <a:ext uri="{FF2B5EF4-FFF2-40B4-BE49-F238E27FC236}">
                <a16:creationId xmlns:a16="http://schemas.microsoft.com/office/drawing/2014/main" id="{0E425B7F-FDA7-D558-C500-2C151B2A2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813" y="2459193"/>
            <a:ext cx="6096241" cy="3999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7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0A38E-C129-14DD-9E15-A824F6EEEE1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210BBFC-9ED4-6EE2-E220-2F1D274B7BF7}"/>
              </a:ext>
            </a:extLst>
          </p:cNvPr>
          <p:cNvSpPr>
            <a:spLocks noGrp="1"/>
          </p:cNvSpPr>
          <p:nvPr>
            <p:ph type="title"/>
          </p:nvPr>
        </p:nvSpPr>
        <p:spPr/>
        <p:txBody>
          <a:bodyPr/>
          <a:lstStyle/>
          <a:p>
            <a:r>
              <a:rPr lang="en-US" altLang="zh-CN" dirty="0"/>
              <a:t>SSL</a:t>
            </a:r>
            <a:r>
              <a:rPr lang="zh-CN" altLang="en-US" dirty="0"/>
              <a:t>握手协议包示例</a:t>
            </a:r>
          </a:p>
        </p:txBody>
      </p:sp>
      <p:sp>
        <p:nvSpPr>
          <p:cNvPr id="4" name="文本框 3">
            <a:extLst>
              <a:ext uri="{FF2B5EF4-FFF2-40B4-BE49-F238E27FC236}">
                <a16:creationId xmlns:a16="http://schemas.microsoft.com/office/drawing/2014/main" id="{99B63E60-9E51-BF0A-560B-0E4BD157122D}"/>
              </a:ext>
            </a:extLst>
          </p:cNvPr>
          <p:cNvSpPr txBox="1"/>
          <p:nvPr/>
        </p:nvSpPr>
        <p:spPr>
          <a:xfrm>
            <a:off x="282633" y="1853899"/>
            <a:ext cx="11762509" cy="1682512"/>
          </a:xfrm>
          <a:prstGeom prst="rect">
            <a:avLst/>
          </a:prstGeom>
          <a:noFill/>
        </p:spPr>
        <p:txBody>
          <a:bodyPr wrap="square">
            <a:spAutoFit/>
          </a:bodyPr>
          <a:lstStyle/>
          <a:p>
            <a:pPr algn="l">
              <a:lnSpc>
                <a:spcPts val="1950"/>
              </a:lnSpc>
              <a:spcBef>
                <a:spcPts val="1800"/>
              </a:spcBef>
              <a:spcAft>
                <a:spcPts val="600"/>
              </a:spcAft>
            </a:pPr>
            <a:r>
              <a:rPr lang="en-US" altLang="zh-CN" b="1" i="0" dirty="0">
                <a:solidFill>
                  <a:srgbClr val="4F4F4F"/>
                </a:solidFill>
                <a:effectLst/>
                <a:latin typeface="PingFang SC"/>
              </a:rPr>
              <a:t>Client Key exchange</a:t>
            </a:r>
            <a:r>
              <a:rPr lang="zh-CN" altLang="en-US" b="1" i="0" dirty="0">
                <a:solidFill>
                  <a:srgbClr val="4F4F4F"/>
                </a:solidFill>
                <a:effectLst/>
                <a:latin typeface="PingFang SC"/>
              </a:rPr>
              <a:t>根据之前从服务器端收到的随机数，按照不同的密钥交换算法，算出一个</a:t>
            </a:r>
            <a:r>
              <a:rPr lang="en-US" altLang="zh-CN" b="1" i="0" dirty="0">
                <a:solidFill>
                  <a:srgbClr val="4F4F4F"/>
                </a:solidFill>
                <a:effectLst/>
                <a:latin typeface="PingFang SC"/>
              </a:rPr>
              <a:t>pre-master</a:t>
            </a:r>
            <a:r>
              <a:rPr lang="zh-CN" altLang="en-US" b="1" i="0" dirty="0">
                <a:solidFill>
                  <a:srgbClr val="4F4F4F"/>
                </a:solidFill>
                <a:effectLst/>
                <a:latin typeface="PingFang SC"/>
              </a:rPr>
              <a:t>，发送给服务器，服务器端收到</a:t>
            </a:r>
            <a:r>
              <a:rPr lang="en-US" altLang="zh-CN" b="1" i="0" dirty="0">
                <a:solidFill>
                  <a:srgbClr val="4F4F4F"/>
                </a:solidFill>
                <a:effectLst/>
                <a:latin typeface="PingFang SC"/>
              </a:rPr>
              <a:t>pre-master</a:t>
            </a:r>
            <a:r>
              <a:rPr lang="zh-CN" altLang="en-US" b="1" i="0" dirty="0">
                <a:solidFill>
                  <a:srgbClr val="4F4F4F"/>
                </a:solidFill>
                <a:effectLst/>
                <a:latin typeface="PingFang SC"/>
              </a:rPr>
              <a:t>算出</a:t>
            </a:r>
            <a:r>
              <a:rPr lang="en-US" altLang="zh-CN" b="1" i="0" dirty="0">
                <a:solidFill>
                  <a:srgbClr val="4F4F4F"/>
                </a:solidFill>
                <a:effectLst/>
                <a:latin typeface="PingFang SC"/>
              </a:rPr>
              <a:t>main master</a:t>
            </a:r>
            <a:r>
              <a:rPr lang="zh-CN" altLang="en-US" b="1" i="0" dirty="0">
                <a:solidFill>
                  <a:srgbClr val="4F4F4F"/>
                </a:solidFill>
                <a:effectLst/>
                <a:latin typeface="PingFang SC"/>
              </a:rPr>
              <a:t>。而客户端当然也能自己通过</a:t>
            </a:r>
            <a:r>
              <a:rPr lang="en-US" altLang="zh-CN" b="1" i="0" dirty="0">
                <a:solidFill>
                  <a:srgbClr val="4F4F4F"/>
                </a:solidFill>
                <a:effectLst/>
                <a:latin typeface="PingFang SC"/>
              </a:rPr>
              <a:t>pre-master</a:t>
            </a:r>
            <a:r>
              <a:rPr lang="zh-CN" altLang="en-US" b="1" i="0" dirty="0">
                <a:solidFill>
                  <a:srgbClr val="4F4F4F"/>
                </a:solidFill>
                <a:effectLst/>
                <a:latin typeface="PingFang SC"/>
              </a:rPr>
              <a:t>算出</a:t>
            </a:r>
            <a:r>
              <a:rPr lang="en-US" altLang="zh-CN" b="1" i="0" dirty="0">
                <a:solidFill>
                  <a:srgbClr val="4F4F4F"/>
                </a:solidFill>
                <a:effectLst/>
                <a:latin typeface="PingFang SC"/>
              </a:rPr>
              <a:t>main master</a:t>
            </a:r>
            <a:r>
              <a:rPr lang="zh-CN" altLang="en-US" b="1" i="0" dirty="0">
                <a:solidFill>
                  <a:srgbClr val="4F4F4F"/>
                </a:solidFill>
                <a:effectLst/>
                <a:latin typeface="PingFang SC"/>
              </a:rPr>
              <a:t>。如此以来双方就算出了对称密钥。</a:t>
            </a:r>
            <a:endParaRPr lang="en-US" altLang="zh-CN" b="1" i="0" dirty="0">
              <a:solidFill>
                <a:srgbClr val="4F4F4F"/>
              </a:solidFill>
              <a:effectLst/>
              <a:latin typeface="PingFang SC"/>
            </a:endParaRPr>
          </a:p>
          <a:p>
            <a:pPr algn="l">
              <a:lnSpc>
                <a:spcPts val="1950"/>
              </a:lnSpc>
              <a:spcBef>
                <a:spcPts val="1800"/>
              </a:spcBef>
              <a:spcAft>
                <a:spcPts val="600"/>
              </a:spcAft>
            </a:pPr>
            <a:r>
              <a:rPr lang="zh-CN" altLang="en-US" b="1" i="0" dirty="0">
                <a:solidFill>
                  <a:srgbClr val="4F4F4F"/>
                </a:solidFill>
                <a:effectLst/>
                <a:latin typeface="PingFang SC"/>
              </a:rPr>
              <a:t>如果是</a:t>
            </a:r>
            <a:r>
              <a:rPr lang="en-US" altLang="zh-CN" b="1" i="0" dirty="0">
                <a:solidFill>
                  <a:srgbClr val="4F4F4F"/>
                </a:solidFill>
                <a:effectLst/>
                <a:latin typeface="PingFang SC"/>
              </a:rPr>
              <a:t>RSA</a:t>
            </a:r>
            <a:r>
              <a:rPr lang="zh-CN" altLang="en-US" b="1" i="0" dirty="0">
                <a:solidFill>
                  <a:srgbClr val="4F4F4F"/>
                </a:solidFill>
                <a:effectLst/>
                <a:latin typeface="PingFang SC"/>
              </a:rPr>
              <a:t>算法，会生成一个</a:t>
            </a:r>
            <a:r>
              <a:rPr lang="en-US" altLang="zh-CN" b="1" i="0" dirty="0">
                <a:solidFill>
                  <a:srgbClr val="4F4F4F"/>
                </a:solidFill>
                <a:effectLst/>
                <a:latin typeface="PingFang SC"/>
              </a:rPr>
              <a:t>48</a:t>
            </a:r>
            <a:r>
              <a:rPr lang="zh-CN" altLang="en-US" b="1" i="0" dirty="0">
                <a:solidFill>
                  <a:srgbClr val="4F4F4F"/>
                </a:solidFill>
                <a:effectLst/>
                <a:latin typeface="PingFang SC"/>
              </a:rPr>
              <a:t>字节的随机数，然后用</a:t>
            </a:r>
            <a:r>
              <a:rPr lang="en-US" altLang="zh-CN" b="1" i="0" dirty="0">
                <a:solidFill>
                  <a:srgbClr val="4F4F4F"/>
                </a:solidFill>
                <a:effectLst/>
                <a:latin typeface="PingFang SC"/>
              </a:rPr>
              <a:t>server</a:t>
            </a:r>
            <a:r>
              <a:rPr lang="zh-CN" altLang="en-US" b="1" i="0" dirty="0">
                <a:solidFill>
                  <a:srgbClr val="4F4F4F"/>
                </a:solidFill>
                <a:effectLst/>
                <a:latin typeface="PingFang SC"/>
              </a:rPr>
              <a:t>的公钥加密后再放入报文中。如果是</a:t>
            </a:r>
            <a:r>
              <a:rPr lang="en-US" altLang="zh-CN" b="1" i="0" dirty="0">
                <a:solidFill>
                  <a:srgbClr val="4F4F4F"/>
                </a:solidFill>
                <a:effectLst/>
                <a:latin typeface="PingFang SC"/>
              </a:rPr>
              <a:t>DH</a:t>
            </a:r>
            <a:r>
              <a:rPr lang="zh-CN" altLang="en-US" b="1" i="0" dirty="0">
                <a:solidFill>
                  <a:srgbClr val="4F4F4F"/>
                </a:solidFill>
                <a:effectLst/>
                <a:latin typeface="PingFang SC"/>
              </a:rPr>
              <a:t>算法，这是发送的就是客户端的</a:t>
            </a:r>
            <a:r>
              <a:rPr lang="en-US" altLang="zh-CN" b="1" i="0" dirty="0">
                <a:solidFill>
                  <a:srgbClr val="4F4F4F"/>
                </a:solidFill>
                <a:effectLst/>
                <a:latin typeface="PingFang SC"/>
              </a:rPr>
              <a:t>DH</a:t>
            </a:r>
            <a:r>
              <a:rPr lang="zh-CN" altLang="en-US" b="1" i="0" dirty="0">
                <a:solidFill>
                  <a:srgbClr val="4F4F4F"/>
                </a:solidFill>
                <a:effectLst/>
                <a:latin typeface="PingFang SC"/>
              </a:rPr>
              <a:t>参数，之后服务器和客户端根据</a:t>
            </a:r>
            <a:r>
              <a:rPr lang="en-US" altLang="zh-CN" b="1" i="0" dirty="0">
                <a:solidFill>
                  <a:srgbClr val="4F4F4F"/>
                </a:solidFill>
                <a:effectLst/>
                <a:latin typeface="PingFang SC"/>
              </a:rPr>
              <a:t>DH</a:t>
            </a:r>
            <a:r>
              <a:rPr lang="zh-CN" altLang="en-US" b="1" i="0" dirty="0">
                <a:solidFill>
                  <a:srgbClr val="4F4F4F"/>
                </a:solidFill>
                <a:effectLst/>
                <a:latin typeface="PingFang SC"/>
              </a:rPr>
              <a:t>算法，各自计算出相同的</a:t>
            </a:r>
            <a:r>
              <a:rPr lang="en-US" altLang="zh-CN" b="1" i="0" dirty="0">
                <a:solidFill>
                  <a:srgbClr val="4F4F4F"/>
                </a:solidFill>
                <a:effectLst/>
                <a:latin typeface="PingFang SC"/>
              </a:rPr>
              <a:t>pre-master secret.</a:t>
            </a:r>
          </a:p>
        </p:txBody>
      </p:sp>
      <p:pic>
        <p:nvPicPr>
          <p:cNvPr id="7170" name="Picture 2">
            <a:extLst>
              <a:ext uri="{FF2B5EF4-FFF2-40B4-BE49-F238E27FC236}">
                <a16:creationId xmlns:a16="http://schemas.microsoft.com/office/drawing/2014/main" id="{1D23965B-06E9-F4E5-BA31-DF1D1E948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138" y="3536411"/>
            <a:ext cx="7023130" cy="285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8511069"/>
      </p:ext>
    </p:extLst>
  </p:cSld>
  <p:clrMapOvr>
    <a:masterClrMapping/>
  </p:clrMapOvr>
</p:sld>
</file>

<file path=ppt/theme/theme1.xml><?xml version="1.0" encoding="utf-8"?>
<a:theme xmlns:a="http://schemas.openxmlformats.org/drawingml/2006/main" name="回顾">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2407</TotalTime>
  <Words>1407</Words>
  <Application>Microsoft Office PowerPoint</Application>
  <PresentationFormat>宽屏</PresentationFormat>
  <Paragraphs>90</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-apple-system</vt:lpstr>
      <vt:lpstr>PingFang SC</vt:lpstr>
      <vt:lpstr>Arial</vt:lpstr>
      <vt:lpstr>Calibri</vt:lpstr>
      <vt:lpstr>Times New Roman</vt:lpstr>
      <vt:lpstr>Wingdings</vt:lpstr>
      <vt:lpstr>回顾</vt:lpstr>
      <vt:lpstr>第8章 TLS通信 </vt:lpstr>
      <vt:lpstr>SSL/TLS协议</vt:lpstr>
      <vt:lpstr>TLS报文结构</vt:lpstr>
      <vt:lpstr>TLS工作阶段</vt:lpstr>
      <vt:lpstr>握手协议总过程：</vt:lpstr>
      <vt:lpstr>SSL握手协议包示例</vt:lpstr>
      <vt:lpstr>SSL握手协议包示例</vt:lpstr>
      <vt:lpstr>SSL握手协议包示例</vt:lpstr>
      <vt:lpstr>SSL握手协议包示例</vt:lpstr>
      <vt:lpstr>TLS3中 所支持的 Ciphersuites 安全套件</vt:lpstr>
      <vt:lpstr>OpenSSL下载安装windows版本</vt:lpstr>
      <vt:lpstr>OpenSSL简介</vt:lpstr>
      <vt:lpstr>证书格式</vt:lpstr>
      <vt:lpstr>使用OpenSSL生成CA证书</vt:lpstr>
      <vt:lpstr>使用OpenSSL生成用户证书</vt:lpstr>
      <vt:lpstr>OpenSSL生成CA证书和用户证书命令</vt:lpstr>
      <vt:lpstr>Python代码中创建密钥、CSR和证书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TLS通信</dc:title>
  <dc:creator>jyl</dc:creator>
  <cp:lastModifiedBy>yali jiang</cp:lastModifiedBy>
  <cp:revision>23</cp:revision>
  <dcterms:created xsi:type="dcterms:W3CDTF">2021-11-24T09:20:38Z</dcterms:created>
  <dcterms:modified xsi:type="dcterms:W3CDTF">2024-11-04T05:14:18Z</dcterms:modified>
</cp:coreProperties>
</file>