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7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A5821-DB1E-4CB0-98C2-19F591FD0579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6FB9C-5880-4478-9B76-304095BA7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7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Histogrammet visar en kraftig snedfördelning: majoriteten av kunderna (ca 85%) svarade </a:t>
            </a:r>
            <a:r>
              <a:rPr lang="sv-SE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**inte**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på kampanjen (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0`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medan endast en mindre grupp (ca 15%) gjorde det (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1`</a:t>
            </a: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 Detta är viktigt att ha i åtanke då vi går vidare till modellering – obalanserade klasser kan påverka prediktionsförmågan.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6FB9C-5880-4478-9B76-304095BA7E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38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PCA-förminskning minskar förmågan att hitta klass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6FB9C-5880-4478-9B76-304095BA7E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6FB9C-5880-4478-9B76-304095BA7E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6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Supervised Machine Learning: Marketing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Dataanalys, modellträning och optimering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B21F-6498-4A7C-A14C-E3476FDA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EC1F-000D-4F51-A651-C094AA54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650A3-8E0D-48A0-AABC-257A8923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199"/>
            <a:ext cx="6889531" cy="454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1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39B5-90FF-4172-91AE-312D6FF6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0BFFC-0FAB-4FC8-BE44-E30E81440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8001" y="245735"/>
            <a:ext cx="4130398" cy="27967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EF0B5A-206C-4AB1-9CE0-ABB5B93F7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694" y="3071420"/>
            <a:ext cx="5012294" cy="285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01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D118-9410-419A-942F-8967E4DA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Sammanfattande</a:t>
            </a:r>
            <a:r>
              <a:rPr lang="en-US" dirty="0"/>
              <a:t> </a:t>
            </a:r>
            <a:r>
              <a:rPr lang="en-US" dirty="0" err="1"/>
              <a:t>modelljämförelse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511AF-68B9-475D-A8CD-66540705E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93" y="2091559"/>
            <a:ext cx="7564261" cy="26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4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138F-951D-4F53-B9C2-62A97D4C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Fa-score </a:t>
            </a:r>
            <a:r>
              <a:rPr lang="en-US" dirty="0" err="1"/>
              <a:t>för</a:t>
            </a:r>
            <a:r>
              <a:rPr lang="en-US" dirty="0"/>
              <a:t> Klass1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A5621-F66B-4931-B7E1-68481BAC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4" y="1256331"/>
            <a:ext cx="8429296" cy="502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83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Slutsats</a:t>
            </a:r>
            <a:r>
              <a:rPr dirty="0"/>
              <a:t> och </a:t>
            </a:r>
            <a:r>
              <a:rPr dirty="0" err="1"/>
              <a:t>affärsvärde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Bästa</a:t>
            </a:r>
            <a:r>
              <a:rPr dirty="0"/>
              <a:t> </a:t>
            </a:r>
            <a:r>
              <a:rPr dirty="0" err="1"/>
              <a:t>modellen</a:t>
            </a:r>
            <a:r>
              <a:rPr dirty="0"/>
              <a:t>: </a:t>
            </a:r>
            <a:r>
              <a:rPr dirty="0" err="1"/>
              <a:t>LogReg</a:t>
            </a:r>
            <a:r>
              <a:rPr dirty="0"/>
              <a:t> (balanced) &amp; Random Forest (F1 ≈ 0.42)</a:t>
            </a:r>
          </a:p>
          <a:p>
            <a:r>
              <a:rPr dirty="0" err="1"/>
              <a:t>Rekommendation</a:t>
            </a:r>
            <a:r>
              <a:rPr dirty="0"/>
              <a:t>: </a:t>
            </a:r>
            <a:r>
              <a:rPr dirty="0" err="1"/>
              <a:t>Använd</a:t>
            </a:r>
            <a:r>
              <a:rPr dirty="0"/>
              <a:t> </a:t>
            </a:r>
            <a:r>
              <a:rPr dirty="0" err="1"/>
              <a:t>LogReg</a:t>
            </a:r>
            <a:r>
              <a:rPr dirty="0"/>
              <a:t> (balanced)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kombination</a:t>
            </a:r>
            <a:r>
              <a:rPr dirty="0"/>
              <a:t> med </a:t>
            </a:r>
            <a:r>
              <a:rPr dirty="0" err="1"/>
              <a:t>affärssegmentering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och variabler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Dataset: Marketing Campaign (via Kaggle)</a:t>
            </a:r>
          </a:p>
          <a:p>
            <a:r>
              <a:rPr dirty="0"/>
              <a:t>- </a:t>
            </a:r>
            <a:r>
              <a:rPr dirty="0" err="1"/>
              <a:t>Mål</a:t>
            </a:r>
            <a:r>
              <a:rPr dirty="0"/>
              <a:t>: </a:t>
            </a:r>
            <a:r>
              <a:rPr dirty="0" err="1"/>
              <a:t>Förutsäga</a:t>
            </a:r>
            <a:r>
              <a:rPr dirty="0"/>
              <a:t> </a:t>
            </a:r>
            <a:r>
              <a:rPr dirty="0" err="1"/>
              <a:t>vilka</a:t>
            </a:r>
            <a:r>
              <a:rPr dirty="0"/>
              <a:t> </a:t>
            </a:r>
            <a:r>
              <a:rPr dirty="0" err="1"/>
              <a:t>kunder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</a:t>
            </a:r>
            <a:r>
              <a:rPr dirty="0" err="1"/>
              <a:t>svarar</a:t>
            </a:r>
            <a:r>
              <a:rPr dirty="0"/>
              <a:t> på </a:t>
            </a:r>
            <a:r>
              <a:rPr dirty="0" err="1"/>
              <a:t>kampanjer</a:t>
            </a:r>
            <a:endParaRPr dirty="0"/>
          </a:p>
          <a:p>
            <a:r>
              <a:rPr dirty="0"/>
              <a:t>- </a:t>
            </a:r>
            <a:r>
              <a:rPr dirty="0" err="1"/>
              <a:t>Variabler</a:t>
            </a:r>
            <a:r>
              <a:rPr dirty="0"/>
              <a:t>: </a:t>
            </a:r>
            <a:r>
              <a:rPr dirty="0" err="1"/>
              <a:t>Inkomst</a:t>
            </a:r>
            <a:r>
              <a:rPr dirty="0"/>
              <a:t>, barn, </a:t>
            </a:r>
            <a:r>
              <a:rPr dirty="0" err="1"/>
              <a:t>utgifter</a:t>
            </a:r>
            <a:r>
              <a:rPr dirty="0"/>
              <a:t> på </a:t>
            </a:r>
            <a:r>
              <a:rPr dirty="0" err="1"/>
              <a:t>olika</a:t>
            </a:r>
            <a:r>
              <a:rPr dirty="0"/>
              <a:t> </a:t>
            </a:r>
            <a:r>
              <a:rPr dirty="0" err="1"/>
              <a:t>kategorier</a:t>
            </a:r>
            <a:r>
              <a:rPr dirty="0"/>
              <a:t>, </a:t>
            </a:r>
            <a:r>
              <a:rPr dirty="0" err="1"/>
              <a:t>kampanjrespons</a:t>
            </a:r>
            <a:endParaRPr dirty="0"/>
          </a:p>
          <a:p>
            <a:r>
              <a:rPr dirty="0"/>
              <a:t>- </a:t>
            </a:r>
            <a:r>
              <a:rPr dirty="0" err="1"/>
              <a:t>Målkategori</a:t>
            </a:r>
            <a:r>
              <a:rPr dirty="0"/>
              <a:t>: Response (0 = </a:t>
            </a:r>
            <a:r>
              <a:rPr dirty="0" err="1"/>
              <a:t>nej</a:t>
            </a:r>
            <a:r>
              <a:rPr dirty="0"/>
              <a:t>, 1 = ja)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EDA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76375B-13E3-4FBC-9EA9-7E527854C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2000" y="1864796"/>
            <a:ext cx="2847277" cy="2016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94F795-DA5D-4E71-99F3-A3F630168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0" y="644935"/>
            <a:ext cx="2514503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F16CEF-A59B-4AD9-8431-18E66C528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00" y="2497352"/>
            <a:ext cx="2514503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16C59-4FBB-4763-ADEB-DAA8810BB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2000" y="4508065"/>
            <a:ext cx="2770082" cy="2016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23F2FC-36B7-4423-A1B4-D4C331311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3020" y="2588513"/>
            <a:ext cx="2432059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51AA6A-F75E-41C0-8EDE-1ED796A6EE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6390" y="4508066"/>
            <a:ext cx="2592363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AD5233-5790-4B44-96E6-B84878BCF8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2000" y="871264"/>
            <a:ext cx="2473286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290C323-2729-479B-8AC0-7B20F8309B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000" y="4477066"/>
            <a:ext cx="2380754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A430-C937-45C2-8AC4-B48D20E0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Hypoteser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C0AE2-72B5-4D81-A839-34A50DC19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Kunder som köper mycket vin (`</a:t>
            </a:r>
            <a:r>
              <a:rPr lang="sv-SE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MntWines</a:t>
            </a:r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`) har större sannolikhet att svara på kampanjer.</a:t>
            </a:r>
          </a:p>
          <a:p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Kunder som köper mycket kött (`</a:t>
            </a:r>
            <a:r>
              <a:rPr lang="sv-SE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MntMeatProducts</a:t>
            </a:r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`) har större sannolikhet att svara.</a:t>
            </a:r>
          </a:p>
          <a:p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Kunder som nyligen har handlat (`</a:t>
            </a:r>
            <a:r>
              <a:rPr lang="sv-SE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Recency</a:t>
            </a:r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`) är mer benägna att svara.</a:t>
            </a:r>
          </a:p>
          <a:p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Kunder som gör många </a:t>
            </a:r>
            <a:r>
              <a:rPr lang="sv-SE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webbköp</a:t>
            </a:r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(`</a:t>
            </a:r>
            <a:r>
              <a:rPr lang="sv-SE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NumWebPurchases</a:t>
            </a:r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`) svarar oftare än andra.</a:t>
            </a:r>
          </a:p>
          <a:p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Kunder med barn (`</a:t>
            </a:r>
            <a:r>
              <a:rPr lang="sv-SE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Kidhome</a:t>
            </a:r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`) har lägre benägenhet att svara på kampanjer.</a:t>
            </a:r>
          </a:p>
          <a:p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Kunder med tonåringar (`</a:t>
            </a:r>
            <a:r>
              <a:rPr lang="sv-SE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Teenhome</a:t>
            </a:r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`) har lägre benägenhet att svara.</a:t>
            </a:r>
          </a:p>
          <a:p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Hög inkomst (`</a:t>
            </a:r>
            <a:r>
              <a:rPr lang="sv-SE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sv-SE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`) leder till lägre benägenhet att svara på kampanjer.</a:t>
            </a:r>
          </a:p>
          <a:p>
            <a:br>
              <a:rPr lang="sv-S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sv-S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1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Tränade modeller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 (med/utan viktning)</a:t>
            </a:r>
          </a:p>
          <a:p>
            <a:r>
              <a:t>- KNN (optimerad med GridSearchCV efter F1)</a:t>
            </a:r>
          </a:p>
          <a:p>
            <a:r>
              <a:t>- Random Forest</a:t>
            </a:r>
          </a:p>
          <a:p>
            <a:r>
              <a:t>- PCA + Logistic / PCA + KNN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1E58-379D-4587-91E6-2BEB2913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(</a:t>
            </a:r>
            <a:r>
              <a:rPr lang="en-US" dirty="0" err="1"/>
              <a:t>utan</a:t>
            </a:r>
            <a:r>
              <a:rPr lang="en-US" dirty="0"/>
              <a:t> </a:t>
            </a:r>
            <a:r>
              <a:rPr lang="en-US" dirty="0" err="1"/>
              <a:t>vikt</a:t>
            </a:r>
            <a:r>
              <a:rPr lang="en-US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3834BF-9203-4C05-99E3-7177BA1B3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808" y="1600456"/>
            <a:ext cx="7399282" cy="4462067"/>
          </a:xfrm>
        </p:spPr>
      </p:pic>
    </p:spTree>
    <p:extLst>
      <p:ext uri="{BB962C8B-B14F-4D97-AF65-F5344CB8AC3E}">
        <p14:creationId xmlns:p14="http://schemas.microsoft.com/office/powerpoint/2010/main" val="85672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6232-A02C-4B3D-9FAD-E6150EF6A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Logistic Regression med </a:t>
            </a:r>
            <a:r>
              <a:rPr lang="en-US" dirty="0" err="1"/>
              <a:t>class_weight</a:t>
            </a:r>
            <a:r>
              <a:rPr lang="en-US" dirty="0"/>
              <a:t>='balanced'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73039-F989-4869-BF0D-1540C969C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531" y="1679419"/>
            <a:ext cx="7198596" cy="4574235"/>
          </a:xfrm>
        </p:spPr>
      </p:pic>
    </p:spTree>
    <p:extLst>
      <p:ext uri="{BB962C8B-B14F-4D97-AF65-F5344CB8AC3E}">
        <p14:creationId xmlns:p14="http://schemas.microsoft.com/office/powerpoint/2010/main" val="2665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05B1-F16E-44DF-97A9-98179569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FA0D5-9EC2-435D-8480-045EF578A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510" y="1842447"/>
            <a:ext cx="7509642" cy="4646992"/>
          </a:xfrm>
        </p:spPr>
      </p:pic>
    </p:spTree>
    <p:extLst>
      <p:ext uri="{BB962C8B-B14F-4D97-AF65-F5344CB8AC3E}">
        <p14:creationId xmlns:p14="http://schemas.microsoft.com/office/powerpoint/2010/main" val="241673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B6C4-272C-44BC-9F7E-5930BE478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Bästa k baserat på F1-score för klass 1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DA504-5A6E-431C-8198-995D2DB7A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82" y="1417638"/>
            <a:ext cx="7399283" cy="5200776"/>
          </a:xfrm>
        </p:spPr>
      </p:pic>
    </p:spTree>
    <p:extLst>
      <p:ext uri="{BB962C8B-B14F-4D97-AF65-F5344CB8AC3E}">
        <p14:creationId xmlns:p14="http://schemas.microsoft.com/office/powerpoint/2010/main" val="184589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335</Words>
  <Application>Microsoft Office PowerPoint</Application>
  <PresentationFormat>On-screen Show (4:3)</PresentationFormat>
  <Paragraphs>37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Times New Roman</vt:lpstr>
      <vt:lpstr>Office Theme</vt:lpstr>
      <vt:lpstr>Supervised Machine Learning: Marketing Campaign</vt:lpstr>
      <vt:lpstr>Dataset och variabler</vt:lpstr>
      <vt:lpstr>EDA </vt:lpstr>
      <vt:lpstr>Hypoteser</vt:lpstr>
      <vt:lpstr>Tränade modeller</vt:lpstr>
      <vt:lpstr>Logistic Regression (utan vikt)</vt:lpstr>
      <vt:lpstr>Logistic Regression med class_weight='balanced'</vt:lpstr>
      <vt:lpstr>KNN</vt:lpstr>
      <vt:lpstr>Bästa k baserat på F1-score för klass 1</vt:lpstr>
      <vt:lpstr>Random Forest</vt:lpstr>
      <vt:lpstr>PowerPoint Presentation</vt:lpstr>
      <vt:lpstr>Sammanfattande modelljämförelse</vt:lpstr>
      <vt:lpstr>Fa-score för Klass1</vt:lpstr>
      <vt:lpstr>Slutsats och affärsvärde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Machine Learning: Marketing Campaign</dc:title>
  <dc:subject/>
  <dc:creator/>
  <cp:keywords/>
  <dc:description>generated using python-pptx</dc:description>
  <cp:lastModifiedBy>小花 Crystal Zhu</cp:lastModifiedBy>
  <cp:revision>4</cp:revision>
  <dcterms:created xsi:type="dcterms:W3CDTF">2013-01-27T09:14:16Z</dcterms:created>
  <dcterms:modified xsi:type="dcterms:W3CDTF">2025-05-17T19:54:39Z</dcterms:modified>
  <cp:category/>
</cp:coreProperties>
</file>