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8448" y="1117825"/>
            <a:ext cx="1584176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第一章</a:t>
            </a:r>
            <a:endParaRPr lang="en-US" altLang="zh-CN" sz="1200" dirty="0">
              <a:latin typeface="+mn-ea"/>
            </a:endParaRPr>
          </a:p>
          <a:p>
            <a:pPr algn="ctr"/>
            <a:r>
              <a:rPr lang="zh-CN" altLang="en-US" sz="1200" dirty="0">
                <a:latin typeface="+mn-ea"/>
              </a:rPr>
              <a:t>绪论</a:t>
            </a:r>
          </a:p>
        </p:txBody>
      </p:sp>
      <p:cxnSp>
        <p:nvCxnSpPr>
          <p:cNvPr id="10" name="直接连接符 9"/>
          <p:cNvCxnSpPr>
            <a:stCxn id="4" idx="2"/>
          </p:cNvCxnSpPr>
          <p:nvPr/>
        </p:nvCxnSpPr>
        <p:spPr>
          <a:xfrm>
            <a:off x="4240536" y="1579490"/>
            <a:ext cx="0" cy="2653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256568" y="1844824"/>
            <a:ext cx="1107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364088" y="1844824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19972" y="2865810"/>
            <a:ext cx="20882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第四</a:t>
            </a:r>
            <a:r>
              <a:rPr lang="zh-CN" altLang="en-US" sz="1200" dirty="0">
                <a:latin typeface="+mn-ea"/>
              </a:rPr>
              <a:t>章</a:t>
            </a:r>
            <a:endParaRPr lang="en-US" altLang="zh-CN" sz="1200" dirty="0">
              <a:latin typeface="+mn-ea"/>
            </a:endParaRPr>
          </a:p>
          <a:p>
            <a:pPr algn="ctr"/>
            <a:r>
              <a:rPr lang="zh-CN" altLang="en-US" sz="1200" dirty="0">
                <a:latin typeface="+mn-ea"/>
              </a:rPr>
              <a:t>基于深度</a:t>
            </a:r>
            <a:r>
              <a:rPr lang="zh-CN" altLang="en-US" sz="1200" dirty="0">
                <a:latin typeface="+mn-ea"/>
              </a:rPr>
              <a:t>学习的云平台设计与实现</a:t>
            </a:r>
            <a:endParaRPr lang="en-US" altLang="zh-CN" sz="1200" dirty="0">
              <a:latin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2915816" y="1844824"/>
            <a:ext cx="1324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915816" y="1844824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07704" y="2420888"/>
            <a:ext cx="20162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第二章</a:t>
            </a:r>
            <a:endParaRPr lang="en-US" altLang="zh-CN" sz="1200" dirty="0">
              <a:latin typeface="+mn-ea"/>
            </a:endParaRPr>
          </a:p>
          <a:p>
            <a:pPr algn="ctr"/>
            <a:r>
              <a:rPr lang="zh-CN" altLang="en-US" sz="1200" dirty="0">
                <a:latin typeface="+mn-ea"/>
              </a:rPr>
              <a:t>基于深度学习的机械臂分拣系统设计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30" name="直接箭头连接符 29"/>
          <p:cNvCxnSpPr>
            <a:stCxn id="28" idx="2"/>
          </p:cNvCxnSpPr>
          <p:nvPr/>
        </p:nvCxnSpPr>
        <p:spPr>
          <a:xfrm>
            <a:off x="2915816" y="3067219"/>
            <a:ext cx="0" cy="7218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99692" y="3789040"/>
            <a:ext cx="22322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+mn-ea"/>
              </a:rPr>
              <a:t>第三章</a:t>
            </a:r>
            <a:endParaRPr lang="en-US" altLang="zh-CN" sz="1200" dirty="0" smtClean="0">
              <a:latin typeface="+mn-ea"/>
            </a:endParaRPr>
          </a:p>
          <a:p>
            <a:pPr algn="ctr"/>
            <a:r>
              <a:rPr lang="zh-CN" altLang="en-US" sz="1200" dirty="0" smtClean="0">
                <a:latin typeface="+mn-ea"/>
              </a:rPr>
              <a:t>图像处理模块设计与实现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56460" y="5085184"/>
            <a:ext cx="136815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第五章</a:t>
            </a:r>
            <a:endParaRPr lang="en-US" altLang="zh-CN" sz="1200" dirty="0">
              <a:latin typeface="+mn-ea"/>
            </a:endParaRPr>
          </a:p>
          <a:p>
            <a:pPr algn="ctr"/>
            <a:r>
              <a:rPr lang="zh-CN" altLang="en-US" sz="1200" dirty="0">
                <a:latin typeface="+mn-ea"/>
              </a:rPr>
              <a:t>实验研究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63888" y="5805264"/>
            <a:ext cx="13824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第六章</a:t>
            </a:r>
            <a:endParaRPr lang="en-US" altLang="zh-CN" sz="1200" dirty="0">
              <a:latin typeface="+mn-ea"/>
            </a:endParaRPr>
          </a:p>
          <a:p>
            <a:pPr algn="ctr"/>
            <a:r>
              <a:rPr lang="zh-CN" altLang="en-US" sz="1200" dirty="0">
                <a:latin typeface="+mn-ea"/>
              </a:rPr>
              <a:t>总结与展望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38" name="直接连接符 37"/>
          <p:cNvCxnSpPr>
            <a:stCxn id="31" idx="2"/>
          </p:cNvCxnSpPr>
          <p:nvPr/>
        </p:nvCxnSpPr>
        <p:spPr>
          <a:xfrm>
            <a:off x="2915816" y="4250705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1" idx="2"/>
          </p:cNvCxnSpPr>
          <p:nvPr/>
        </p:nvCxnSpPr>
        <p:spPr>
          <a:xfrm>
            <a:off x="5364088" y="3512141"/>
            <a:ext cx="0" cy="1195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915816" y="4707905"/>
            <a:ext cx="24482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32" idx="0"/>
          </p:cNvCxnSpPr>
          <p:nvPr/>
        </p:nvCxnSpPr>
        <p:spPr>
          <a:xfrm>
            <a:off x="4240536" y="4707905"/>
            <a:ext cx="0" cy="3772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2" idx="2"/>
            <a:endCxn id="33" idx="0"/>
          </p:cNvCxnSpPr>
          <p:nvPr/>
        </p:nvCxnSpPr>
        <p:spPr>
          <a:xfrm>
            <a:off x="4240536" y="5546849"/>
            <a:ext cx="14572" cy="258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69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621484" y="4509119"/>
            <a:ext cx="432048" cy="923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607040" y="3081734"/>
            <a:ext cx="432048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588236" y="1916832"/>
            <a:ext cx="432048" cy="6642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151628" y="1916832"/>
            <a:ext cx="6264688" cy="6642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1620" y="3068960"/>
            <a:ext cx="6264696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51620" y="4509120"/>
            <a:ext cx="6264696" cy="923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65548" y="2071881"/>
            <a:ext cx="12464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目标</a:t>
            </a:r>
            <a:r>
              <a:rPr lang="zh-CN" altLang="en-US" sz="1200" dirty="0">
                <a:latin typeface="+mn-ea"/>
              </a:rPr>
              <a:t>检测模型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0152" y="3357337"/>
            <a:ext cx="108012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图像预处理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136" y="4772368"/>
            <a:ext cx="13681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摄像头</a:t>
            </a:r>
            <a:endParaRPr lang="zh-CN" altLang="en-US" sz="12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0204" y="4767760"/>
            <a:ext cx="11161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工件</a:t>
            </a:r>
            <a:endParaRPr lang="zh-CN" altLang="en-US" sz="12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47970" y="4767760"/>
            <a:ext cx="102383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机械臂</a:t>
            </a:r>
            <a:endParaRPr lang="zh-CN" altLang="en-US" sz="12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9426" y="3375322"/>
            <a:ext cx="13698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机械臂控制模块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48064" y="2071881"/>
            <a:ext cx="151216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模型</a:t>
            </a:r>
            <a:r>
              <a:rPr lang="zh-CN" altLang="en-US" sz="1200" dirty="0" smtClean="0">
                <a:latin typeface="+mn-ea"/>
              </a:rPr>
              <a:t>训练与评估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52484" y="3375322"/>
            <a:ext cx="132158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图像处理模块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560" y="4509120"/>
            <a:ext cx="432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应用层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6" idx="0"/>
            <a:endCxn id="5" idx="2"/>
          </p:cNvCxnSpPr>
          <p:nvPr/>
        </p:nvCxnSpPr>
        <p:spPr>
          <a:xfrm flipV="1">
            <a:off x="6480212" y="3634336"/>
            <a:ext cx="0" cy="113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4368" y="4767760"/>
            <a:ext cx="8640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数据采集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84368" y="2060848"/>
            <a:ext cx="8640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数据标注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24" name="直接箭头连接符 23"/>
          <p:cNvCxnSpPr>
            <a:stCxn id="6" idx="3"/>
            <a:endCxn id="21" idx="1"/>
          </p:cNvCxnSpPr>
          <p:nvPr/>
        </p:nvCxnSpPr>
        <p:spPr>
          <a:xfrm flipV="1">
            <a:off x="7164288" y="4906260"/>
            <a:ext cx="720080" cy="46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1" idx="0"/>
            <a:endCxn id="22" idx="2"/>
          </p:cNvCxnSpPr>
          <p:nvPr/>
        </p:nvCxnSpPr>
        <p:spPr>
          <a:xfrm flipV="1">
            <a:off x="8316416" y="2337847"/>
            <a:ext cx="0" cy="24299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1"/>
          </p:cNvCxnSpPr>
          <p:nvPr/>
        </p:nvCxnSpPr>
        <p:spPr>
          <a:xfrm flipH="1">
            <a:off x="6660232" y="2199348"/>
            <a:ext cx="1224136" cy="5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1"/>
            <a:endCxn id="4" idx="3"/>
          </p:cNvCxnSpPr>
          <p:nvPr/>
        </p:nvCxnSpPr>
        <p:spPr>
          <a:xfrm flipH="1">
            <a:off x="4211960" y="2210381"/>
            <a:ext cx="9361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4" idx="2"/>
            <a:endCxn id="13" idx="0"/>
          </p:cNvCxnSpPr>
          <p:nvPr/>
        </p:nvCxnSpPr>
        <p:spPr>
          <a:xfrm rot="16200000" flipH="1">
            <a:off x="3537793" y="2399840"/>
            <a:ext cx="1026442" cy="924521"/>
          </a:xfrm>
          <a:prstGeom prst="bentConnector3">
            <a:avLst>
              <a:gd name="adj1" fmla="val 6158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5174066" y="3481177"/>
            <a:ext cx="7660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3" idx="1"/>
            <a:endCxn id="9" idx="3"/>
          </p:cNvCxnSpPr>
          <p:nvPr/>
        </p:nvCxnSpPr>
        <p:spPr>
          <a:xfrm flipH="1">
            <a:off x="3129262" y="3513822"/>
            <a:ext cx="72322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8" idx="0"/>
          </p:cNvCxnSpPr>
          <p:nvPr/>
        </p:nvCxnSpPr>
        <p:spPr>
          <a:xfrm>
            <a:off x="2259885" y="3652321"/>
            <a:ext cx="0" cy="11154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7" idx="1"/>
          </p:cNvCxnSpPr>
          <p:nvPr/>
        </p:nvCxnSpPr>
        <p:spPr>
          <a:xfrm>
            <a:off x="2771800" y="4906259"/>
            <a:ext cx="1078404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6" idx="1"/>
          </p:cNvCxnSpPr>
          <p:nvPr/>
        </p:nvCxnSpPr>
        <p:spPr>
          <a:xfrm flipV="1">
            <a:off x="4966328" y="4910868"/>
            <a:ext cx="829808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07040" y="3081734"/>
            <a:ext cx="432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控制层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88236" y="1925808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云层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220072" y="3182779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图像矩阵</a:t>
            </a:r>
            <a:endParaRPr lang="zh-CN" altLang="en-US" sz="1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6516216" y="4149080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图像信息</a:t>
            </a:r>
            <a:endParaRPr lang="zh-CN" altLang="en-US" sz="1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095836" y="4622939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抓取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95836" y="3182779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位置、类别</a:t>
            </a:r>
            <a:endParaRPr lang="zh-CN" altLang="en-US" sz="1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311860" y="3573016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信息</a:t>
            </a:r>
            <a:endParaRPr lang="zh-CN" altLang="en-US" sz="1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267744" y="4118883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控制指令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040052" y="4622939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图像信息</a:t>
            </a:r>
            <a:endParaRPr lang="zh-CN" altLang="en-US" sz="1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4319972" y="1925808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模型部署</a:t>
            </a:r>
            <a:endParaRPr lang="zh-CN" altLang="en-US" sz="1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96236" y="1958643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参数配置</a:t>
            </a:r>
            <a:endParaRPr lang="zh-CN" altLang="en-US" sz="10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636968" y="2678723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模型封装</a:t>
            </a:r>
            <a:endParaRPr lang="zh-CN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09117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84</Words>
  <Application>Microsoft Office PowerPoint</Application>
  <PresentationFormat>全屏显示(4:3)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朱雨贺</dc:creator>
  <cp:lastModifiedBy>admin</cp:lastModifiedBy>
  <cp:revision>8</cp:revision>
  <dcterms:created xsi:type="dcterms:W3CDTF">2018-12-14T12:44:27Z</dcterms:created>
  <dcterms:modified xsi:type="dcterms:W3CDTF">2018-12-14T16:21:51Z</dcterms:modified>
</cp:coreProperties>
</file>