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8448" y="1117825"/>
            <a:ext cx="1584176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第一章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绪论</a:t>
            </a:r>
          </a:p>
        </p:txBody>
      </p:sp>
      <p:cxnSp>
        <p:nvCxnSpPr>
          <p:cNvPr id="10" name="直接连接符 9"/>
          <p:cNvCxnSpPr>
            <a:stCxn id="4" idx="2"/>
          </p:cNvCxnSpPr>
          <p:nvPr/>
        </p:nvCxnSpPr>
        <p:spPr>
          <a:xfrm>
            <a:off x="4240536" y="1579490"/>
            <a:ext cx="0" cy="265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256568" y="1844824"/>
            <a:ext cx="1107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64088" y="1844824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19972" y="2865810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第四章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基于深度学习的云平台设计与实现</a:t>
            </a:r>
            <a:endParaRPr lang="en-US" altLang="zh-CN" sz="12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915816" y="1844824"/>
            <a:ext cx="1324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915816" y="1844824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07704" y="2420888"/>
            <a:ext cx="20162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第二章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基于深度学习的机械臂分拣系统设计</a:t>
            </a:r>
          </a:p>
        </p:txBody>
      </p:sp>
      <p:cxnSp>
        <p:nvCxnSpPr>
          <p:cNvPr id="30" name="直接箭头连接符 29"/>
          <p:cNvCxnSpPr>
            <a:stCxn id="28" idx="2"/>
          </p:cNvCxnSpPr>
          <p:nvPr/>
        </p:nvCxnSpPr>
        <p:spPr>
          <a:xfrm>
            <a:off x="2915816" y="3067219"/>
            <a:ext cx="0" cy="7218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9692" y="3789040"/>
            <a:ext cx="22322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+mn-ea"/>
              </a:rPr>
              <a:t>第三章</a:t>
            </a:r>
            <a:endParaRPr lang="en-US" altLang="zh-CN" sz="1200" dirty="0" smtClean="0">
              <a:latin typeface="+mn-ea"/>
            </a:endParaRPr>
          </a:p>
          <a:p>
            <a:pPr algn="ctr"/>
            <a:r>
              <a:rPr lang="zh-CN" altLang="en-US" sz="1200" dirty="0" smtClean="0">
                <a:latin typeface="+mn-ea"/>
              </a:rPr>
              <a:t>图像处理模块设计与实现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56460" y="5085184"/>
            <a:ext cx="13681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第五章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实验研究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63888" y="5805264"/>
            <a:ext cx="13824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第六章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总结与展望</a:t>
            </a:r>
          </a:p>
        </p:txBody>
      </p:sp>
      <p:cxnSp>
        <p:nvCxnSpPr>
          <p:cNvPr id="38" name="直接连接符 37"/>
          <p:cNvCxnSpPr>
            <a:stCxn id="31" idx="2"/>
          </p:cNvCxnSpPr>
          <p:nvPr/>
        </p:nvCxnSpPr>
        <p:spPr>
          <a:xfrm>
            <a:off x="2915816" y="4250705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1" idx="2"/>
          </p:cNvCxnSpPr>
          <p:nvPr/>
        </p:nvCxnSpPr>
        <p:spPr>
          <a:xfrm>
            <a:off x="5364088" y="3512141"/>
            <a:ext cx="0" cy="1195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15816" y="4707905"/>
            <a:ext cx="24482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2" idx="0"/>
          </p:cNvCxnSpPr>
          <p:nvPr/>
        </p:nvCxnSpPr>
        <p:spPr>
          <a:xfrm>
            <a:off x="4240536" y="4707905"/>
            <a:ext cx="0" cy="3772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2" idx="2"/>
            <a:endCxn id="33" idx="0"/>
          </p:cNvCxnSpPr>
          <p:nvPr/>
        </p:nvCxnSpPr>
        <p:spPr>
          <a:xfrm>
            <a:off x="4240536" y="5546849"/>
            <a:ext cx="14572" cy="258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69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292080" y="1916440"/>
            <a:ext cx="1008112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539032" y="1916832"/>
            <a:ext cx="1960960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23528" y="1988840"/>
            <a:ext cx="1512168" cy="470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164288" y="1916832"/>
            <a:ext cx="1656184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303408" y="548680"/>
            <a:ext cx="1008112" cy="6311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02840" y="679568"/>
            <a:ext cx="8640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2051164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Usb_camera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611040" y="1984194"/>
            <a:ext cx="1888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Image_preprocess</a:t>
            </a:r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364088" y="1983802"/>
            <a:ext cx="8640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yolov3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36296" y="1984194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Robot_control</a:t>
            </a:r>
            <a:endParaRPr lang="en-US" altLang="zh-CN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475656" y="3635732"/>
            <a:ext cx="1368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image_raw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23388" y="3635732"/>
            <a:ext cx="1368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image_pro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28184" y="3635732"/>
            <a:ext cx="17641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boundingboxes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6" idx="4"/>
          </p:cNvCxnSpPr>
          <p:nvPr/>
        </p:nvCxnSpPr>
        <p:spPr>
          <a:xfrm>
            <a:off x="1079612" y="2459215"/>
            <a:ext cx="756084" cy="11765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411760" y="2420888"/>
            <a:ext cx="792088" cy="12148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851920" y="2420888"/>
            <a:ext cx="648072" cy="12148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148064" y="2434080"/>
            <a:ext cx="504056" cy="12016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" idx="5"/>
          </p:cNvCxnSpPr>
          <p:nvPr/>
        </p:nvCxnSpPr>
        <p:spPr>
          <a:xfrm>
            <a:off x="6152557" y="2346679"/>
            <a:ext cx="651691" cy="12890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308304" y="2420496"/>
            <a:ext cx="432048" cy="12152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8" idx="2"/>
          </p:cNvCxnSpPr>
          <p:nvPr/>
        </p:nvCxnSpPr>
        <p:spPr>
          <a:xfrm flipV="1">
            <a:off x="827584" y="864234"/>
            <a:ext cx="3475824" cy="11246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5" idx="0"/>
            <a:endCxn id="8" idx="3"/>
          </p:cNvCxnSpPr>
          <p:nvPr/>
        </p:nvCxnSpPr>
        <p:spPr>
          <a:xfrm flipV="1">
            <a:off x="3519512" y="1087364"/>
            <a:ext cx="931531" cy="829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4" idx="0"/>
            <a:endCxn id="8" idx="5"/>
          </p:cNvCxnSpPr>
          <p:nvPr/>
        </p:nvCxnSpPr>
        <p:spPr>
          <a:xfrm flipH="1" flipV="1">
            <a:off x="5163885" y="1087364"/>
            <a:ext cx="632251" cy="8290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7" idx="0"/>
            <a:endCxn id="8" idx="6"/>
          </p:cNvCxnSpPr>
          <p:nvPr/>
        </p:nvCxnSpPr>
        <p:spPr>
          <a:xfrm flipH="1" flipV="1">
            <a:off x="5311520" y="864234"/>
            <a:ext cx="2680860" cy="10525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52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794482" y="-27384"/>
            <a:ext cx="1008112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74502" y="-27384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70970" y="2132856"/>
            <a:ext cx="244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接收边框和类别信息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64714" y="2924944"/>
            <a:ext cx="18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计算工件中心点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2988" y="3643283"/>
            <a:ext cx="21242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计算中心点在机械臂坐标系中的坐标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95006" y="4608711"/>
            <a:ext cx="18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G-Code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49012" y="5301208"/>
            <a:ext cx="16921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封装指令并发送至串口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862184" y="6307579"/>
            <a:ext cx="1008112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042204" y="6307579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15" name="直接箭头连接符 14"/>
          <p:cNvCxnSpPr>
            <a:stCxn id="11" idx="2"/>
          </p:cNvCxnSpPr>
          <p:nvPr/>
        </p:nvCxnSpPr>
        <p:spPr>
          <a:xfrm flipH="1">
            <a:off x="4295106" y="341948"/>
            <a:ext cx="3432" cy="3028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278060" y="2502188"/>
            <a:ext cx="0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7" idx="0"/>
          </p:cNvCxnSpPr>
          <p:nvPr/>
        </p:nvCxnSpPr>
        <p:spPr>
          <a:xfrm>
            <a:off x="4295106" y="3294276"/>
            <a:ext cx="0" cy="3490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8" idx="0"/>
          </p:cNvCxnSpPr>
          <p:nvPr/>
        </p:nvCxnSpPr>
        <p:spPr>
          <a:xfrm flipH="1">
            <a:off x="4295106" y="4289614"/>
            <a:ext cx="1242" cy="3190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9" idx="0"/>
          </p:cNvCxnSpPr>
          <p:nvPr/>
        </p:nvCxnSpPr>
        <p:spPr>
          <a:xfrm>
            <a:off x="4287204" y="4978043"/>
            <a:ext cx="7902" cy="3231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0"/>
          </p:cNvCxnSpPr>
          <p:nvPr/>
        </p:nvCxnSpPr>
        <p:spPr>
          <a:xfrm>
            <a:off x="4358338" y="5947539"/>
            <a:ext cx="7902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菱形 26"/>
          <p:cNvSpPr/>
          <p:nvPr/>
        </p:nvSpPr>
        <p:spPr>
          <a:xfrm>
            <a:off x="3374724" y="640714"/>
            <a:ext cx="1800200" cy="111140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70768" y="856521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机械</a:t>
            </a:r>
            <a:r>
              <a:rPr lang="zh-CN" altLang="en-US" sz="1400" dirty="0" smtClean="0"/>
              <a:t>臂是否在执行抓取动作？</a:t>
            </a:r>
            <a:endParaRPr lang="zh-CN" altLang="en-US" sz="1400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292916" y="1752121"/>
            <a:ext cx="5622" cy="3807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83968" y="1772816"/>
            <a:ext cx="26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</a:t>
            </a:r>
            <a:endParaRPr lang="zh-CN" altLang="en-US" sz="1600" dirty="0"/>
          </a:p>
        </p:txBody>
      </p:sp>
      <p:cxnSp>
        <p:nvCxnSpPr>
          <p:cNvPr id="37" name="直接连接符 36"/>
          <p:cNvCxnSpPr>
            <a:stCxn id="27" idx="3"/>
          </p:cNvCxnSpPr>
          <p:nvPr/>
        </p:nvCxnSpPr>
        <p:spPr>
          <a:xfrm>
            <a:off x="5174924" y="1196418"/>
            <a:ext cx="1269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444208" y="1196418"/>
            <a:ext cx="1184" cy="5310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4837128" y="6506962"/>
            <a:ext cx="16082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19242" y="764704"/>
            <a:ext cx="26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Y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469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621484" y="4509119"/>
            <a:ext cx="432048" cy="923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07040" y="3081734"/>
            <a:ext cx="432048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88236" y="1916832"/>
            <a:ext cx="432048" cy="6642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51628" y="1916832"/>
            <a:ext cx="6264688" cy="6642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1620" y="3068960"/>
            <a:ext cx="6264696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51620" y="4509120"/>
            <a:ext cx="6264696" cy="923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65548" y="2071881"/>
            <a:ext cx="12464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目标检测模型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0152" y="3357337"/>
            <a:ext cx="10801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图像预处理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4772368"/>
            <a:ext cx="1368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摄像头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0204" y="4767760"/>
            <a:ext cx="11161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工件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7970" y="4767760"/>
            <a:ext cx="10238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机械臂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9426" y="3375322"/>
            <a:ext cx="13698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机械臂控制模块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8064" y="2071881"/>
            <a:ext cx="15121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模型</a:t>
            </a:r>
            <a:r>
              <a:rPr lang="zh-CN" altLang="en-US" sz="1200" dirty="0" smtClean="0">
                <a:latin typeface="+mn-ea"/>
              </a:rPr>
              <a:t>训练与评估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2484" y="3375322"/>
            <a:ext cx="13215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图像处理模块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560" y="4509120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应用层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6" idx="0"/>
            <a:endCxn id="5" idx="2"/>
          </p:cNvCxnSpPr>
          <p:nvPr/>
        </p:nvCxnSpPr>
        <p:spPr>
          <a:xfrm flipV="1">
            <a:off x="6480212" y="3634336"/>
            <a:ext cx="0" cy="113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4368" y="4767760"/>
            <a:ext cx="8640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数据采集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84368" y="2060848"/>
            <a:ext cx="8640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数据标注</a:t>
            </a:r>
          </a:p>
        </p:txBody>
      </p:sp>
      <p:cxnSp>
        <p:nvCxnSpPr>
          <p:cNvPr id="24" name="直接箭头连接符 23"/>
          <p:cNvCxnSpPr>
            <a:stCxn id="6" idx="3"/>
            <a:endCxn id="21" idx="1"/>
          </p:cNvCxnSpPr>
          <p:nvPr/>
        </p:nvCxnSpPr>
        <p:spPr>
          <a:xfrm flipV="1">
            <a:off x="7164288" y="4906260"/>
            <a:ext cx="720080" cy="46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0"/>
            <a:endCxn id="22" idx="2"/>
          </p:cNvCxnSpPr>
          <p:nvPr/>
        </p:nvCxnSpPr>
        <p:spPr>
          <a:xfrm flipV="1">
            <a:off x="8316416" y="2337847"/>
            <a:ext cx="0" cy="24299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1"/>
          </p:cNvCxnSpPr>
          <p:nvPr/>
        </p:nvCxnSpPr>
        <p:spPr>
          <a:xfrm flipH="1">
            <a:off x="6660232" y="2199348"/>
            <a:ext cx="1224136" cy="5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1"/>
            <a:endCxn id="4" idx="3"/>
          </p:cNvCxnSpPr>
          <p:nvPr/>
        </p:nvCxnSpPr>
        <p:spPr>
          <a:xfrm flipH="1">
            <a:off x="4211960" y="2210381"/>
            <a:ext cx="9361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4" idx="2"/>
            <a:endCxn id="13" idx="0"/>
          </p:cNvCxnSpPr>
          <p:nvPr/>
        </p:nvCxnSpPr>
        <p:spPr>
          <a:xfrm rot="16200000" flipH="1">
            <a:off x="3537793" y="2399840"/>
            <a:ext cx="1026442" cy="924521"/>
          </a:xfrm>
          <a:prstGeom prst="bentConnector3">
            <a:avLst>
              <a:gd name="adj1" fmla="val 6158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5174066" y="3481177"/>
            <a:ext cx="7660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1"/>
            <a:endCxn id="9" idx="3"/>
          </p:cNvCxnSpPr>
          <p:nvPr/>
        </p:nvCxnSpPr>
        <p:spPr>
          <a:xfrm flipH="1">
            <a:off x="3129262" y="3513822"/>
            <a:ext cx="72322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8" idx="0"/>
          </p:cNvCxnSpPr>
          <p:nvPr/>
        </p:nvCxnSpPr>
        <p:spPr>
          <a:xfrm>
            <a:off x="2259885" y="3652321"/>
            <a:ext cx="0" cy="1115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7" idx="1"/>
          </p:cNvCxnSpPr>
          <p:nvPr/>
        </p:nvCxnSpPr>
        <p:spPr>
          <a:xfrm>
            <a:off x="2771800" y="4906259"/>
            <a:ext cx="107840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6" idx="1"/>
          </p:cNvCxnSpPr>
          <p:nvPr/>
        </p:nvCxnSpPr>
        <p:spPr>
          <a:xfrm flipV="1">
            <a:off x="4966328" y="4910868"/>
            <a:ext cx="829808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07040" y="3081734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控制层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88236" y="1925808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云层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220072" y="318277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图像矩阵</a:t>
            </a:r>
            <a:endParaRPr lang="zh-CN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516216" y="4149080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图像信息</a:t>
            </a:r>
            <a:endParaRPr lang="zh-CN" altLang="en-US" sz="1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095836" y="462293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抓取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95836" y="318277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位置、类别</a:t>
            </a:r>
            <a:endParaRPr lang="zh-CN" altLang="en-US" sz="1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311860" y="3573016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信息</a:t>
            </a:r>
            <a:endParaRPr lang="zh-CN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267744" y="4118883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控制指令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040052" y="462293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图像信息</a:t>
            </a:r>
            <a:endParaRPr lang="zh-CN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319972" y="1925808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模型部署</a:t>
            </a:r>
            <a:endParaRPr lang="zh-CN" altLang="en-US" sz="1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6236" y="1958643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参数配置</a:t>
            </a:r>
            <a:endParaRPr lang="zh-CN" altLang="en-US" sz="1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636968" y="2678723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模型封装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9117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2736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987824" y="1484784"/>
            <a:ext cx="1944216" cy="144016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929354" y="2156284"/>
            <a:ext cx="61156" cy="9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932040" y="1484784"/>
            <a:ext cx="79208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932040" y="2924944"/>
            <a:ext cx="79208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328084" y="1484784"/>
            <a:ext cx="0" cy="57606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328084" y="2348880"/>
            <a:ext cx="0" cy="57606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06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2987824" y="2944199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933410" y="2944199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987824" y="3088215"/>
            <a:ext cx="792088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139952" y="3088215"/>
            <a:ext cx="792088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79912" y="28529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3959932" y="1052736"/>
            <a:ext cx="0" cy="1183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连接符 1026"/>
          <p:cNvCxnSpPr>
            <a:stCxn id="5" idx="6"/>
          </p:cNvCxnSpPr>
          <p:nvPr/>
        </p:nvCxnSpPr>
        <p:spPr>
          <a:xfrm flipH="1">
            <a:off x="1403648" y="2204864"/>
            <a:ext cx="2586862" cy="156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4031940" y="98072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75756" y="1835532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cxnSp>
        <p:nvCxnSpPr>
          <p:cNvPr id="1036" name="直接连接符 1035"/>
          <p:cNvCxnSpPr/>
          <p:nvPr/>
        </p:nvCxnSpPr>
        <p:spPr>
          <a:xfrm flipV="1">
            <a:off x="3959932" y="1835532"/>
            <a:ext cx="0" cy="36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连接符 1038"/>
          <p:cNvCxnSpPr>
            <a:stCxn id="5" idx="2"/>
          </p:cNvCxnSpPr>
          <p:nvPr/>
        </p:nvCxnSpPr>
        <p:spPr>
          <a:xfrm>
            <a:off x="3929354" y="2204864"/>
            <a:ext cx="30332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连接符 1042"/>
          <p:cNvCxnSpPr/>
          <p:nvPr/>
        </p:nvCxnSpPr>
        <p:spPr>
          <a:xfrm flipV="1">
            <a:off x="4191245" y="1340768"/>
            <a:ext cx="0" cy="87194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接连接符 1050"/>
          <p:cNvCxnSpPr/>
          <p:nvPr/>
        </p:nvCxnSpPr>
        <p:spPr>
          <a:xfrm flipH="1">
            <a:off x="2771800" y="2020198"/>
            <a:ext cx="1188132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1403648" y="2020198"/>
            <a:ext cx="864096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9712" y="1988840"/>
            <a:ext cx="3600400" cy="32403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1196752"/>
            <a:ext cx="3960440" cy="31683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27784" y="1988840"/>
            <a:ext cx="295232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1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989840" y="2492896"/>
            <a:ext cx="5526376" cy="14715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618090" y="2564904"/>
            <a:ext cx="2506802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660232" y="4109701"/>
            <a:ext cx="2376264" cy="1942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914476" y="4594305"/>
            <a:ext cx="1944216" cy="13783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660232" y="3451066"/>
            <a:ext cx="2339752" cy="513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89840" y="4077072"/>
            <a:ext cx="5526376" cy="19755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25744" y="332656"/>
            <a:ext cx="720080" cy="20162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89840" y="1205136"/>
            <a:ext cx="5526376" cy="1143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89840" y="332656"/>
            <a:ext cx="552637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67000" y="50803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网页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4096" y="522496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交互界面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6692" y="1453842"/>
            <a:ext cx="5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6988" y="1356406"/>
            <a:ext cx="119632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/>
              <a:t>Batch_size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40820" y="1901554"/>
            <a:ext cx="8385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width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488364" y="1901554"/>
            <a:ext cx="8385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height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445404" y="1356406"/>
            <a:ext cx="10081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/>
              <a:t>epoches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18090" y="1901554"/>
            <a:ext cx="8065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classes</a:t>
            </a:r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886764" y="1356406"/>
            <a:ext cx="14401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Labeled data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34056" y="2676799"/>
            <a:ext cx="8141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WIFI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6276" y="2676799"/>
            <a:ext cx="8141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网线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34056" y="3356992"/>
            <a:ext cx="1916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HTTP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TCP/IP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97872" y="4140916"/>
            <a:ext cx="1368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服务器端口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97952" y="4860999"/>
            <a:ext cx="1644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Flask</a:t>
            </a:r>
            <a:r>
              <a:rPr lang="zh-CN" altLang="en-US" dirty="0" smtClean="0"/>
              <a:t>后端程序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41988" y="4860999"/>
            <a:ext cx="1644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Flask</a:t>
            </a:r>
            <a:r>
              <a:rPr lang="zh-CN" altLang="en-US" dirty="0" smtClean="0"/>
              <a:t>后端程序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13480" y="5548590"/>
            <a:ext cx="1644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Linux Shell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54336" y="1901554"/>
            <a:ext cx="10081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model</a:t>
            </a:r>
            <a:endParaRPr lang="zh-CN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69760" y="701225"/>
            <a:ext cx="57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客户端层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7504" y="2492896"/>
            <a:ext cx="720080" cy="14715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1520" y="2861465"/>
            <a:ext cx="57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传输层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7504" y="4076932"/>
            <a:ext cx="738320" cy="19757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55168" y="4445501"/>
            <a:ext cx="590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服务器层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92420" y="1901352"/>
            <a:ext cx="10523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Train info</a:t>
            </a:r>
            <a:endParaRPr lang="zh-CN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492420" y="1359500"/>
            <a:ext cx="10523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res info</a:t>
            </a:r>
            <a:endParaRPr lang="zh-CN" altLang="en-US" sz="1600" dirty="0"/>
          </a:p>
        </p:txBody>
      </p:sp>
      <p:sp>
        <p:nvSpPr>
          <p:cNvPr id="39" name="直角上箭头 38"/>
          <p:cNvSpPr/>
          <p:nvPr/>
        </p:nvSpPr>
        <p:spPr>
          <a:xfrm rot="10800000" flipH="1">
            <a:off x="4606844" y="4238702"/>
            <a:ext cx="483428" cy="504056"/>
          </a:xfrm>
          <a:prstGeom prst="bent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上箭头 39"/>
          <p:cNvSpPr/>
          <p:nvPr/>
        </p:nvSpPr>
        <p:spPr>
          <a:xfrm rot="5400000" flipV="1">
            <a:off x="4876993" y="5344781"/>
            <a:ext cx="495798" cy="552669"/>
          </a:xfrm>
          <a:prstGeom prst="bent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直角上箭头 40"/>
          <p:cNvSpPr/>
          <p:nvPr/>
        </p:nvSpPr>
        <p:spPr>
          <a:xfrm rot="10800000" flipV="1">
            <a:off x="2492026" y="5373216"/>
            <a:ext cx="495798" cy="432048"/>
          </a:xfrm>
          <a:prstGeom prst="bent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上箭头 41"/>
          <p:cNvSpPr/>
          <p:nvPr/>
        </p:nvSpPr>
        <p:spPr>
          <a:xfrm rot="16200000" flipV="1">
            <a:off x="2592268" y="4221547"/>
            <a:ext cx="535932" cy="506492"/>
          </a:xfrm>
          <a:prstGeom prst="bent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5652120" y="2348880"/>
            <a:ext cx="648072" cy="212591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 rot="10800000">
            <a:off x="1319028" y="2384335"/>
            <a:ext cx="648072" cy="212591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362008" y="35230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数据层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452320" y="414136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079760" y="4676943"/>
            <a:ext cx="3600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用户信息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09528" y="4668686"/>
            <a:ext cx="3600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模型配置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298112" y="4676942"/>
            <a:ext cx="3600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训练日志</a:t>
            </a:r>
            <a:endParaRPr lang="zh-CN" altLang="en-US" dirty="0"/>
          </a:p>
        </p:txBody>
      </p:sp>
      <p:sp>
        <p:nvSpPr>
          <p:cNvPr id="54" name="右箭头 53"/>
          <p:cNvSpPr/>
          <p:nvPr/>
        </p:nvSpPr>
        <p:spPr>
          <a:xfrm>
            <a:off x="6084168" y="4953332"/>
            <a:ext cx="720080" cy="18466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475656" y="2852936"/>
            <a:ext cx="324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训练信息</a:t>
            </a:r>
            <a:endParaRPr lang="zh-CN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814137" y="2852936"/>
            <a:ext cx="324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模型配置</a:t>
            </a:r>
            <a:endParaRPr lang="zh-CN" altLang="en-US" sz="1400" dirty="0"/>
          </a:p>
        </p:txBody>
      </p:sp>
      <p:sp>
        <p:nvSpPr>
          <p:cNvPr id="59" name="上下箭头 58"/>
          <p:cNvSpPr/>
          <p:nvPr/>
        </p:nvSpPr>
        <p:spPr>
          <a:xfrm>
            <a:off x="3755832" y="929882"/>
            <a:ext cx="180020" cy="371507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上下箭头 59"/>
          <p:cNvSpPr/>
          <p:nvPr/>
        </p:nvSpPr>
        <p:spPr>
          <a:xfrm>
            <a:off x="3796754" y="2305292"/>
            <a:ext cx="180020" cy="371507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上下箭头 60"/>
          <p:cNvSpPr/>
          <p:nvPr/>
        </p:nvSpPr>
        <p:spPr>
          <a:xfrm>
            <a:off x="3769134" y="3062080"/>
            <a:ext cx="180020" cy="371507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上下箭头 61"/>
          <p:cNvSpPr/>
          <p:nvPr/>
        </p:nvSpPr>
        <p:spPr>
          <a:xfrm>
            <a:off x="3769134" y="3739030"/>
            <a:ext cx="180020" cy="371507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7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4265" y="476672"/>
            <a:ext cx="1152128" cy="513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96293" y="548680"/>
            <a:ext cx="82809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开始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1920" y="2288422"/>
            <a:ext cx="20162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点击“上传文件”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9165" y="2288422"/>
            <a:ext cx="20162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点击“开始训练”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61350" y="1484784"/>
            <a:ext cx="111795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访问网页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35079" y="1484784"/>
            <a:ext cx="169310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</a:t>
            </a:r>
            <a:r>
              <a:rPr lang="en-US" altLang="zh-CN" dirty="0" smtClean="0"/>
              <a:t>home.html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020272" y="1412776"/>
            <a:ext cx="1152128" cy="513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72300" y="1484784"/>
            <a:ext cx="82809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结束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51920" y="3068960"/>
            <a:ext cx="201622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接收用户上传文件，存放到特定路径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39165" y="2985919"/>
            <a:ext cx="201622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接收数据并存放到数据库中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39165" y="4005063"/>
            <a:ext cx="201622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封装命令行参数，调用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4025" y="4941168"/>
            <a:ext cx="273630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开始训练，返回训练信息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5651956"/>
            <a:ext cx="273630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结束训练，返回模型权重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6" idx="2"/>
            <a:endCxn id="9" idx="0"/>
          </p:cNvCxnSpPr>
          <p:nvPr/>
        </p:nvCxnSpPr>
        <p:spPr>
          <a:xfrm>
            <a:off x="3420329" y="990020"/>
            <a:ext cx="0" cy="49476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2"/>
            <a:endCxn id="13" idx="0"/>
          </p:cNvCxnSpPr>
          <p:nvPr/>
        </p:nvCxnSpPr>
        <p:spPr>
          <a:xfrm>
            <a:off x="4860032" y="2657754"/>
            <a:ext cx="0" cy="41120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4" idx="0"/>
          </p:cNvCxnSpPr>
          <p:nvPr/>
        </p:nvCxnSpPr>
        <p:spPr>
          <a:xfrm>
            <a:off x="2047277" y="2657754"/>
            <a:ext cx="0" cy="32816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2"/>
            <a:endCxn id="15" idx="0"/>
          </p:cNvCxnSpPr>
          <p:nvPr/>
        </p:nvCxnSpPr>
        <p:spPr>
          <a:xfrm>
            <a:off x="2047277" y="3632250"/>
            <a:ext cx="0" cy="3728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5" idx="2"/>
            <a:endCxn id="16" idx="0"/>
          </p:cNvCxnSpPr>
          <p:nvPr/>
        </p:nvCxnSpPr>
        <p:spPr>
          <a:xfrm>
            <a:off x="2047277" y="4651394"/>
            <a:ext cx="4900" cy="28977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17" idx="0"/>
          </p:cNvCxnSpPr>
          <p:nvPr/>
        </p:nvCxnSpPr>
        <p:spPr>
          <a:xfrm>
            <a:off x="2047277" y="5310500"/>
            <a:ext cx="4443" cy="3414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10" idx="1"/>
          </p:cNvCxnSpPr>
          <p:nvPr/>
        </p:nvCxnSpPr>
        <p:spPr>
          <a:xfrm>
            <a:off x="3996393" y="1669450"/>
            <a:ext cx="53868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11" idx="1"/>
          </p:cNvCxnSpPr>
          <p:nvPr/>
        </p:nvCxnSpPr>
        <p:spPr>
          <a:xfrm flipV="1">
            <a:off x="6228184" y="1669450"/>
            <a:ext cx="792088" cy="303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7" idx="2"/>
          </p:cNvCxnSpPr>
          <p:nvPr/>
        </p:nvCxnSpPr>
        <p:spPr>
          <a:xfrm rot="16200000" flipH="1">
            <a:off x="4644008" y="3429000"/>
            <a:ext cx="360040" cy="554461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7596337" y="1904982"/>
            <a:ext cx="0" cy="447634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3" idx="2"/>
          </p:cNvCxnSpPr>
          <p:nvPr/>
        </p:nvCxnSpPr>
        <p:spPr>
          <a:xfrm>
            <a:off x="4860032" y="3715291"/>
            <a:ext cx="0" cy="2666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9" idx="2"/>
          </p:cNvCxnSpPr>
          <p:nvPr/>
        </p:nvCxnSpPr>
        <p:spPr>
          <a:xfrm flipH="1">
            <a:off x="3419872" y="1854116"/>
            <a:ext cx="457" cy="13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2052177" y="1988840"/>
            <a:ext cx="2807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7" idx="0"/>
          </p:cNvCxnSpPr>
          <p:nvPr/>
        </p:nvCxnSpPr>
        <p:spPr>
          <a:xfrm>
            <a:off x="4860032" y="1988840"/>
            <a:ext cx="0" cy="29958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8" idx="0"/>
          </p:cNvCxnSpPr>
          <p:nvPr/>
        </p:nvCxnSpPr>
        <p:spPr>
          <a:xfrm flipH="1">
            <a:off x="2047277" y="1988840"/>
            <a:ext cx="2221" cy="29958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1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1772816"/>
            <a:ext cx="188059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23864" y="274027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用户名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3864" y="22443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23864" y="31793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3864" y="36571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公司名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47545" y="4139788"/>
            <a:ext cx="13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11960" y="1779822"/>
            <a:ext cx="388843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67689" y="2740278"/>
            <a:ext cx="13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Batch_size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4008" y="22443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4008" y="31793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epoches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4008" y="36571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classes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67689" y="4139788"/>
            <a:ext cx="13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width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55921" y="2740278"/>
            <a:ext cx="13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32240" y="22443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height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32240" y="31793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Data path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55921" y="3657128"/>
            <a:ext cx="13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Model path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7" idx="3"/>
            <a:endCxn id="13" idx="1"/>
          </p:cNvCxnSpPr>
          <p:nvPr/>
        </p:nvCxnSpPr>
        <p:spPr>
          <a:xfrm>
            <a:off x="2775992" y="2428973"/>
            <a:ext cx="1868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59632" y="119675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用户信息表</a:t>
            </a:r>
            <a:endParaRPr lang="zh-CN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292080" y="1196751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模型配置表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863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323528" y="2126987"/>
            <a:ext cx="8639944" cy="20220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23528" y="4314710"/>
            <a:ext cx="7199784" cy="9864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23528" y="836712"/>
            <a:ext cx="8639944" cy="11881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39336" y="2786014"/>
            <a:ext cx="9177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title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83096" y="2771080"/>
            <a:ext cx="7200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model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10000" y="2766473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Batch_size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830624" y="2754965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Labeled data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262128" y="2771081"/>
            <a:ext cx="7200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epoches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26224" y="2775490"/>
            <a:ext cx="6480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classes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26696" y="2786499"/>
            <a:ext cx="6480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width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727168" y="2774812"/>
            <a:ext cx="6480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height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2160" y="3578804"/>
            <a:ext cx="11521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Nvabar</a:t>
            </a:r>
            <a:r>
              <a:rPr lang="en-US" altLang="zh-CN" sz="1200" dirty="0" smtClean="0"/>
              <a:t>-header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8536" y="3543280"/>
            <a:ext cx="10092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Form-control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830624" y="3543279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Form-post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946204" y="3568478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Form-text</a:t>
            </a:r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664024" y="1553049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字体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895296" y="1553963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颜色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79912" y="1546879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位置</a:t>
            </a:r>
            <a:endParaRPr lang="zh-CN" altLang="en-US" sz="1200" dirty="0"/>
          </a:p>
        </p:txBody>
      </p:sp>
      <p:cxnSp>
        <p:nvCxnSpPr>
          <p:cNvPr id="23" name="直接连接符 22"/>
          <p:cNvCxnSpPr>
            <a:stCxn id="4" idx="2"/>
            <a:endCxn id="14" idx="0"/>
          </p:cNvCxnSpPr>
          <p:nvPr/>
        </p:nvCxnSpPr>
        <p:spPr>
          <a:xfrm>
            <a:off x="8198224" y="3063013"/>
            <a:ext cx="0" cy="515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069264" y="3043472"/>
            <a:ext cx="0" cy="515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2"/>
          </p:cNvCxnSpPr>
          <p:nvPr/>
        </p:nvCxnSpPr>
        <p:spPr>
          <a:xfrm flipH="1">
            <a:off x="2333816" y="3031964"/>
            <a:ext cx="864" cy="531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7" idx="0"/>
          </p:cNvCxnSpPr>
          <p:nvPr/>
        </p:nvCxnSpPr>
        <p:spPr>
          <a:xfrm flipV="1">
            <a:off x="5450260" y="3424462"/>
            <a:ext cx="0" cy="144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614056" y="3415248"/>
            <a:ext cx="34371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8" idx="2"/>
          </p:cNvCxnSpPr>
          <p:nvPr/>
        </p:nvCxnSpPr>
        <p:spPr>
          <a:xfrm>
            <a:off x="3614056" y="3043472"/>
            <a:ext cx="0" cy="371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0" idx="2"/>
          </p:cNvCxnSpPr>
          <p:nvPr/>
        </p:nvCxnSpPr>
        <p:spPr>
          <a:xfrm>
            <a:off x="4622168" y="3048080"/>
            <a:ext cx="0" cy="367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1" idx="2"/>
          </p:cNvCxnSpPr>
          <p:nvPr/>
        </p:nvCxnSpPr>
        <p:spPr>
          <a:xfrm>
            <a:off x="5450260" y="3052489"/>
            <a:ext cx="0" cy="3627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2"/>
          </p:cNvCxnSpPr>
          <p:nvPr/>
        </p:nvCxnSpPr>
        <p:spPr>
          <a:xfrm>
            <a:off x="6250732" y="3063498"/>
            <a:ext cx="0" cy="351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3" idx="2"/>
          </p:cNvCxnSpPr>
          <p:nvPr/>
        </p:nvCxnSpPr>
        <p:spPr>
          <a:xfrm>
            <a:off x="7051204" y="3051811"/>
            <a:ext cx="0" cy="363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75264" y="4530960"/>
            <a:ext cx="12693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表</a:t>
            </a:r>
            <a:r>
              <a:rPr lang="zh-CN" altLang="en-US" sz="1200" dirty="0" smtClean="0"/>
              <a:t>单信息收集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987516" y="4536979"/>
            <a:ext cx="12693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数据打包与发送</a:t>
            </a:r>
            <a:endParaRPr lang="zh-CN" altLang="en-US" sz="1200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7523312" y="2136402"/>
            <a:ext cx="0" cy="202209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26808" y="906718"/>
            <a:ext cx="19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表示层（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27672" y="2204864"/>
            <a:ext cx="19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结构层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23528" y="4930134"/>
            <a:ext cx="25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行为层（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50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研究生\研究生\云制造\毕业论文\毕业论文latex\pic\chap2\jetson_tx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735" y="2348880"/>
            <a:ext cx="1588284" cy="89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研究生\研究生\云制造\毕业论文\毕业论文latex\pic\chap2\print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71" y="5641205"/>
            <a:ext cx="1082841" cy="81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研究生\研究生\云制造\毕业论文\毕业论文latex\pic\chap2\robo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23543"/>
            <a:ext cx="1577083" cy="138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研究生\研究生\云制造\毕业论文\毕业论文latex\pic\chap2\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15" y="404664"/>
            <a:ext cx="1437233" cy="10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:\研究生\研究生\云制造\毕业论文\毕业论文latex\pic\chap2\USB_camer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392" y="3778314"/>
            <a:ext cx="879280" cy="90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>
            <a:stCxn id="1028" idx="3"/>
          </p:cNvCxnSpPr>
          <p:nvPr/>
        </p:nvCxnSpPr>
        <p:spPr>
          <a:xfrm>
            <a:off x="4960912" y="6047271"/>
            <a:ext cx="193812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31" idx="2"/>
          </p:cNvCxnSpPr>
          <p:nvPr/>
        </p:nvCxnSpPr>
        <p:spPr>
          <a:xfrm flipV="1">
            <a:off x="6899032" y="4686028"/>
            <a:ext cx="0" cy="1368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31" idx="0"/>
            <a:endCxn id="1030" idx="2"/>
          </p:cNvCxnSpPr>
          <p:nvPr/>
        </p:nvCxnSpPr>
        <p:spPr>
          <a:xfrm flipV="1">
            <a:off x="6899032" y="1482589"/>
            <a:ext cx="0" cy="22957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029" idx="2"/>
          </p:cNvCxnSpPr>
          <p:nvPr/>
        </p:nvCxnSpPr>
        <p:spPr>
          <a:xfrm flipH="1">
            <a:off x="1904157" y="4906621"/>
            <a:ext cx="1" cy="1140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028" idx="1"/>
          </p:cNvCxnSpPr>
          <p:nvPr/>
        </p:nvCxnSpPr>
        <p:spPr>
          <a:xfrm flipV="1">
            <a:off x="1904157" y="6047271"/>
            <a:ext cx="19739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027" idx="3"/>
          </p:cNvCxnSpPr>
          <p:nvPr/>
        </p:nvCxnSpPr>
        <p:spPr>
          <a:xfrm flipH="1">
            <a:off x="5245019" y="2794923"/>
            <a:ext cx="165401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027" idx="1"/>
          </p:cNvCxnSpPr>
          <p:nvPr/>
        </p:nvCxnSpPr>
        <p:spPr>
          <a:xfrm flipH="1">
            <a:off x="1904158" y="2794923"/>
            <a:ext cx="17525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029" idx="0"/>
          </p:cNvCxnSpPr>
          <p:nvPr/>
        </p:nvCxnSpPr>
        <p:spPr>
          <a:xfrm>
            <a:off x="1904158" y="2794923"/>
            <a:ext cx="0" cy="7286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连接符 1023"/>
          <p:cNvCxnSpPr>
            <a:stCxn id="1030" idx="1"/>
          </p:cNvCxnSpPr>
          <p:nvPr/>
        </p:nvCxnSpPr>
        <p:spPr>
          <a:xfrm flipH="1">
            <a:off x="4450877" y="943627"/>
            <a:ext cx="1729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接箭头连接符 1031"/>
          <p:cNvCxnSpPr>
            <a:endCxn id="1027" idx="0"/>
          </p:cNvCxnSpPr>
          <p:nvPr/>
        </p:nvCxnSpPr>
        <p:spPr>
          <a:xfrm>
            <a:off x="4450877" y="943627"/>
            <a:ext cx="0" cy="14052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7668344" y="7647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452320" y="404750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摄像头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39952" y="520963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工件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039898" y="2348880"/>
            <a:ext cx="123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Jetson TX2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55576" y="30563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机械臂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67744" y="571351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抓取动作</a:t>
            </a:r>
            <a:endParaRPr lang="zh-CN" altLang="en-US" sz="1400" b="1" dirty="0"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36096" y="571351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图像信息</a:t>
            </a:r>
            <a:endParaRPr lang="zh-CN" altLang="en-US" sz="1400" b="1" dirty="0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80631" y="285145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控制指令</a:t>
            </a:r>
            <a:endParaRPr lang="zh-CN" altLang="en-US" sz="1400" b="1" dirty="0"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44008" y="591769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模型部署</a:t>
            </a:r>
            <a:endParaRPr lang="zh-CN" altLang="en-US" sz="1400" b="1" dirty="0">
              <a:latin typeface="+mj-ea"/>
              <a:ea typeface="+mj-ea"/>
            </a:endParaRPr>
          </a:p>
        </p:txBody>
      </p:sp>
      <p:cxnSp>
        <p:nvCxnSpPr>
          <p:cNvPr id="1039" name="直接箭头连接符 1038"/>
          <p:cNvCxnSpPr>
            <a:stCxn id="60" idx="0"/>
            <a:endCxn id="1027" idx="2"/>
          </p:cNvCxnSpPr>
          <p:nvPr/>
        </p:nvCxnSpPr>
        <p:spPr>
          <a:xfrm flipH="1" flipV="1">
            <a:off x="4450877" y="3240966"/>
            <a:ext cx="4355" cy="38721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/>
          <p:cNvSpPr txBox="1"/>
          <p:nvPr/>
        </p:nvSpPr>
        <p:spPr>
          <a:xfrm>
            <a:off x="3350129" y="3627311"/>
            <a:ext cx="35196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机械臂控制模块</a:t>
            </a:r>
            <a:endParaRPr lang="zh-CN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279248" y="3628181"/>
            <a:ext cx="3519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目标检测模块</a:t>
            </a:r>
            <a:endParaRPr lang="zh-CN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084128" y="3628181"/>
            <a:ext cx="35196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图像预处理模块</a:t>
            </a:r>
            <a:endParaRPr lang="zh-CN" altLang="en-US" sz="1200" dirty="0"/>
          </a:p>
        </p:txBody>
      </p:sp>
      <p:cxnSp>
        <p:nvCxnSpPr>
          <p:cNvPr id="1046" name="直接连接符 1045"/>
          <p:cNvCxnSpPr>
            <a:stCxn id="1043" idx="0"/>
          </p:cNvCxnSpPr>
          <p:nvPr/>
        </p:nvCxnSpPr>
        <p:spPr>
          <a:xfrm flipV="1">
            <a:off x="3526113" y="3434573"/>
            <a:ext cx="0" cy="19273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接连接符 1048"/>
          <p:cNvCxnSpPr/>
          <p:nvPr/>
        </p:nvCxnSpPr>
        <p:spPr>
          <a:xfrm>
            <a:off x="3526113" y="3425632"/>
            <a:ext cx="172996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5260112" y="3425632"/>
            <a:ext cx="0" cy="19273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5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323</Words>
  <Application>Microsoft Office PowerPoint</Application>
  <PresentationFormat>全屏显示(4:3)</PresentationFormat>
  <Paragraphs>145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朱雨贺</dc:creator>
  <cp:lastModifiedBy>admin</cp:lastModifiedBy>
  <cp:revision>39</cp:revision>
  <dcterms:created xsi:type="dcterms:W3CDTF">2018-12-14T12:44:27Z</dcterms:created>
  <dcterms:modified xsi:type="dcterms:W3CDTF">2019-01-03T14:23:21Z</dcterms:modified>
</cp:coreProperties>
</file>