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276" r:id="rId4"/>
    <p:sldId id="270" r:id="rId5"/>
    <p:sldId id="272" r:id="rId6"/>
    <p:sldId id="262" r:id="rId7"/>
    <p:sldId id="275" r:id="rId8"/>
    <p:sldId id="273" r:id="rId9"/>
    <p:sldId id="274" r:id="rId10"/>
    <p:sldId id="277" r:id="rId11"/>
    <p:sldId id="260" r:id="rId12"/>
    <p:sldId id="264" r:id="rId13"/>
    <p:sldId id="281" r:id="rId14"/>
    <p:sldId id="279" r:id="rId15"/>
    <p:sldId id="263" r:id="rId16"/>
    <p:sldId id="282" r:id="rId17"/>
    <p:sldId id="278" r:id="rId18"/>
    <p:sldId id="266" r:id="rId19"/>
    <p:sldId id="283" r:id="rId20"/>
    <p:sldId id="284" r:id="rId21"/>
    <p:sldId id="285" r:id="rId22"/>
    <p:sldId id="288" r:id="rId23"/>
    <p:sldId id="269" r:id="rId24"/>
    <p:sldId id="257" r:id="rId25"/>
    <p:sldId id="267" r:id="rId26"/>
    <p:sldId id="286" r:id="rId27"/>
    <p:sldId id="28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79074" autoAdjust="0"/>
  </p:normalViewPr>
  <p:slideViewPr>
    <p:cSldViewPr snapToGrid="0">
      <p:cViewPr varScale="1">
        <p:scale>
          <a:sx n="53" d="100"/>
          <a:sy n="53" d="100"/>
        </p:scale>
        <p:origin x="9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number of foundation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Yearbook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3549</c:v>
                </c:pt>
                <c:pt idx="1">
                  <c:v>4117</c:v>
                </c:pt>
                <c:pt idx="2">
                  <c:v>4784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A-46B4-951A-1C385F235B2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RICF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3344</c:v>
                </c:pt>
                <c:pt idx="1">
                  <c:v>4233</c:v>
                </c:pt>
                <c:pt idx="2">
                  <c:v>4895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A-46B4-951A-1C385F235B2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45245167"/>
        <c:axId val="345245583"/>
      </c:barChart>
      <c:catAx>
        <c:axId val="345245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5245583"/>
        <c:crosses val="autoZero"/>
        <c:auto val="1"/>
        <c:lblAlgn val="ctr"/>
        <c:lblOffset val="100"/>
        <c:noMultiLvlLbl val="0"/>
      </c:catAx>
      <c:valAx>
        <c:axId val="34524558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5245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A7ECA-2B66-436E-B583-D226ABCF045B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ED4D77-A420-4F07-957E-9DD3CCFAFF6C}">
      <dgm:prSet phldrT="[文本]" custT="1"/>
      <dgm:spPr/>
      <dgm:t>
        <a:bodyPr/>
        <a:lstStyle/>
        <a:p>
          <a:r>
            <a:rPr lang="en-US" altLang="zh-CN" sz="1800" dirty="0" smtClean="0"/>
            <a:t>Performance</a:t>
          </a:r>
          <a:endParaRPr lang="zh-CN" altLang="en-US" sz="1800" dirty="0"/>
        </a:p>
      </dgm:t>
    </dgm:pt>
    <dgm:pt modelId="{59A4565C-F90C-4AC3-8347-0593A0A0642F}" type="parTrans" cxnId="{727C27B1-1B4D-45DE-83D8-1DE960B9AF77}">
      <dgm:prSet/>
      <dgm:spPr/>
      <dgm:t>
        <a:bodyPr/>
        <a:lstStyle/>
        <a:p>
          <a:endParaRPr lang="zh-CN" altLang="en-US"/>
        </a:p>
      </dgm:t>
    </dgm:pt>
    <dgm:pt modelId="{FA1E85FC-1C4E-48DC-B737-12713BE9E752}" type="sibTrans" cxnId="{727C27B1-1B4D-45DE-83D8-1DE960B9AF77}">
      <dgm:prSet/>
      <dgm:spPr/>
      <dgm:t>
        <a:bodyPr/>
        <a:lstStyle/>
        <a:p>
          <a:endParaRPr lang="zh-CN" altLang="en-US"/>
        </a:p>
      </dgm:t>
    </dgm:pt>
    <dgm:pt modelId="{34D2629B-B622-4499-BFEC-EAC7D21C42A8}">
      <dgm:prSet phldrT="[文本]" custT="1"/>
      <dgm:spPr/>
      <dgm:t>
        <a:bodyPr/>
        <a:lstStyle/>
        <a:p>
          <a:r>
            <a:rPr lang="en-US" altLang="zh-CN" sz="1600" dirty="0" smtClean="0"/>
            <a:t>Government funding</a:t>
          </a:r>
          <a:endParaRPr lang="zh-CN" altLang="en-US" sz="1600" dirty="0"/>
        </a:p>
      </dgm:t>
    </dgm:pt>
    <dgm:pt modelId="{E7C461CD-283D-4B78-A52F-46B4E34980C3}" type="parTrans" cxnId="{D6648AA0-77D1-4021-AC7E-04675485E8C8}">
      <dgm:prSet/>
      <dgm:spPr/>
      <dgm:t>
        <a:bodyPr/>
        <a:lstStyle/>
        <a:p>
          <a:endParaRPr lang="zh-CN" altLang="en-US"/>
        </a:p>
      </dgm:t>
    </dgm:pt>
    <dgm:pt modelId="{4814A68E-4AFF-452E-B096-10E9CEF695AB}" type="sibTrans" cxnId="{D6648AA0-77D1-4021-AC7E-04675485E8C8}">
      <dgm:prSet/>
      <dgm:spPr/>
      <dgm:t>
        <a:bodyPr/>
        <a:lstStyle/>
        <a:p>
          <a:endParaRPr lang="zh-CN" altLang="en-US"/>
        </a:p>
      </dgm:t>
    </dgm:pt>
    <dgm:pt modelId="{C1AC7AE0-7E86-4C3C-A8BF-F160E4533660}">
      <dgm:prSet phldrT="[文本]" custT="1"/>
      <dgm:spPr/>
      <dgm:t>
        <a:bodyPr/>
        <a:lstStyle/>
        <a:p>
          <a:r>
            <a:rPr lang="en-US" altLang="zh-CN" sz="1600" dirty="0" err="1" smtClean="0"/>
            <a:t>Age,Size</a:t>
          </a:r>
          <a:r>
            <a:rPr lang="en-US" altLang="zh-CN" sz="1600" dirty="0" smtClean="0"/>
            <a:t>, Scope</a:t>
          </a:r>
          <a:endParaRPr lang="zh-CN" altLang="en-US" sz="1600" dirty="0"/>
        </a:p>
      </dgm:t>
    </dgm:pt>
    <dgm:pt modelId="{91B8E5FB-FCDB-4B27-AFA3-CDCD727C130A}" type="parTrans" cxnId="{81BCA3FA-59A2-4F16-8031-BAC763B568E2}">
      <dgm:prSet/>
      <dgm:spPr/>
      <dgm:t>
        <a:bodyPr/>
        <a:lstStyle/>
        <a:p>
          <a:endParaRPr lang="zh-CN" altLang="en-US"/>
        </a:p>
      </dgm:t>
    </dgm:pt>
    <dgm:pt modelId="{9D08B258-B8AD-418C-BAEA-2BC2EABF9A88}" type="sibTrans" cxnId="{81BCA3FA-59A2-4F16-8031-BAC763B568E2}">
      <dgm:prSet/>
      <dgm:spPr/>
      <dgm:t>
        <a:bodyPr/>
        <a:lstStyle/>
        <a:p>
          <a:endParaRPr lang="zh-CN" altLang="en-US"/>
        </a:p>
      </dgm:t>
    </dgm:pt>
    <dgm:pt modelId="{6B47E78A-D59D-4621-95CF-2DA8A9B71D40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rgbClr val="FF0000"/>
              </a:solidFill>
            </a:rPr>
            <a:t>Others?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801BF64A-1640-4895-A77D-4BC9D4FF9077}" type="parTrans" cxnId="{FBE75750-C91B-49D6-BD05-32311ADF24A2}">
      <dgm:prSet/>
      <dgm:spPr/>
      <dgm:t>
        <a:bodyPr/>
        <a:lstStyle/>
        <a:p>
          <a:endParaRPr lang="zh-CN" altLang="en-US"/>
        </a:p>
      </dgm:t>
    </dgm:pt>
    <dgm:pt modelId="{E1DF7D09-AD54-431A-A3D9-9ABD343FC4D8}" type="sibTrans" cxnId="{FBE75750-C91B-49D6-BD05-32311ADF24A2}">
      <dgm:prSet/>
      <dgm:spPr/>
      <dgm:t>
        <a:bodyPr/>
        <a:lstStyle/>
        <a:p>
          <a:endParaRPr lang="zh-CN" altLang="en-US"/>
        </a:p>
      </dgm:t>
    </dgm:pt>
    <dgm:pt modelId="{C5A8ED0C-6185-4FCE-9CEC-67A3D4DA87DA}">
      <dgm:prSet phldrT="[文本]" custT="1"/>
      <dgm:spPr/>
      <dgm:t>
        <a:bodyPr/>
        <a:lstStyle/>
        <a:p>
          <a:r>
            <a:rPr lang="en-US" altLang="zh-CN" sz="1600" dirty="0" err="1" smtClean="0"/>
            <a:t>Finiacial</a:t>
          </a:r>
          <a:r>
            <a:rPr lang="en-US" altLang="zh-CN" sz="1600" dirty="0" smtClean="0"/>
            <a:t> data</a:t>
          </a:r>
          <a:endParaRPr lang="zh-CN" altLang="en-US" sz="1600" dirty="0"/>
        </a:p>
      </dgm:t>
    </dgm:pt>
    <dgm:pt modelId="{14D51C43-C3E5-4218-BD1B-D9FC8D95F855}" type="parTrans" cxnId="{560C0728-3C58-4F01-8B8A-B01A47E16940}">
      <dgm:prSet/>
      <dgm:spPr/>
      <dgm:t>
        <a:bodyPr/>
        <a:lstStyle/>
        <a:p>
          <a:endParaRPr lang="zh-CN" altLang="en-US"/>
        </a:p>
      </dgm:t>
    </dgm:pt>
    <dgm:pt modelId="{75CF314B-A523-45D6-9D0C-7D4FF3DFB104}" type="sibTrans" cxnId="{560C0728-3C58-4F01-8B8A-B01A47E16940}">
      <dgm:prSet/>
      <dgm:spPr/>
      <dgm:t>
        <a:bodyPr/>
        <a:lstStyle/>
        <a:p>
          <a:endParaRPr lang="zh-CN" altLang="en-US"/>
        </a:p>
      </dgm:t>
    </dgm:pt>
    <dgm:pt modelId="{A590EFD8-F19A-4E36-B9BE-E40D0CAE7417}" type="pres">
      <dgm:prSet presAssocID="{5E3A7ECA-2B66-436E-B583-D226ABCF045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4677ED1-F053-4BDF-AF10-5542ACEA1CC9}" type="pres">
      <dgm:prSet presAssocID="{A8ED4D77-A420-4F07-957E-9DD3CCFAFF6C}" presName="centerShape" presStyleLbl="node0" presStyleIdx="0" presStyleCnt="1" custScaleX="167734" custScaleY="139056"/>
      <dgm:spPr/>
      <dgm:t>
        <a:bodyPr/>
        <a:lstStyle/>
        <a:p>
          <a:endParaRPr lang="zh-CN" altLang="en-US"/>
        </a:p>
      </dgm:t>
    </dgm:pt>
    <dgm:pt modelId="{59DD17D9-857D-462B-8612-C608B5D1EE42}" type="pres">
      <dgm:prSet presAssocID="{E7C461CD-283D-4B78-A52F-46B4E34980C3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AEDD39E-0C13-408E-B592-AA14A806B52B}" type="pres">
      <dgm:prSet presAssocID="{E7C461CD-283D-4B78-A52F-46B4E34980C3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48571AA-7393-437A-B226-02CEF0815AD4}" type="pres">
      <dgm:prSet presAssocID="{34D2629B-B622-4499-BFEC-EAC7D21C42A8}" presName="node" presStyleLbl="node1" presStyleIdx="0" presStyleCnt="4" custScaleX="124406" custScaleY="109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5521D-6364-409A-B4F6-8C2C33CCB4F0}" type="pres">
      <dgm:prSet presAssocID="{91B8E5FB-FCDB-4B27-AFA3-CDCD727C130A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6437BF7-B41E-4C1D-91A7-BF784557CFC0}" type="pres">
      <dgm:prSet presAssocID="{91B8E5FB-FCDB-4B27-AFA3-CDCD727C130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5AEF914-0178-4F88-B2CC-4309C7E45E61}" type="pres">
      <dgm:prSet presAssocID="{C1AC7AE0-7E86-4C3C-A8BF-F160E4533660}" presName="node" presStyleLbl="node1" presStyleIdx="1" presStyleCnt="4" custScaleX="104738" custScaleY="998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0A322F-4C05-4256-A72A-1032FFC7CE2B}" type="pres">
      <dgm:prSet presAssocID="{801BF64A-1640-4895-A77D-4BC9D4FF9077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8EA510C-5B66-4644-979F-58E2B21AB448}" type="pres">
      <dgm:prSet presAssocID="{801BF64A-1640-4895-A77D-4BC9D4FF907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8A2AA5A-4995-447D-A309-795DF2550D26}" type="pres">
      <dgm:prSet presAssocID="{6B47E78A-D59D-4621-95CF-2DA8A9B71D4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02643B-5380-4235-8255-ECAF5C5267C5}" type="pres">
      <dgm:prSet presAssocID="{14D51C43-C3E5-4218-BD1B-D9FC8D95F855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4B6D302-09DC-45B4-9915-75D6F949C7C9}" type="pres">
      <dgm:prSet presAssocID="{14D51C43-C3E5-4218-BD1B-D9FC8D95F855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2E270DD0-A513-4875-AFCE-15AF50F14021}" type="pres">
      <dgm:prSet presAssocID="{C5A8ED0C-6185-4FCE-9CEC-67A3D4DA87D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CDF134-C8E8-4B1E-9159-26622385934C}" type="presOf" srcId="{C5A8ED0C-6185-4FCE-9CEC-67A3D4DA87DA}" destId="{2E270DD0-A513-4875-AFCE-15AF50F14021}" srcOrd="0" destOrd="0" presId="urn:microsoft.com/office/officeart/2005/8/layout/radial5"/>
    <dgm:cxn modelId="{8FCD64B7-5413-40EB-A9D2-6357F256E623}" type="presOf" srcId="{E7C461CD-283D-4B78-A52F-46B4E34980C3}" destId="{59DD17D9-857D-462B-8612-C608B5D1EE42}" srcOrd="0" destOrd="0" presId="urn:microsoft.com/office/officeart/2005/8/layout/radial5"/>
    <dgm:cxn modelId="{443FA4F6-0A2B-4292-811B-53FFCE66DCF4}" type="presOf" srcId="{801BF64A-1640-4895-A77D-4BC9D4FF9077}" destId="{08EA510C-5B66-4644-979F-58E2B21AB448}" srcOrd="1" destOrd="0" presId="urn:microsoft.com/office/officeart/2005/8/layout/radial5"/>
    <dgm:cxn modelId="{560B3D30-34CB-4370-AE0B-42A53F11D0FF}" type="presOf" srcId="{A8ED4D77-A420-4F07-957E-9DD3CCFAFF6C}" destId="{D4677ED1-F053-4BDF-AF10-5542ACEA1CC9}" srcOrd="0" destOrd="0" presId="urn:microsoft.com/office/officeart/2005/8/layout/radial5"/>
    <dgm:cxn modelId="{6932403A-D498-420B-9E6B-0FB078D5CF14}" type="presOf" srcId="{C1AC7AE0-7E86-4C3C-A8BF-F160E4533660}" destId="{C5AEF914-0178-4F88-B2CC-4309C7E45E61}" srcOrd="0" destOrd="0" presId="urn:microsoft.com/office/officeart/2005/8/layout/radial5"/>
    <dgm:cxn modelId="{9D4E897A-2C2E-41D0-A5B6-4C5E6CC48E6D}" type="presOf" srcId="{5E3A7ECA-2B66-436E-B583-D226ABCF045B}" destId="{A590EFD8-F19A-4E36-B9BE-E40D0CAE7417}" srcOrd="0" destOrd="0" presId="urn:microsoft.com/office/officeart/2005/8/layout/radial5"/>
    <dgm:cxn modelId="{71F3CA39-82DE-4AEF-8229-120046B859C6}" type="presOf" srcId="{801BF64A-1640-4895-A77D-4BC9D4FF9077}" destId="{500A322F-4C05-4256-A72A-1032FFC7CE2B}" srcOrd="0" destOrd="0" presId="urn:microsoft.com/office/officeart/2005/8/layout/radial5"/>
    <dgm:cxn modelId="{D4D68B6C-1392-451A-89D8-04CA54EF58B3}" type="presOf" srcId="{14D51C43-C3E5-4218-BD1B-D9FC8D95F855}" destId="{24B6D302-09DC-45B4-9915-75D6F949C7C9}" srcOrd="1" destOrd="0" presId="urn:microsoft.com/office/officeart/2005/8/layout/radial5"/>
    <dgm:cxn modelId="{FBE75750-C91B-49D6-BD05-32311ADF24A2}" srcId="{A8ED4D77-A420-4F07-957E-9DD3CCFAFF6C}" destId="{6B47E78A-D59D-4621-95CF-2DA8A9B71D40}" srcOrd="2" destOrd="0" parTransId="{801BF64A-1640-4895-A77D-4BC9D4FF9077}" sibTransId="{E1DF7D09-AD54-431A-A3D9-9ABD343FC4D8}"/>
    <dgm:cxn modelId="{6CE9B5EB-C642-47BF-A091-781B4C65BEC7}" type="presOf" srcId="{6B47E78A-D59D-4621-95CF-2DA8A9B71D40}" destId="{18A2AA5A-4995-447D-A309-795DF2550D26}" srcOrd="0" destOrd="0" presId="urn:microsoft.com/office/officeart/2005/8/layout/radial5"/>
    <dgm:cxn modelId="{727C27B1-1B4D-45DE-83D8-1DE960B9AF77}" srcId="{5E3A7ECA-2B66-436E-B583-D226ABCF045B}" destId="{A8ED4D77-A420-4F07-957E-9DD3CCFAFF6C}" srcOrd="0" destOrd="0" parTransId="{59A4565C-F90C-4AC3-8347-0593A0A0642F}" sibTransId="{FA1E85FC-1C4E-48DC-B737-12713BE9E752}"/>
    <dgm:cxn modelId="{EE422CFE-2B9E-43E3-BDA7-D5D25D8F3237}" type="presOf" srcId="{91B8E5FB-FCDB-4B27-AFA3-CDCD727C130A}" destId="{46437BF7-B41E-4C1D-91A7-BF784557CFC0}" srcOrd="1" destOrd="0" presId="urn:microsoft.com/office/officeart/2005/8/layout/radial5"/>
    <dgm:cxn modelId="{560C0728-3C58-4F01-8B8A-B01A47E16940}" srcId="{A8ED4D77-A420-4F07-957E-9DD3CCFAFF6C}" destId="{C5A8ED0C-6185-4FCE-9CEC-67A3D4DA87DA}" srcOrd="3" destOrd="0" parTransId="{14D51C43-C3E5-4218-BD1B-D9FC8D95F855}" sibTransId="{75CF314B-A523-45D6-9D0C-7D4FF3DFB104}"/>
    <dgm:cxn modelId="{81BCA3FA-59A2-4F16-8031-BAC763B568E2}" srcId="{A8ED4D77-A420-4F07-957E-9DD3CCFAFF6C}" destId="{C1AC7AE0-7E86-4C3C-A8BF-F160E4533660}" srcOrd="1" destOrd="0" parTransId="{91B8E5FB-FCDB-4B27-AFA3-CDCD727C130A}" sibTransId="{9D08B258-B8AD-418C-BAEA-2BC2EABF9A88}"/>
    <dgm:cxn modelId="{EB4D1C1A-533E-4B38-8ECA-FEF66154DC74}" type="presOf" srcId="{E7C461CD-283D-4B78-A52F-46B4E34980C3}" destId="{7AEDD39E-0C13-408E-B592-AA14A806B52B}" srcOrd="1" destOrd="0" presId="urn:microsoft.com/office/officeart/2005/8/layout/radial5"/>
    <dgm:cxn modelId="{2054E79D-8DAC-4A9B-AB22-0F7DEE721C32}" type="presOf" srcId="{14D51C43-C3E5-4218-BD1B-D9FC8D95F855}" destId="{0702643B-5380-4235-8255-ECAF5C5267C5}" srcOrd="0" destOrd="0" presId="urn:microsoft.com/office/officeart/2005/8/layout/radial5"/>
    <dgm:cxn modelId="{D6648AA0-77D1-4021-AC7E-04675485E8C8}" srcId="{A8ED4D77-A420-4F07-957E-9DD3CCFAFF6C}" destId="{34D2629B-B622-4499-BFEC-EAC7D21C42A8}" srcOrd="0" destOrd="0" parTransId="{E7C461CD-283D-4B78-A52F-46B4E34980C3}" sibTransId="{4814A68E-4AFF-452E-B096-10E9CEF695AB}"/>
    <dgm:cxn modelId="{1E6F9402-366B-435D-93A7-CDD8CF035D3C}" type="presOf" srcId="{91B8E5FB-FCDB-4B27-AFA3-CDCD727C130A}" destId="{C945521D-6364-409A-B4F6-8C2C33CCB4F0}" srcOrd="0" destOrd="0" presId="urn:microsoft.com/office/officeart/2005/8/layout/radial5"/>
    <dgm:cxn modelId="{D61ABB57-405C-461D-A228-9E8EFC519261}" type="presOf" srcId="{34D2629B-B622-4499-BFEC-EAC7D21C42A8}" destId="{448571AA-7393-437A-B226-02CEF0815AD4}" srcOrd="0" destOrd="0" presId="urn:microsoft.com/office/officeart/2005/8/layout/radial5"/>
    <dgm:cxn modelId="{AF2AA01A-98DB-4870-9141-9D316CA58646}" type="presParOf" srcId="{A590EFD8-F19A-4E36-B9BE-E40D0CAE7417}" destId="{D4677ED1-F053-4BDF-AF10-5542ACEA1CC9}" srcOrd="0" destOrd="0" presId="urn:microsoft.com/office/officeart/2005/8/layout/radial5"/>
    <dgm:cxn modelId="{AD266CD4-FB32-47C5-88CB-B5337710F6BC}" type="presParOf" srcId="{A590EFD8-F19A-4E36-B9BE-E40D0CAE7417}" destId="{59DD17D9-857D-462B-8612-C608B5D1EE42}" srcOrd="1" destOrd="0" presId="urn:microsoft.com/office/officeart/2005/8/layout/radial5"/>
    <dgm:cxn modelId="{40C8A2D8-374D-48E8-96A8-64B887685B3D}" type="presParOf" srcId="{59DD17D9-857D-462B-8612-C608B5D1EE42}" destId="{7AEDD39E-0C13-408E-B592-AA14A806B52B}" srcOrd="0" destOrd="0" presId="urn:microsoft.com/office/officeart/2005/8/layout/radial5"/>
    <dgm:cxn modelId="{905E6115-35D7-41CF-8F28-A4AF5AD303A2}" type="presParOf" srcId="{A590EFD8-F19A-4E36-B9BE-E40D0CAE7417}" destId="{448571AA-7393-437A-B226-02CEF0815AD4}" srcOrd="2" destOrd="0" presId="urn:microsoft.com/office/officeart/2005/8/layout/radial5"/>
    <dgm:cxn modelId="{16C78091-9A97-4DE0-92D8-E01B09739DE3}" type="presParOf" srcId="{A590EFD8-F19A-4E36-B9BE-E40D0CAE7417}" destId="{C945521D-6364-409A-B4F6-8C2C33CCB4F0}" srcOrd="3" destOrd="0" presId="urn:microsoft.com/office/officeart/2005/8/layout/radial5"/>
    <dgm:cxn modelId="{8837F3DB-31BD-49DF-B7ED-F6E4F5F58A02}" type="presParOf" srcId="{C945521D-6364-409A-B4F6-8C2C33CCB4F0}" destId="{46437BF7-B41E-4C1D-91A7-BF784557CFC0}" srcOrd="0" destOrd="0" presId="urn:microsoft.com/office/officeart/2005/8/layout/radial5"/>
    <dgm:cxn modelId="{D85E29E2-0976-4EBA-A44F-2E245BAD1988}" type="presParOf" srcId="{A590EFD8-F19A-4E36-B9BE-E40D0CAE7417}" destId="{C5AEF914-0178-4F88-B2CC-4309C7E45E61}" srcOrd="4" destOrd="0" presId="urn:microsoft.com/office/officeart/2005/8/layout/radial5"/>
    <dgm:cxn modelId="{B8B0C159-1027-4E33-A667-1ACDA2B9DD4A}" type="presParOf" srcId="{A590EFD8-F19A-4E36-B9BE-E40D0CAE7417}" destId="{500A322F-4C05-4256-A72A-1032FFC7CE2B}" srcOrd="5" destOrd="0" presId="urn:microsoft.com/office/officeart/2005/8/layout/radial5"/>
    <dgm:cxn modelId="{F9613B89-9834-4F0D-9B29-D40A273E0B9D}" type="presParOf" srcId="{500A322F-4C05-4256-A72A-1032FFC7CE2B}" destId="{08EA510C-5B66-4644-979F-58E2B21AB448}" srcOrd="0" destOrd="0" presId="urn:microsoft.com/office/officeart/2005/8/layout/radial5"/>
    <dgm:cxn modelId="{CCB43E6B-BED9-4010-8151-53588B261D96}" type="presParOf" srcId="{A590EFD8-F19A-4E36-B9BE-E40D0CAE7417}" destId="{18A2AA5A-4995-447D-A309-795DF2550D26}" srcOrd="6" destOrd="0" presId="urn:microsoft.com/office/officeart/2005/8/layout/radial5"/>
    <dgm:cxn modelId="{9D2E5B63-5832-4C7D-A7F8-6BCC9D44A613}" type="presParOf" srcId="{A590EFD8-F19A-4E36-B9BE-E40D0CAE7417}" destId="{0702643B-5380-4235-8255-ECAF5C5267C5}" srcOrd="7" destOrd="0" presId="urn:microsoft.com/office/officeart/2005/8/layout/radial5"/>
    <dgm:cxn modelId="{C55DFE2C-CE3E-44C5-A262-7C37379C3A41}" type="presParOf" srcId="{0702643B-5380-4235-8255-ECAF5C5267C5}" destId="{24B6D302-09DC-45B4-9915-75D6F949C7C9}" srcOrd="0" destOrd="0" presId="urn:microsoft.com/office/officeart/2005/8/layout/radial5"/>
    <dgm:cxn modelId="{F48754A2-AC51-4FD9-8FAE-57E3821924F8}" type="presParOf" srcId="{A590EFD8-F19A-4E36-B9BE-E40D0CAE7417}" destId="{2E270DD0-A513-4875-AFCE-15AF50F1402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77ED1-F053-4BDF-AF10-5542ACEA1CC9}">
      <dsp:nvSpPr>
        <dsp:cNvPr id="0" name=""/>
        <dsp:cNvSpPr/>
      </dsp:nvSpPr>
      <dsp:spPr>
        <a:xfrm>
          <a:off x="1781332" y="1628267"/>
          <a:ext cx="1704504" cy="1413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Performance</a:t>
          </a:r>
          <a:endParaRPr lang="zh-CN" altLang="en-US" sz="1800" kern="1200" dirty="0"/>
        </a:p>
      </dsp:txBody>
      <dsp:txXfrm>
        <a:off x="2030951" y="1835208"/>
        <a:ext cx="1205266" cy="999197"/>
      </dsp:txXfrm>
    </dsp:sp>
    <dsp:sp modelId="{59DD17D9-857D-462B-8612-C608B5D1EE42}">
      <dsp:nvSpPr>
        <dsp:cNvPr id="0" name=""/>
        <dsp:cNvSpPr/>
      </dsp:nvSpPr>
      <dsp:spPr>
        <a:xfrm rot="16200000">
          <a:off x="2545899" y="1261613"/>
          <a:ext cx="175371" cy="412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572205" y="1370388"/>
        <a:ext cx="122760" cy="247407"/>
      </dsp:txXfrm>
    </dsp:sp>
    <dsp:sp modelId="{448571AA-7393-437A-B226-02CEF0815AD4}">
      <dsp:nvSpPr>
        <dsp:cNvPr id="0" name=""/>
        <dsp:cNvSpPr/>
      </dsp:nvSpPr>
      <dsp:spPr>
        <a:xfrm>
          <a:off x="1879197" y="-24905"/>
          <a:ext cx="1508773" cy="1322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Government funding</a:t>
          </a:r>
          <a:endParaRPr lang="zh-CN" altLang="en-US" sz="1600" kern="1200" dirty="0"/>
        </a:p>
      </dsp:txBody>
      <dsp:txXfrm>
        <a:off x="2100152" y="168739"/>
        <a:ext cx="1066863" cy="934995"/>
      </dsp:txXfrm>
    </dsp:sp>
    <dsp:sp modelId="{C945521D-6364-409A-B4F6-8C2C33CCB4F0}">
      <dsp:nvSpPr>
        <dsp:cNvPr id="0" name=""/>
        <dsp:cNvSpPr/>
      </dsp:nvSpPr>
      <dsp:spPr>
        <a:xfrm>
          <a:off x="3532299" y="2128634"/>
          <a:ext cx="111934" cy="412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532299" y="2211103"/>
        <a:ext cx="78354" cy="247407"/>
      </dsp:txXfrm>
    </dsp:sp>
    <dsp:sp modelId="{C5AEF914-0178-4F88-B2CC-4309C7E45E61}">
      <dsp:nvSpPr>
        <dsp:cNvPr id="0" name=""/>
        <dsp:cNvSpPr/>
      </dsp:nvSpPr>
      <dsp:spPr>
        <a:xfrm>
          <a:off x="3697033" y="1729174"/>
          <a:ext cx="1270243" cy="1211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Age,Size</a:t>
          </a:r>
          <a:r>
            <a:rPr lang="en-US" altLang="zh-CN" sz="1600" kern="1200" dirty="0" smtClean="0"/>
            <a:t>, Scope</a:t>
          </a:r>
          <a:endParaRPr lang="zh-CN" altLang="en-US" sz="1600" kern="1200" dirty="0"/>
        </a:p>
      </dsp:txBody>
      <dsp:txXfrm>
        <a:off x="3883056" y="1906560"/>
        <a:ext cx="898197" cy="856493"/>
      </dsp:txXfrm>
    </dsp:sp>
    <dsp:sp modelId="{500A322F-4C05-4256-A72A-1032FFC7CE2B}">
      <dsp:nvSpPr>
        <dsp:cNvPr id="0" name=""/>
        <dsp:cNvSpPr/>
      </dsp:nvSpPr>
      <dsp:spPr>
        <a:xfrm rot="5400000">
          <a:off x="2531390" y="3022209"/>
          <a:ext cx="204389" cy="412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562049" y="3074020"/>
        <a:ext cx="143072" cy="247407"/>
      </dsp:txXfrm>
    </dsp:sp>
    <dsp:sp modelId="{18A2AA5A-4995-447D-A309-795DF2550D26}">
      <dsp:nvSpPr>
        <dsp:cNvPr id="0" name=""/>
        <dsp:cNvSpPr/>
      </dsp:nvSpPr>
      <dsp:spPr>
        <a:xfrm>
          <a:off x="2027193" y="3426986"/>
          <a:ext cx="1212781" cy="1212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Others?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2204801" y="3604594"/>
        <a:ext cx="857565" cy="857565"/>
      </dsp:txXfrm>
    </dsp:sp>
    <dsp:sp modelId="{0702643B-5380-4235-8255-ECAF5C5267C5}">
      <dsp:nvSpPr>
        <dsp:cNvPr id="0" name=""/>
        <dsp:cNvSpPr/>
      </dsp:nvSpPr>
      <dsp:spPr>
        <a:xfrm rot="10800000">
          <a:off x="1601386" y="2128634"/>
          <a:ext cx="127161" cy="412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1639534" y="2211103"/>
        <a:ext cx="89013" cy="247407"/>
      </dsp:txXfrm>
    </dsp:sp>
    <dsp:sp modelId="{2E270DD0-A513-4875-AFCE-15AF50F14021}">
      <dsp:nvSpPr>
        <dsp:cNvPr id="0" name=""/>
        <dsp:cNvSpPr/>
      </dsp:nvSpPr>
      <dsp:spPr>
        <a:xfrm>
          <a:off x="328622" y="1728416"/>
          <a:ext cx="1212781" cy="1212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Finiacial</a:t>
          </a:r>
          <a:r>
            <a:rPr lang="en-US" altLang="zh-CN" sz="1600" kern="1200" dirty="0" smtClean="0"/>
            <a:t> data</a:t>
          </a:r>
          <a:endParaRPr lang="zh-CN" altLang="en-US" sz="1600" kern="1200" dirty="0"/>
        </a:p>
      </dsp:txBody>
      <dsp:txXfrm>
        <a:off x="506230" y="1906024"/>
        <a:ext cx="857565" cy="857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ADF98-9701-4EA1-8F70-C82927F8DA2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A6F30-36D4-4004-9928-42C5ACC59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4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hinafoundation.org.c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oundationcenter.org.cn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7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6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Numerous previous studies also have used these control variables (e.g., Ni, Chen, Ding, &amp; Wu,2015; Ni &amp; Zhan, 2017; </a:t>
            </a:r>
            <a:r>
              <a:rPr lang="en-US" altLang="zh-CN" dirty="0" err="1" smtClean="0"/>
              <a:t>Nie</a:t>
            </a:r>
            <a:r>
              <a:rPr lang="en-US" altLang="zh-CN" dirty="0" smtClean="0"/>
              <a:t>, Liu, &amp; Cheng, 2015; Wei, 2017).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5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Fundraising type is dummy-coded as public and non-public fundraising. The public fundraising foundations can solicit donations publicly (e.g., advertising in shopping malls or subways),</a:t>
            </a:r>
          </a:p>
          <a:p>
            <a:r>
              <a:rPr lang="en-US" altLang="zh-CN" dirty="0" smtClean="0"/>
              <a:t>while non-public fundraising foundations are allowed to solicit only through private channels and target specific individuals. This difference in fundraising capacity may influence private donations.</a:t>
            </a:r>
          </a:p>
          <a:p>
            <a:r>
              <a:rPr lang="en-US" altLang="zh-CN" dirty="0" smtClean="0"/>
              <a:t>Moreover, public fundraising foundations are more likely to be connected with the government than non-public fundraising foundations. Therefore, the status of being public or non-public</a:t>
            </a:r>
          </a:p>
          <a:p>
            <a:r>
              <a:rPr lang="en-US" altLang="zh-CN" dirty="0" smtClean="0"/>
              <a:t>may confound the relation between government funding and private donations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1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Annual reports and audited financial reports .</a:t>
            </a:r>
          </a:p>
          <a:p>
            <a:r>
              <a:rPr lang="en-US" altLang="zh-CN" dirty="0" smtClean="0"/>
              <a:t>Information disclosed by supervising government departments .</a:t>
            </a:r>
          </a:p>
          <a:p>
            <a:r>
              <a:rPr lang="en-US" altLang="zh-CN" dirty="0" smtClean="0"/>
              <a:t>Information disclosed by the China Foundation Database (</a:t>
            </a:r>
            <a:r>
              <a:rPr lang="en-US" altLang="zh-CN" dirty="0" smtClean="0">
                <a:hlinkClick r:id="rId3"/>
              </a:rPr>
              <a:t>http://chinafoundation.org.cn</a:t>
            </a:r>
            <a:r>
              <a:rPr lang="en-US" altLang="zh-CN" dirty="0" smtClean="0"/>
              <a:t>; an information-disclosing platform supervised by the Civil Organization Administration Bureau, closed in early 2015 for unknown reasons).</a:t>
            </a:r>
          </a:p>
          <a:p>
            <a:r>
              <a:rPr lang="en-US" altLang="zh-CN" dirty="0" smtClean="0"/>
              <a:t>Information disclosed by the China Foundation Center (</a:t>
            </a:r>
            <a:r>
              <a:rPr lang="en-US" altLang="zh-CN" dirty="0" smtClean="0">
                <a:hlinkClick r:id="rId4"/>
              </a:rPr>
              <a:t>http://foundationcenter.org.cn</a:t>
            </a:r>
            <a:r>
              <a:rPr lang="en-US" altLang="zh-CN" dirty="0" smtClean="0"/>
              <a:t>; an information-disclosing platform run by a nonprofit organization) .</a:t>
            </a:r>
          </a:p>
          <a:p>
            <a:r>
              <a:rPr lang="en-US" altLang="zh-CN" dirty="0" smtClean="0"/>
              <a:t>News from the foundation’s official website. The website snapshots are taken and stored under the “raw data” folder (see Data Records section below; the same for source #6).</a:t>
            </a:r>
          </a:p>
          <a:p>
            <a:r>
              <a:rPr lang="en-US" altLang="zh-CN" dirty="0" smtClean="0"/>
              <a:t>News from credible magazines or websites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76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03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8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61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11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6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46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8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89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23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1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2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Chinese donors are not likely to use similar proxies of performance that US donors rely 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7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8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Others define its key feature as the adoption of standard, professional decision-making practices (Grissom 2010).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As </a:t>
            </a:r>
            <a:r>
              <a:rPr lang="en-US" altLang="zh-CN" dirty="0" err="1" smtClean="0"/>
              <a:t>Sua´rez</a:t>
            </a:r>
            <a:r>
              <a:rPr lang="en-US" altLang="zh-CN" dirty="0" smtClean="0"/>
              <a:t> (2011: 321) points out, ‘‘professionalization is an important management approach for achieving mission, yet the effects of professionalization on performance are not always clear.’’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5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5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founding organization is governmental or quasi-governmental;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initial endowment is from a governmental agency;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current or retired government officials are employees or board members;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They share the same office address with supervising or sponsoring governmental or quasigovernmental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(Johnson &amp; Ni, 2015; Ni &amp; Zhan, 2017;Wei, 2017; Ma, 2019)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8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disclosure policy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8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5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5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4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3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5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3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4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8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9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D0FE-BA0D-4533-8BFC-BCE0E866711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-ji/RIC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-ji/RICF/blob/master/RICF%20Codebook.xls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tats.gov.cn/easyquery.htm?cn=C0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npo.gov.cn/search/evalt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zj.beijing.gov.cn/news/root/tzgg/2018-03/126315.s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uZhaonan/DATA-MGM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8500" y="1122362"/>
            <a:ext cx="10858500" cy="301783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Political Power or </a:t>
            </a:r>
            <a:r>
              <a:rPr lang="en-US" altLang="zh-CN" b="1" dirty="0"/>
              <a:t>Professional </a:t>
            </a:r>
            <a:r>
              <a:rPr lang="en-US" altLang="zh-CN" b="1" dirty="0" smtClean="0"/>
              <a:t>Power: An Analysis of Factors Influencing Chinese Foundation’s Private Donation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672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Zhaonan Zhu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2019.05.03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China’s foundation evaluation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China, foundation registered for three years should be evaluated, because only the foundations which above 3A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5 levels, from 1A to 5A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get tax deduction status. But the evaluation mechanisms are very different in different province.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Foundations in China are very different from the US’s. More than 80% foundations in China conduct programs by themselves instead of supporting other NPOs. As a result,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evaluators pay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attention on their program’s effectiveness, not just financial efficiency.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the evaluation result are good indicator reflect a foundation’s program professionalization.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Control Variables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between each organization’s year of founding and the year of observation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assets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size 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board members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level 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level 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Chen, Ding, &amp;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Wu,2015;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&amp; Zhan, 2017;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Liu, &amp; Cheng,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2015;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Wei,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2017; Ma,2019).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2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192009"/>
              </p:ext>
            </p:extLst>
          </p:nvPr>
        </p:nvGraphicFramePr>
        <p:xfrm>
          <a:off x="112642" y="471726"/>
          <a:ext cx="11531601" cy="53622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9018">
                  <a:extLst>
                    <a:ext uri="{9D8B030D-6E8A-4147-A177-3AD203B41FA5}">
                      <a16:colId xmlns:a16="http://schemas.microsoft.com/office/drawing/2014/main" val="1343653446"/>
                    </a:ext>
                  </a:extLst>
                </a:gridCol>
                <a:gridCol w="3221485">
                  <a:extLst>
                    <a:ext uri="{9D8B030D-6E8A-4147-A177-3AD203B41FA5}">
                      <a16:colId xmlns:a16="http://schemas.microsoft.com/office/drawing/2014/main" val="167334935"/>
                    </a:ext>
                  </a:extLst>
                </a:gridCol>
                <a:gridCol w="6101098">
                  <a:extLst>
                    <a:ext uri="{9D8B030D-6E8A-4147-A177-3AD203B41FA5}">
                      <a16:colId xmlns:a16="http://schemas.microsoft.com/office/drawing/2014/main" val="4207626468"/>
                    </a:ext>
                  </a:extLst>
                </a:gridCol>
              </a:tblGrid>
              <a:tr h="3572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Variables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Operationalization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Measure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2661222503"/>
                  </a:ext>
                </a:extLst>
              </a:tr>
              <a:tr h="708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DV: Private Donation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The amount of total private donations in a particular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Unrestricted donation income + Restricted donation </a:t>
                      </a:r>
                      <a:r>
                        <a:rPr lang="en-US" sz="1800" u="none" strike="noStrike" dirty="0" smtClean="0">
                          <a:effectLst/>
                        </a:rPr>
                        <a:t>income</a:t>
                      </a: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2093326128"/>
                  </a:ext>
                </a:extLst>
              </a:tr>
              <a:tr h="3207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IV:Professional</a:t>
                      </a:r>
                      <a:r>
                        <a:rPr lang="en-US" sz="1800" u="none" strike="noStrike" dirty="0">
                          <a:effectLst/>
                        </a:rPr>
                        <a:t> Power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Foundation </a:t>
                      </a:r>
                      <a:r>
                        <a:rPr 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evaluation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scale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5A, 4A, 3A,2A,1A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535342567"/>
                  </a:ext>
                </a:extLst>
              </a:tr>
              <a:tr h="3207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The </a:t>
                      </a:r>
                      <a:r>
                        <a:rPr lang="en-US" sz="1800" u="none" strike="noStrike" dirty="0">
                          <a:effectLst/>
                        </a:rPr>
                        <a:t>number full-time employee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u="none" strike="noStrike" dirty="0">
                          <a:effectLst/>
                        </a:rPr>
                        <a:t>full-time employee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835003956"/>
                  </a:ext>
                </a:extLst>
              </a:tr>
              <a:tr h="29669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IV:Governemt</a:t>
                      </a:r>
                      <a:r>
                        <a:rPr lang="en-US" sz="1800" u="none" strike="noStrike" dirty="0">
                          <a:effectLst/>
                        </a:rPr>
                        <a:t> Power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Government funding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Government subsidies(cash)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1419726957"/>
                  </a:ext>
                </a:extLst>
              </a:tr>
              <a:tr h="3207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State-linked foundations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Dummy variable (0:NSF; 1: SLF)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2710368189"/>
                  </a:ext>
                </a:extLst>
              </a:tr>
              <a:tr h="781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Number of government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officials serving as principals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u="none" strike="noStrike" dirty="0">
                          <a:effectLst/>
                        </a:rPr>
                        <a:t>of current  government officials + </a:t>
                      </a:r>
                      <a:r>
                        <a:rPr lang="en-US" sz="1800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u="none" strike="noStrike" dirty="0">
                          <a:effectLst/>
                        </a:rPr>
                        <a:t>of retired senior-level government officials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3974549474"/>
                  </a:ext>
                </a:extLst>
              </a:tr>
              <a:tr h="76763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CV:Organizational</a:t>
                      </a:r>
                      <a:r>
                        <a:rPr lang="en-US" sz="1800" u="none" strike="noStrike" dirty="0">
                          <a:effectLst/>
                        </a:rPr>
                        <a:t> Variables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Total asset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1476105837"/>
                  </a:ext>
                </a:extLst>
              </a:tr>
              <a:tr h="603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Age of organization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The </a:t>
                      </a:r>
                      <a:r>
                        <a:rPr lang="en-US" sz="1800" u="none" strike="noStrike" dirty="0">
                          <a:effectLst/>
                        </a:rPr>
                        <a:t>time between each organization’s year of founding and the year of </a:t>
                      </a:r>
                      <a:r>
                        <a:rPr lang="en-US" sz="1800" u="none" strike="noStrike" dirty="0" smtClean="0">
                          <a:effectLst/>
                        </a:rPr>
                        <a:t>observation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2316679554"/>
                  </a:ext>
                </a:extLst>
              </a:tr>
              <a:tr h="521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Board size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Number of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board members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1614689014"/>
                  </a:ext>
                </a:extLst>
              </a:tr>
              <a:tr h="3028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Scope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National level or Regional level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1704536647"/>
                  </a:ext>
                </a:extLst>
              </a:tr>
              <a:tr h="551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Fundraising 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CN" sz="1800" u="none" strike="noStrike" dirty="0" smtClean="0">
                          <a:effectLst/>
                        </a:rPr>
                        <a:t>Dummy variable   (0: 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Non-public fundraising </a:t>
                      </a:r>
                      <a:r>
                        <a:rPr lang="es-ES" altLang="zh-CN" sz="1800" u="none" strike="noStrike" dirty="0" smtClean="0">
                          <a:effectLst/>
                        </a:rPr>
                        <a:t>; 1: 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Public fundraising</a:t>
                      </a:r>
                      <a:r>
                        <a:rPr lang="es-ES" altLang="zh-CN" sz="1800" u="none" strike="noStrike" dirty="0" smtClean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151978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5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Source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j-lt"/>
              </a:rPr>
              <a:t>RICF </a:t>
            </a:r>
            <a:endParaRPr lang="en-US" altLang="zh-CN" b="1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RICF is </a:t>
            </a:r>
            <a:r>
              <a:rPr lang="en-US" altLang="zh-CN" dirty="0">
                <a:latin typeface="+mj-lt"/>
              </a:rPr>
              <a:t>the research infrastructure of Chinese foundations, a database for Chinese civil society </a:t>
            </a:r>
            <a:r>
              <a:rPr lang="en-US" altLang="zh-CN" dirty="0" smtClean="0">
                <a:latin typeface="+mj-lt"/>
              </a:rPr>
              <a:t>studies (2013-2016). 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Source link</a:t>
            </a:r>
            <a:r>
              <a:rPr lang="en-US" altLang="zh-CN" dirty="0" smtClean="0">
                <a:latin typeface="+mj-lt"/>
              </a:rPr>
              <a:t>: </a:t>
            </a:r>
            <a:r>
              <a:rPr lang="en-US" altLang="zh-CN" dirty="0">
                <a:latin typeface="+mj-lt"/>
                <a:hlinkClick r:id="rId3"/>
              </a:rPr>
              <a:t>https://</a:t>
            </a:r>
            <a:r>
              <a:rPr lang="en-US" altLang="zh-CN" dirty="0" smtClean="0">
                <a:latin typeface="+mj-lt"/>
                <a:hlinkClick r:id="rId3"/>
              </a:rPr>
              <a:t>github.com/ma-ji/RICF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Codebooks</a:t>
            </a:r>
            <a:r>
              <a:rPr lang="en-US" altLang="zh-CN" dirty="0">
                <a:latin typeface="+mj-lt"/>
              </a:rPr>
              <a:t>: </a:t>
            </a:r>
            <a:r>
              <a:rPr lang="en-US" altLang="zh-CN" dirty="0">
                <a:latin typeface="+mj-lt"/>
                <a:hlinkClick r:id="rId4"/>
              </a:rPr>
              <a:t>https://github.com/ma-ji/RICF/blob/master/RICF%20Codebook.xlsx</a:t>
            </a:r>
            <a:endParaRPr lang="en-US" altLang="zh-CN" dirty="0">
              <a:latin typeface="+mj-lt"/>
            </a:endParaRPr>
          </a:p>
          <a:p>
            <a:r>
              <a:rPr lang="en-US" altLang="zh-CN" b="1" dirty="0" err="1" smtClean="0">
                <a:latin typeface="+mj-lt"/>
                <a:cs typeface="Times New Roman" panose="02020603050405020304" pitchFamily="18" charset="0"/>
              </a:rPr>
              <a:t>Qun</a:t>
            </a:r>
            <a:r>
              <a:rPr lang="en-US" altLang="zh-CN" b="1" dirty="0" smtClean="0">
                <a:latin typeface="+mj-lt"/>
                <a:cs typeface="Times New Roman" panose="02020603050405020304" pitchFamily="18" charset="0"/>
              </a:rPr>
              <a:t> Wang’ s data  </a:t>
            </a:r>
            <a:r>
              <a:rPr lang="en-US" altLang="zh-CN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+mj-lt"/>
                <a:cs typeface="Times New Roman" panose="02020603050405020304" pitchFamily="18" charset="0"/>
              </a:rPr>
              <a:t>Wang_2018)</a:t>
            </a:r>
          </a:p>
          <a:p>
            <a:pPr lvl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He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coded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4231 Chinese foundation to clarify their state-link. </a:t>
            </a:r>
          </a:p>
          <a:p>
            <a:pPr lvl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State-linked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foundations (SLFs); Non-state-linked foundations(NSFs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9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Validation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China Statistical Yearbook-The Number of Foundation(</a:t>
            </a:r>
            <a:r>
              <a:rPr lang="en-US" altLang="zh-CN" dirty="0"/>
              <a:t>National Bureau of Statistics of China </a:t>
            </a:r>
            <a:r>
              <a:rPr lang="en-US" altLang="zh-CN" dirty="0" smtClean="0"/>
              <a:t>) 2009-2017</a:t>
            </a:r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  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data.stats.gov.cn/easyquery.htm?cn=C01</a:t>
            </a:r>
            <a:endParaRPr lang="en-US" altLang="zh-CN" dirty="0" smtClean="0"/>
          </a:p>
          <a:p>
            <a:r>
              <a:rPr lang="en-US" altLang="zh-CN" dirty="0" smtClean="0"/>
              <a:t>RICF- The Number of Foundation, 2013-2015</a:t>
            </a:r>
          </a:p>
          <a:p>
            <a:endParaRPr lang="en-US" altLang="zh-CN" dirty="0" smtClean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630022246"/>
              </p:ext>
            </p:extLst>
          </p:nvPr>
        </p:nvGraphicFramePr>
        <p:xfrm>
          <a:off x="1190028" y="3868585"/>
          <a:ext cx="9112815" cy="2308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979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Dataset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answer my question,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extracted variables and merged five data frameworks as following: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information_2015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Financial_activities_2015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flow_2015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position_2015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Wang_2018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31174"/>
              </p:ext>
            </p:extLst>
          </p:nvPr>
        </p:nvGraphicFramePr>
        <p:xfrm>
          <a:off x="344558" y="1101030"/>
          <a:ext cx="11476381" cy="476032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85403">
                  <a:extLst>
                    <a:ext uri="{9D8B030D-6E8A-4147-A177-3AD203B41FA5}">
                      <a16:colId xmlns:a16="http://schemas.microsoft.com/office/drawing/2014/main" val="649105973"/>
                    </a:ext>
                  </a:extLst>
                </a:gridCol>
                <a:gridCol w="6298347">
                  <a:extLst>
                    <a:ext uri="{9D8B030D-6E8A-4147-A177-3AD203B41FA5}">
                      <a16:colId xmlns:a16="http://schemas.microsoft.com/office/drawing/2014/main" val="3616607879"/>
                    </a:ext>
                  </a:extLst>
                </a:gridCol>
                <a:gridCol w="3292631">
                  <a:extLst>
                    <a:ext uri="{9D8B030D-6E8A-4147-A177-3AD203B41FA5}">
                      <a16:colId xmlns:a16="http://schemas.microsoft.com/office/drawing/2014/main" val="218704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Letter Code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Meaning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Source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424430841"/>
                  </a:ext>
                </a:extLst>
              </a:tr>
              <a:tr h="2764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effectLst/>
                        </a:rPr>
                        <a:t>ricf_oid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Organization 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RICF: Basic_2015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048264867"/>
                  </a:ext>
                </a:extLst>
              </a:tr>
              <a:tr h="2764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effectLst/>
                        </a:rPr>
                        <a:t>fa_dint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Total donation income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098310391"/>
                  </a:ext>
                </a:extLst>
              </a:tr>
              <a:tr h="3821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ba_evl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Foundation evaluation </a:t>
                      </a:r>
                      <a:r>
                        <a:rPr lang="en-US" sz="2000" u="none" strike="noStrike" dirty="0" smtClean="0">
                          <a:effectLst/>
                        </a:rPr>
                        <a:t>scale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RICF: Basic_2015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703164396"/>
                  </a:ext>
                </a:extLst>
              </a:tr>
              <a:tr h="36649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ba_nfe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The number full-time employee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RICF: Basic_2015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01676288"/>
                  </a:ext>
                </a:extLst>
              </a:tr>
              <a:tr h="2764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cf_govc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Government funding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RICF:Cash flow_2015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597121412"/>
                  </a:ext>
                </a:extLst>
              </a:tr>
              <a:tr h="2764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sc_gongo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Is state-linked foundations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Wang_2018(self-coded)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985121524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ba_gvof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Number of government officials serving as </a:t>
                      </a:r>
                      <a:r>
                        <a:rPr lang="en-US" sz="2000" u="none" strike="noStrike" dirty="0" smtClean="0">
                          <a:effectLst/>
                        </a:rPr>
                        <a:t>principals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72795420"/>
                  </a:ext>
                </a:extLst>
              </a:tr>
              <a:tr h="3903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fp_tt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Total liabilities and net assets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RICF: Financial Position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07036218"/>
                  </a:ext>
                </a:extLst>
              </a:tr>
              <a:tr h="38883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Organization's 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989629666"/>
                  </a:ext>
                </a:extLst>
              </a:tr>
              <a:tr h="34514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ba_bn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Number of board </a:t>
                      </a:r>
                      <a:r>
                        <a:rPr lang="en-US" sz="2000" u="none" strike="noStrike" dirty="0" smtClean="0">
                          <a:effectLst/>
                        </a:rPr>
                        <a:t>members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RICF: Basic_2015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602203325"/>
                  </a:ext>
                </a:extLst>
              </a:tr>
              <a:tr h="4288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effectLst/>
                        </a:rPr>
                        <a:t>sco_na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Scope</a:t>
                      </a:r>
                      <a:r>
                        <a:rPr lang="en-US" sz="2000" u="none" strike="noStrike" dirty="0" smtClean="0">
                          <a:effectLst/>
                        </a:rPr>
                        <a:t>: National </a:t>
                      </a:r>
                      <a:r>
                        <a:rPr lang="en-US" sz="2000" u="none" strike="noStrike" dirty="0">
                          <a:effectLst/>
                        </a:rPr>
                        <a:t>level or Regional </a:t>
                      </a:r>
                      <a:r>
                        <a:rPr lang="en-US" sz="2000" u="none" strike="noStrike" dirty="0" smtClean="0">
                          <a:effectLst/>
                        </a:rPr>
                        <a:t>level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Wang_2018(self-coded)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000908076"/>
                  </a:ext>
                </a:extLst>
              </a:tr>
              <a:tr h="5285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ba_ntr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Fundraising </a:t>
                      </a:r>
                      <a:r>
                        <a:rPr lang="en-US" sz="2000" u="none" strike="noStrike" dirty="0" smtClean="0">
                          <a:effectLst/>
                        </a:rPr>
                        <a:t>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RICF: Basic_2015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27572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Method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201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regression model:</a:t>
                </a:r>
              </a:p>
              <a:p>
                <a:pPr marL="0" indent="0">
                  <a:buNone/>
                </a:pP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Model_1: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Donations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Controls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Model_2:</a:t>
                </a:r>
              </a:p>
              <a:p>
                <a:pPr marL="457200" lvl="1" indent="0">
                  <a:buNone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Donations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PolitPower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Controls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Model_3:</a:t>
                </a:r>
              </a:p>
              <a:p>
                <a:pPr marL="457200" lvl="1" indent="0">
                  <a:buNone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Donations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ProfPower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Controls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Model_4:</a:t>
                </a:r>
              </a:p>
              <a:p>
                <a:pPr marL="457200" lvl="1" indent="0">
                  <a:buNone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Donations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PolitPower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ProfPower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Controls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20103"/>
              </a:xfrm>
              <a:blipFill>
                <a:blip r:embed="rId3"/>
                <a:stretch>
                  <a:fillRect l="-1217" t="-2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456" y="365125"/>
            <a:ext cx="10381343" cy="1325563"/>
          </a:xfrm>
        </p:spPr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model_1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6" y="1589857"/>
            <a:ext cx="10537373" cy="4822873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364343" y="5602514"/>
            <a:ext cx="24819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364342" y="5900057"/>
            <a:ext cx="24819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model_2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85" y="1690688"/>
            <a:ext cx="10631715" cy="50572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23041" y="5576935"/>
            <a:ext cx="2688879" cy="6000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014" y="367715"/>
            <a:ext cx="110490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of nonprofit sector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014" y="1825625"/>
            <a:ext cx="11295185" cy="425865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universal equivalent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nonprofit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clients in nonprofit sector.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information could be used by donor to make their giving decision? 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1643522" y="5353468"/>
            <a:ext cx="8418438" cy="701138"/>
            <a:chOff x="6451600" y="3430588"/>
            <a:chExt cx="5489220" cy="723900"/>
          </a:xfrm>
        </p:grpSpPr>
        <p:sp>
          <p:nvSpPr>
            <p:cNvPr id="5" name="Rectangle 7"/>
            <p:cNvSpPr/>
            <p:nvPr/>
          </p:nvSpPr>
          <p:spPr>
            <a:xfrm>
              <a:off x="6451600" y="3430588"/>
              <a:ext cx="115570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Donor</a:t>
              </a:r>
              <a:endParaRPr lang="zh-CN" altLang="en-US" sz="2400" dirty="0"/>
            </a:p>
          </p:txBody>
        </p:sp>
        <p:sp>
          <p:nvSpPr>
            <p:cNvPr id="6" name="Rectangle 8"/>
            <p:cNvSpPr/>
            <p:nvPr/>
          </p:nvSpPr>
          <p:spPr>
            <a:xfrm>
              <a:off x="8321675" y="3430588"/>
              <a:ext cx="115570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Foundation</a:t>
              </a:r>
              <a:endParaRPr lang="zh-CN" altLang="en-US" sz="2400" dirty="0"/>
            </a:p>
          </p:txBody>
        </p:sp>
        <p:sp>
          <p:nvSpPr>
            <p:cNvPr id="7" name="Rectangle 9"/>
            <p:cNvSpPr/>
            <p:nvPr/>
          </p:nvSpPr>
          <p:spPr>
            <a:xfrm>
              <a:off x="10287000" y="3430588"/>
              <a:ext cx="165382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Beneficiary</a:t>
              </a:r>
              <a:endParaRPr lang="zh-CN" altLang="en-US" sz="2400" dirty="0"/>
            </a:p>
          </p:txBody>
        </p:sp>
        <p:cxnSp>
          <p:nvCxnSpPr>
            <p:cNvPr id="8" name="Straight Arrow Connector 15"/>
            <p:cNvCxnSpPr/>
            <p:nvPr/>
          </p:nvCxnSpPr>
          <p:spPr>
            <a:xfrm>
              <a:off x="7734300" y="3792538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7"/>
            <p:cNvCxnSpPr/>
            <p:nvPr/>
          </p:nvCxnSpPr>
          <p:spPr>
            <a:xfrm>
              <a:off x="9582150" y="3792538"/>
              <a:ext cx="584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805279" y="3496403"/>
            <a:ext cx="7694321" cy="1304197"/>
            <a:chOff x="520274" y="2710010"/>
            <a:chExt cx="6048677" cy="2413147"/>
          </a:xfrm>
        </p:grpSpPr>
        <p:grpSp>
          <p:nvGrpSpPr>
            <p:cNvPr id="10" name="Group 19"/>
            <p:cNvGrpSpPr/>
            <p:nvPr/>
          </p:nvGrpSpPr>
          <p:grpSpPr>
            <a:xfrm>
              <a:off x="520274" y="2710010"/>
              <a:ext cx="6048677" cy="1781944"/>
              <a:chOff x="1277070" y="2961564"/>
              <a:chExt cx="4086816" cy="1134980"/>
            </a:xfrm>
          </p:grpSpPr>
          <p:sp>
            <p:nvSpPr>
              <p:cNvPr id="11" name="Rectangle 5"/>
              <p:cNvSpPr/>
              <p:nvPr/>
            </p:nvSpPr>
            <p:spPr>
              <a:xfrm>
                <a:off x="1277070" y="3372644"/>
                <a:ext cx="1339129" cy="723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Enterprise/Seller</a:t>
                </a:r>
                <a:endParaRPr lang="zh-CN" altLang="en-US" sz="2400" dirty="0"/>
              </a:p>
            </p:txBody>
          </p:sp>
          <p:sp>
            <p:nvSpPr>
              <p:cNvPr id="12" name="Rectangle 6"/>
              <p:cNvSpPr/>
              <p:nvPr/>
            </p:nvSpPr>
            <p:spPr>
              <a:xfrm>
                <a:off x="3683000" y="3372644"/>
                <a:ext cx="1680886" cy="723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Client/Customer</a:t>
                </a:r>
                <a:endParaRPr lang="zh-CN" altLang="en-US" sz="2400" dirty="0"/>
              </a:p>
            </p:txBody>
          </p:sp>
          <p:cxnSp>
            <p:nvCxnSpPr>
              <p:cNvPr id="13" name="Straight Arrow Connector 11"/>
              <p:cNvCxnSpPr/>
              <p:nvPr/>
            </p:nvCxnSpPr>
            <p:spPr>
              <a:xfrm>
                <a:off x="2659062" y="3619500"/>
                <a:ext cx="935038" cy="12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637631" y="3944144"/>
                <a:ext cx="9564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8"/>
              <p:cNvSpPr/>
              <p:nvPr/>
            </p:nvSpPr>
            <p:spPr>
              <a:xfrm>
                <a:off x="2692400" y="2961564"/>
                <a:ext cx="889000" cy="4460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n>
                      <a:solidFill>
                        <a:schemeClr val="tx1"/>
                      </a:solidFill>
                      <a:prstDash val="sysDot"/>
                    </a:ln>
                    <a:solidFill>
                      <a:srgbClr val="FF0000"/>
                    </a:solidFill>
                    <a:latin typeface="+mj-lt"/>
                  </a:rPr>
                  <a:t>Value</a:t>
                </a:r>
                <a:endParaRPr lang="zh-CN" altLang="en-US" sz="2400" dirty="0">
                  <a:ln>
                    <a:solidFill>
                      <a:schemeClr val="tx1"/>
                    </a:solidFill>
                    <a:prstDash val="sysDot"/>
                  </a:ln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sp>
          <p:nvSpPr>
            <p:cNvPr id="16" name="Rectangle 18"/>
            <p:cNvSpPr/>
            <p:nvPr/>
          </p:nvSpPr>
          <p:spPr>
            <a:xfrm>
              <a:off x="2599577" y="4422918"/>
              <a:ext cx="1315761" cy="700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n>
                    <a:solidFill>
                      <a:schemeClr val="tx1"/>
                    </a:solidFill>
                    <a:prstDash val="sysDot"/>
                  </a:ln>
                  <a:solidFill>
                    <a:srgbClr val="FF0000"/>
                  </a:solidFill>
                  <a:latin typeface="+mj-lt"/>
                </a:rPr>
                <a:t>Price</a:t>
              </a:r>
              <a:endParaRPr lang="zh-CN" altLang="en-US" sz="2400" dirty="0">
                <a:ln>
                  <a:solidFill>
                    <a:schemeClr val="tx1"/>
                  </a:solidFill>
                  <a:prstDash val="sysDot"/>
                </a:ln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18" name="Rectangle 18"/>
          <p:cNvSpPr/>
          <p:nvPr/>
        </p:nvSpPr>
        <p:spPr>
          <a:xfrm>
            <a:off x="6283944" y="6110868"/>
            <a:ext cx="1284842" cy="3728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n>
                  <a:solidFill>
                    <a:schemeClr val="tx1"/>
                  </a:solidFill>
                  <a:prstDash val="sysDot"/>
                </a:ln>
                <a:solidFill>
                  <a:srgbClr val="FF0000"/>
                </a:solidFill>
                <a:latin typeface="+mj-lt"/>
              </a:rPr>
              <a:t>Value</a:t>
            </a:r>
            <a:endParaRPr lang="zh-CN" altLang="en-US" sz="2400" dirty="0">
              <a:ln>
                <a:solidFill>
                  <a:schemeClr val="tx1"/>
                </a:solidFill>
                <a:prstDash val="sysDot"/>
              </a:ln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13099" y="6176280"/>
            <a:ext cx="1491443" cy="4196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n>
                  <a:solidFill>
                    <a:schemeClr val="tx1"/>
                  </a:solidFill>
                  <a:prstDash val="sysDot"/>
                </a:ln>
                <a:solidFill>
                  <a:srgbClr val="FF0000"/>
                </a:solidFill>
                <a:latin typeface="+mj-lt"/>
              </a:rPr>
              <a:t>Price</a:t>
            </a:r>
            <a:endParaRPr lang="zh-CN" altLang="en-US" sz="2400" dirty="0">
              <a:ln>
                <a:solidFill>
                  <a:schemeClr val="tx1"/>
                </a:solidFill>
                <a:prstDash val="sysDot"/>
              </a:ln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48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 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model_3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91" y="1298402"/>
            <a:ext cx="9878227" cy="5304674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321806" y="5196688"/>
            <a:ext cx="2879003" cy="11045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 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model_4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9681" y="1230411"/>
            <a:ext cx="9176657" cy="5465587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077363" y="4789282"/>
            <a:ext cx="2245259" cy="887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5895" y="5748950"/>
            <a:ext cx="2366727" cy="5613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Conclusion and discussion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empirical analysis in this article investigates the impact of political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professional power 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donations in Chinese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foundations in 2015.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preliminarily indicate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that,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China, political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professional power both have statistically significant relationship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amount of private donations 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receives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professional power, especially program performance has more impact on private donation than political power.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Limitation/ Next step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834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I only used RICF_2015, should add 2013-2016 data.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 evaluation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data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level foundation’s evaluation results: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www.chinanpo.gov.cn/search/evaltindex.html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Bejing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: http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mzj.beijing.gov.cn/news/root/tzgg/2018-03/126315.shtml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provinces: ???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Missing data and approximation strategy (</a:t>
            </a:r>
            <a:r>
              <a:rPr lang="en-US" altLang="zh-CN" dirty="0" err="1" smtClean="0">
                <a:latin typeface="+mj-lt"/>
                <a:cs typeface="Times New Roman" panose="02020603050405020304" pitchFamily="18" charset="0"/>
              </a:rPr>
              <a:t>eg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: donation income)</a:t>
            </a: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+mj-lt"/>
                <a:cs typeface="Times New Roman" panose="02020603050405020304" pitchFamily="18" charset="0"/>
              </a:rPr>
              <a:t>Multicollinearity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diagnostics </a:t>
            </a:r>
          </a:p>
          <a:p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Log (Many variables are highly skewed, should be log transformed,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+mj-lt"/>
                <a:cs typeface="Times New Roman" panose="02020603050405020304" pitchFamily="18" charset="0"/>
              </a:rPr>
              <a:t>eg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: government funding 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the change of political powder and professional powder.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US-China. </a:t>
            </a: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Work Flow</a:t>
            </a:r>
            <a:endParaRPr lang="zh-CN" alt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9" y="1599289"/>
            <a:ext cx="9397806" cy="4351338"/>
          </a:xfrm>
        </p:spPr>
      </p:pic>
    </p:spTree>
    <p:extLst>
      <p:ext uri="{BB962C8B-B14F-4D97-AF65-F5344CB8AC3E}">
        <p14:creationId xmlns:p14="http://schemas.microsoft.com/office/powerpoint/2010/main" val="16212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Management Plan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Final”: final project and versions of all supporting files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3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</a:p>
          <a:p>
            <a:pPr lvl="3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 lvl="3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3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Python_code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Stata_do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https://github.com/ZhuZhaonan/DATA-MGMT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Management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naming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descriptively and concisely named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files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named with the following convention: 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YYYYMMDD_paper_vx.docx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(e.g. 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20190301_paper_v2.docx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keep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up to date between my storage and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manager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organize my references and aid with citations.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6000" dirty="0" smtClean="0"/>
          </a:p>
          <a:p>
            <a:pPr marL="0" indent="0" algn="ctr">
              <a:buNone/>
            </a:pPr>
            <a:r>
              <a:rPr lang="en-US" altLang="zh-CN" sz="6000" dirty="0" smtClean="0"/>
              <a:t>Thanks!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01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7900" cy="1325563"/>
          </a:xfrm>
        </p:spPr>
        <p:txBody>
          <a:bodyPr/>
          <a:lstStyle/>
          <a:p>
            <a:r>
              <a:rPr lang="en-US" altLang="zh-CN" b="1" dirty="0" smtClean="0"/>
              <a:t>Predictors of private donation to nonprofits</a:t>
            </a:r>
            <a:endParaRPr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114248"/>
              </p:ext>
            </p:extLst>
          </p:nvPr>
        </p:nvGraphicFramePr>
        <p:xfrm>
          <a:off x="609600" y="1562100"/>
          <a:ext cx="5295900" cy="461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62700" y="1562101"/>
            <a:ext cx="513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Ideally, donors want to give money to high-quality nonprofits;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However, information asymmetries result in </a:t>
            </a:r>
            <a:r>
              <a:rPr lang="en-US" altLang="zh-CN" sz="2400" dirty="0"/>
              <a:t>contract failures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Hansmaan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1980; 1987; </a:t>
            </a:r>
            <a:r>
              <a:rPr lang="en-US" altLang="zh-CN" sz="2400" dirty="0" err="1"/>
              <a:t>Krashinsky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1986;1997</a:t>
            </a:r>
            <a:r>
              <a:rPr lang="en-US" altLang="zh-CN" sz="2400" dirty="0"/>
              <a:t>);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Donors rely instead on easily observable characteristics as proxies </a:t>
            </a:r>
            <a:r>
              <a:rPr lang="en-US" altLang="zh-CN" sz="2400" dirty="0"/>
              <a:t>of performance(Jacobs and </a:t>
            </a:r>
            <a:r>
              <a:rPr lang="en-US" altLang="zh-CN" sz="2400" dirty="0" err="1"/>
              <a:t>Marudas</a:t>
            </a:r>
            <a:r>
              <a:rPr lang="en-US" altLang="zh-CN" sz="2400" dirty="0"/>
              <a:t> 2009</a:t>
            </a:r>
            <a:r>
              <a:rPr lang="en-US" altLang="zh-CN" sz="2400" dirty="0" smtClean="0"/>
              <a:t>);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US VS China.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20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365125"/>
            <a:ext cx="11760200" cy="1325563"/>
          </a:xfrm>
        </p:spPr>
        <p:txBody>
          <a:bodyPr/>
          <a:lstStyle/>
          <a:p>
            <a:r>
              <a:rPr lang="en-US" altLang="zh-CN" b="1" dirty="0" smtClean="0"/>
              <a:t>The China’s state-society relationship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12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Authoritarian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regimes. (One party-CCP)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“Differentiated Controls”(Kang,2005);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“Contingent Symbiosis”(Spires,2011);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“Consultative Authoritarianism”(Teets,2013);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“Tacit Sanctioning Behavior”(Hsu,2014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“Embedded Control”/ “Indirect Control”(Ni &amp; Zhan, 2017; Wei,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2017).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brief,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state/political power have great influence on nonprofits.  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365125"/>
            <a:ext cx="11264900" cy="1325563"/>
          </a:xfrm>
        </p:spPr>
        <p:txBody>
          <a:bodyPr/>
          <a:lstStyle/>
          <a:p>
            <a:r>
              <a:rPr lang="en-US" altLang="zh-CN" b="1" dirty="0" smtClean="0"/>
              <a:t>The professionalization of China’s nonprofit sector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825625"/>
            <a:ext cx="108331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China’s nonprofits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become more professionalized in recent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years, however,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few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focusing on this process and its effect on the financial performance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nonprofits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define professionalization in nonprofits?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Full-time staff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executive directors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Hwang and Powell 2009;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Sua´rez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);Adoption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standard, professional decision-making practices (Grissom 2010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Professionalization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important management approach for achieving mission(As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Sua´rez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,2011: 321)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opinion:</a:t>
            </a:r>
            <a:endParaRPr lang="en-US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administrative management;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financial management ;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program management 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3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</a:t>
            </a:r>
            <a:r>
              <a:rPr lang="en-US" altLang="zh-CN" b="1" dirty="0" smtClean="0"/>
              <a:t>esearch questions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What factors could influence Chinese foundation’s private donation income?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Comparing political power and professional power, which factor have more impact on private donation?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aspect 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professionalization have more impact of private donation?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management;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management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management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6751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Operationalizing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donation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Variable(DV):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private donation is the amount of total private donations in a particular year (Unrestricted donation income + Restricted donation income)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3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Operationalizing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olitical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Power/ Government connections</a:t>
            </a: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founding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(Wei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2017)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overnment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officials are employees or board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( the number of current  government officials are employee or board members + the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retired senior-level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officials who hold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positions in a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foundation) (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Wei, 2017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;Ma, 2019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State-linked foundations (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SLFs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Non-state-linked foundations(NSFs)- Dummy variable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(Ni &amp; Zhan,2017;Wang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2018; Ma, 2019)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founding organization is governmental or quasi-governmental;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endowment is from a governmental agency;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or retired government officials are employees or board members;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the same office address with supervising or sponsoring governmental 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quasigovernmental Organizations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Operationalizing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rofessional power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administrative management 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full-time employee </a:t>
            </a:r>
          </a:p>
          <a:p>
            <a:pPr marL="457200" lvl="1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management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</a:t>
            </a:r>
            <a:r>
              <a:rPr lang="de-D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–dummy variable </a:t>
            </a:r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Ni, Chen, Ding, &amp; Wu, </a:t>
            </a:r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management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 (1A-5A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2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1747</Words>
  <Application>Microsoft Office PowerPoint</Application>
  <PresentationFormat>宽屏</PresentationFormat>
  <Paragraphs>280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等线</vt:lpstr>
      <vt:lpstr>黑体</vt:lpstr>
      <vt:lpstr>Arial</vt:lpstr>
      <vt:lpstr>Cambria Math</vt:lpstr>
      <vt:lpstr>Times New Roman</vt:lpstr>
      <vt:lpstr>Office 主题​​</vt:lpstr>
      <vt:lpstr>Political Power or Professional Power: An Analysis of Factors Influencing Chinese Foundation’s Private Donation</vt:lpstr>
      <vt:lpstr>The characteristics of nonprofit sector  </vt:lpstr>
      <vt:lpstr>Predictors of private donation to nonprofits</vt:lpstr>
      <vt:lpstr>The China’s state-society relationship</vt:lpstr>
      <vt:lpstr>The professionalization of China’s nonprofit sector </vt:lpstr>
      <vt:lpstr>Research questions</vt:lpstr>
      <vt:lpstr>Operationalizing private donation</vt:lpstr>
      <vt:lpstr>Operationalizing political power</vt:lpstr>
      <vt:lpstr>Operationalizing professional power</vt:lpstr>
      <vt:lpstr>China’s foundation evaluation </vt:lpstr>
      <vt:lpstr>Control Variables</vt:lpstr>
      <vt:lpstr>PowerPoint 演示文稿</vt:lpstr>
      <vt:lpstr>Data Source</vt:lpstr>
      <vt:lpstr>Data Validation</vt:lpstr>
      <vt:lpstr>Dataset </vt:lpstr>
      <vt:lpstr>PowerPoint 演示文稿</vt:lpstr>
      <vt:lpstr>Method</vt:lpstr>
      <vt:lpstr>Results：model_1</vt:lpstr>
      <vt:lpstr>Results：model_2</vt:lpstr>
      <vt:lpstr>Results ：model_3</vt:lpstr>
      <vt:lpstr>Results ：model_4</vt:lpstr>
      <vt:lpstr>Conclusion and discussion</vt:lpstr>
      <vt:lpstr>Limitation/ Next step</vt:lpstr>
      <vt:lpstr>Work Flow</vt:lpstr>
      <vt:lpstr>Data Management Plan</vt:lpstr>
      <vt:lpstr>Data Management Plan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zhaonan</dc:creator>
  <cp:lastModifiedBy>zhu zhaonan</cp:lastModifiedBy>
  <cp:revision>97</cp:revision>
  <dcterms:created xsi:type="dcterms:W3CDTF">2019-04-27T17:27:53Z</dcterms:created>
  <dcterms:modified xsi:type="dcterms:W3CDTF">2019-05-03T02:33:38Z</dcterms:modified>
</cp:coreProperties>
</file>