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A3C6E1"/>
    <a:srgbClr val="CEE1EF"/>
    <a:srgbClr val="2F4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1" autoAdjust="0"/>
    <p:restoredTop sz="94660"/>
  </p:normalViewPr>
  <p:slideViewPr>
    <p:cSldViewPr>
      <p:cViewPr>
        <p:scale>
          <a:sx n="50" d="100"/>
          <a:sy n="50" d="100"/>
        </p:scale>
        <p:origin x="-1836" y="-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7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06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8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01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9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64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4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76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29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4A92-A4D3-4873-9F4F-014A68D97231}" type="datetimeFigureOut">
              <a:rPr lang="en-CA" smtClean="0"/>
              <a:t>09/14/2018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3E65-BD93-4B45-AFAE-F2151B97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1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9661" y="5661248"/>
            <a:ext cx="2612678" cy="360040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ANDREW ZHUANG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6A1CF3E-4863-443A-9589-4A09ED2AE634}"/>
              </a:ext>
            </a:extLst>
          </p:cNvPr>
          <p:cNvGrpSpPr/>
          <p:nvPr/>
        </p:nvGrpSpPr>
        <p:grpSpPr>
          <a:xfrm>
            <a:off x="-6276" y="0"/>
            <a:ext cx="12212340" cy="4968552"/>
            <a:chOff x="-6276" y="0"/>
            <a:chExt cx="12212340" cy="49685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2835451F-9245-4EC7-A049-FB6336054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728" b="12971"/>
            <a:stretch/>
          </p:blipFill>
          <p:spPr>
            <a:xfrm>
              <a:off x="-6276" y="0"/>
              <a:ext cx="12212340" cy="496855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2AAD772E-CFA2-4A3E-A8D2-2AFCB843C12D}"/>
                </a:ext>
              </a:extLst>
            </p:cNvPr>
            <p:cNvSpPr/>
            <p:nvPr/>
          </p:nvSpPr>
          <p:spPr>
            <a:xfrm>
              <a:off x="0" y="0"/>
              <a:ext cx="12206064" cy="4968552"/>
            </a:xfrm>
            <a:prstGeom prst="rect">
              <a:avLst/>
            </a:prstGeom>
            <a:solidFill>
              <a:srgbClr val="1F77B4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432" y="1556792"/>
            <a:ext cx="10363200" cy="1470025"/>
          </a:xfrm>
        </p:spPr>
        <p:txBody>
          <a:bodyPr>
            <a:noAutofit/>
          </a:bodyPr>
          <a:lstStyle/>
          <a:p>
            <a:r>
              <a:rPr lang="en-CA" sz="6500" dirty="0">
                <a:solidFill>
                  <a:schemeClr val="bg1"/>
                </a:solidFill>
              </a:rPr>
              <a:t>DOES TRAVEL DISTANCE </a:t>
            </a:r>
            <a:br>
              <a:rPr lang="en-CA" sz="6500" dirty="0">
                <a:solidFill>
                  <a:schemeClr val="bg1"/>
                </a:solidFill>
              </a:rPr>
            </a:br>
            <a:r>
              <a:rPr lang="en-CA" sz="6500" dirty="0">
                <a:solidFill>
                  <a:schemeClr val="bg1"/>
                </a:solidFill>
              </a:rPr>
              <a:t>MATTER FOR </a:t>
            </a:r>
            <a:br>
              <a:rPr lang="en-CA" sz="6500" dirty="0">
                <a:solidFill>
                  <a:schemeClr val="bg1"/>
                </a:solidFill>
              </a:rPr>
            </a:br>
            <a:r>
              <a:rPr lang="en-CA" sz="2500" dirty="0">
                <a:solidFill>
                  <a:schemeClr val="bg1"/>
                </a:solidFill>
              </a:rPr>
              <a:t>BADMINTON</a:t>
            </a:r>
            <a:r>
              <a:rPr lang="en-CA" sz="6500" dirty="0">
                <a:solidFill>
                  <a:schemeClr val="bg1"/>
                </a:solidFill>
              </a:rPr>
              <a:t> ATHLETES?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F6D90D9-3620-4332-A060-4B4374882B68}"/>
              </a:ext>
            </a:extLst>
          </p:cNvPr>
          <p:cNvSpPr/>
          <p:nvPr/>
        </p:nvSpPr>
        <p:spPr>
          <a:xfrm flipV="1">
            <a:off x="0" y="5051197"/>
            <a:ext cx="12206064" cy="45719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EXPERIMENT RESULTS: SCRUBS RUINING MY HYPOTHESIS!??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7" y="1600201"/>
            <a:ext cx="11034613" cy="4525963"/>
          </a:xfrm>
        </p:spPr>
        <p:txBody>
          <a:bodyPr>
            <a:noAutofit/>
          </a:bodyPr>
          <a:lstStyle/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Cutting the data so it’s player specific. Player win distances and loss distances</a:t>
            </a: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Means: 3260 and 3236, SD: 3807 and 3608</a:t>
            </a:r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 value for Mann-Whitney U test: </a:t>
            </a:r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p=0.037 / Removing </a:t>
            </a: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scrubs (matches played &lt; 6) p = 0.062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Distributions are closer than before, but this does indicate that the “scrubs” have some affect to the winning/losing </a:t>
            </a:r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distances</a:t>
            </a:r>
          </a:p>
          <a:p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Removing scrubs players from match data set reduced the test stat by 10% as well</a:t>
            </a:r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060848"/>
            <a:ext cx="8784976" cy="2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9D397F-6FB0-46E7-AAB5-73BAE10ECB80}"/>
              </a:ext>
            </a:extLst>
          </p:cNvPr>
          <p:cNvSpPr/>
          <p:nvPr/>
        </p:nvSpPr>
        <p:spPr>
          <a:xfrm>
            <a:off x="547787" y="1383866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/>
              <a:t>EXPERIMENT RESULTS: HOME COURT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7" y="1600200"/>
            <a:ext cx="11096427" cy="4925144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Home court advantage done similarly, but collecting average rounds per player</a:t>
            </a: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Home rounds mean: 2.6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Away rounds mean: </a:t>
            </a:r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2.25</a:t>
            </a:r>
          </a:p>
          <a:p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Variances were not as close (2.05 vs 2.6)</a:t>
            </a:r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Mann-Whitney U test </a:t>
            </a:r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Wilcox Signed rank test </a:t>
            </a:r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 </a:t>
            </a: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value &lt; 0.01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16" y="2060848"/>
            <a:ext cx="5370767" cy="212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CFACCC-13AC-4A72-938F-B2D5CAEBC6A6}"/>
              </a:ext>
            </a:extLst>
          </p:cNvPr>
          <p:cNvSpPr/>
          <p:nvPr/>
        </p:nvSpPr>
        <p:spPr>
          <a:xfrm>
            <a:off x="547787" y="1268760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EXPERIMENT RESULTS: </a:t>
            </a:r>
            <a:r>
              <a:rPr lang="en-CA" dirty="0" smtClean="0"/>
              <a:t>BONUS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7" y="1600200"/>
            <a:ext cx="11096427" cy="4925144"/>
          </a:xfrm>
        </p:spPr>
        <p:txBody>
          <a:bodyPr>
            <a:normAutofit/>
          </a:bodyPr>
          <a:lstStyle/>
          <a:p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created ranking values for players based of the TRUESKILL package. Used this to try and predict the winners for the last 200 matches in the dataset</a:t>
            </a:r>
          </a:p>
          <a:p>
            <a:pPr lvl="1"/>
            <a:r>
              <a:rPr lang="en-CA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With just the ratings, for men’s singles we had an accuracy of 49% for each match</a:t>
            </a:r>
          </a:p>
          <a:p>
            <a:r>
              <a:rPr lang="en-CA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Decided to add in distance and home court as a feature and use a random forest Classifier for predictions</a:t>
            </a:r>
          </a:p>
          <a:p>
            <a:pPr lvl="1"/>
            <a:endParaRPr lang="en-CA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CA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Accuracy jumped to </a:t>
            </a:r>
            <a:r>
              <a:rPr lang="en-CA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70% </a:t>
            </a:r>
            <a:endParaRPr lang="en-CA" sz="20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CFACCC-13AC-4A72-938F-B2D5CAEBC6A6}"/>
              </a:ext>
            </a:extLst>
          </p:cNvPr>
          <p:cNvSpPr/>
          <p:nvPr/>
        </p:nvSpPr>
        <p:spPr>
          <a:xfrm>
            <a:off x="547787" y="1268760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3573016"/>
            <a:ext cx="83661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8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/>
              <a:t>CONCLUSION</a:t>
            </a:r>
            <a:br>
              <a:rPr lang="en-CA" dirty="0"/>
            </a:br>
            <a:r>
              <a:rPr lang="en-CA" sz="3600" dirty="0"/>
              <a:t>VALIDATED LEARNING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068" y="1896132"/>
            <a:ext cx="6419092" cy="2750072"/>
          </a:xfrm>
          <a:noFill/>
          <a:ln>
            <a:solidFill>
              <a:srgbClr val="1F77B4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indent="0">
              <a:buNone/>
            </a:pP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Initial hypothesis that travel negatively affects badminton player performance does not appear to be widespread </a:t>
            </a:r>
          </a:p>
          <a:p>
            <a:pPr marL="1549400"/>
            <a:r>
              <a:rPr lang="en-C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Tournament distance travelled tend to be local and local “scrubs” will play convenient tournaments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9FC0B2-89B4-4C81-988C-44ED3EF11E58}"/>
              </a:ext>
            </a:extLst>
          </p:cNvPr>
          <p:cNvSpPr/>
          <p:nvPr/>
        </p:nvSpPr>
        <p:spPr>
          <a:xfrm>
            <a:off x="547787" y="1383866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B67E6C1-AF0E-4294-91D3-046D57C11089}"/>
              </a:ext>
            </a:extLst>
          </p:cNvPr>
          <p:cNvSpPr/>
          <p:nvPr/>
        </p:nvSpPr>
        <p:spPr>
          <a:xfrm>
            <a:off x="1117067" y="4941168"/>
            <a:ext cx="10444757" cy="1677333"/>
          </a:xfrm>
          <a:prstGeom prst="rect">
            <a:avLst/>
          </a:prstGeom>
          <a:noFill/>
          <a:ln>
            <a:solidFill>
              <a:srgbClr val="1F77B4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914400">
              <a:spcBef>
                <a:spcPct val="20000"/>
              </a:spcBef>
            </a:pP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Results can be extended by collecting more years of data, exploring other related factors</a:t>
            </a:r>
          </a:p>
          <a:p>
            <a:pPr marL="1485900" indent="-279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Time zones crossed, match time, sleeping arrangements </a:t>
            </a:r>
            <a:endParaRPr lang="en-CA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485900" indent="-279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CA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Start gambling!</a:t>
            </a: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EB0E1C-F30A-4099-A8B3-4BB7EB731ACB}"/>
              </a:ext>
            </a:extLst>
          </p:cNvPr>
          <p:cNvSpPr/>
          <p:nvPr/>
        </p:nvSpPr>
        <p:spPr>
          <a:xfrm>
            <a:off x="8328249" y="1896743"/>
            <a:ext cx="3240360" cy="2762294"/>
          </a:xfrm>
          <a:prstGeom prst="rect">
            <a:avLst/>
          </a:prstGeom>
          <a:noFill/>
          <a:ln>
            <a:solidFill>
              <a:srgbClr val="1F77B4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863600">
              <a:spcBef>
                <a:spcPct val="20000"/>
              </a:spcBef>
            </a:pP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Strong indication that home court advantage exists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8F358FC-11FB-4548-B5C8-43A741FD0D93}"/>
              </a:ext>
            </a:extLst>
          </p:cNvPr>
          <p:cNvSpPr txBox="1">
            <a:spLocks/>
          </p:cNvSpPr>
          <p:nvPr/>
        </p:nvSpPr>
        <p:spPr>
          <a:xfrm>
            <a:off x="623392" y="2794168"/>
            <a:ext cx="1012746" cy="954000"/>
          </a:xfrm>
          <a:prstGeom prst="rect">
            <a:avLst/>
          </a:prstGeom>
          <a:solidFill>
            <a:srgbClr val="1F77B4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4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CE903E7-22C3-47F5-B2C0-E4DEC790E837}"/>
              </a:ext>
            </a:extLst>
          </p:cNvPr>
          <p:cNvSpPr txBox="1">
            <a:spLocks/>
          </p:cNvSpPr>
          <p:nvPr/>
        </p:nvSpPr>
        <p:spPr>
          <a:xfrm>
            <a:off x="7819558" y="2794168"/>
            <a:ext cx="1012746" cy="954000"/>
          </a:xfrm>
          <a:prstGeom prst="rect">
            <a:avLst/>
          </a:prstGeom>
          <a:solidFill>
            <a:srgbClr val="1F77B4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4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4326702-C28F-4A2E-8AAE-0D1142EC211B}"/>
              </a:ext>
            </a:extLst>
          </p:cNvPr>
          <p:cNvSpPr txBox="1">
            <a:spLocks/>
          </p:cNvSpPr>
          <p:nvPr/>
        </p:nvSpPr>
        <p:spPr>
          <a:xfrm>
            <a:off x="623392" y="5302834"/>
            <a:ext cx="1012746" cy="954000"/>
          </a:xfrm>
          <a:prstGeom prst="rect">
            <a:avLst/>
          </a:prstGeom>
          <a:solidFill>
            <a:srgbClr val="1F77B4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4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712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F20EA-C22F-4687-AA85-46B5D0EB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CA90FAA-BBCA-4FC8-B86D-0CC5218A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28105"/>
              </p:ext>
            </p:extLst>
          </p:nvPr>
        </p:nvGraphicFramePr>
        <p:xfrm>
          <a:off x="623392" y="1988840"/>
          <a:ext cx="10972800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12287039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373906145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926927194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Introductory Message</a:t>
                      </a:r>
                    </a:p>
                    <a:p>
                      <a:pPr algn="ctr"/>
                      <a:r>
                        <a:rPr lang="en-US" sz="1000" b="0" spc="1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SECTION 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1F77B4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Hypothesis</a:t>
                      </a:r>
                      <a:endParaRPr lang="en-US" sz="1000" b="0" spc="100" baseline="0" dirty="0">
                        <a:solidFill>
                          <a:srgbClr val="1F77B4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r>
                        <a:rPr lang="en-US" sz="1000" b="0" spc="100" baseline="0" dirty="0">
                          <a:solidFill>
                            <a:srgbClr val="1F77B4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SECTION TWO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pc="100" baseline="0" dirty="0">
                        <a:solidFill>
                          <a:srgbClr val="1F77B4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8565168"/>
                  </a:ext>
                </a:extLst>
              </a:tr>
              <a:tr h="22322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1F77B4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Details of Experiment</a:t>
                      </a:r>
                    </a:p>
                    <a:p>
                      <a:pPr algn="ctr"/>
                      <a:r>
                        <a:rPr lang="en-US" sz="1000" b="0" spc="100" baseline="0" dirty="0">
                          <a:solidFill>
                            <a:srgbClr val="1F77B4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SECTION THREE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Experiment Results</a:t>
                      </a:r>
                    </a:p>
                    <a:p>
                      <a:pPr algn="ctr"/>
                      <a:r>
                        <a:rPr lang="en-US" sz="1000" b="0" spc="100" baseline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SECTION FOUR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Conclusion</a:t>
                      </a:r>
                    </a:p>
                    <a:p>
                      <a:pPr algn="ctr"/>
                      <a:r>
                        <a:rPr lang="en-US" sz="1000" b="0" spc="100" baseline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SECTION FIVE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7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4079616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4A6A4D-9F2F-4BD8-99DD-A8FEBE308EDF}"/>
              </a:ext>
            </a:extLst>
          </p:cNvPr>
          <p:cNvGrpSpPr/>
          <p:nvPr/>
        </p:nvGrpSpPr>
        <p:grpSpPr>
          <a:xfrm>
            <a:off x="7968208" y="2017986"/>
            <a:ext cx="3616554" cy="2203102"/>
            <a:chOff x="7968208" y="2017986"/>
            <a:chExt cx="3627984" cy="2203102"/>
          </a:xfrm>
        </p:grpSpPr>
        <p:pic>
          <p:nvPicPr>
            <p:cNvPr id="2050" name="Picture 2" descr="Image result for badminton">
              <a:extLst>
                <a:ext uri="{FF2B5EF4-FFF2-40B4-BE49-F238E27FC236}">
                  <a16:creationId xmlns:a16="http://schemas.microsoft.com/office/drawing/2014/main" xmlns="" id="{0529624C-525C-42C2-B10D-8888927B1E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1"/>
            <a:stretch/>
          </p:blipFill>
          <p:spPr bwMode="auto">
            <a:xfrm>
              <a:off x="7968208" y="2017986"/>
              <a:ext cx="3627984" cy="2203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9CE17FC2-F3A8-470D-827A-F4DF577BAA7E}"/>
                </a:ext>
              </a:extLst>
            </p:cNvPr>
            <p:cNvSpPr/>
            <p:nvPr/>
          </p:nvSpPr>
          <p:spPr>
            <a:xfrm>
              <a:off x="7968208" y="2017986"/>
              <a:ext cx="3627984" cy="2203102"/>
            </a:xfrm>
            <a:prstGeom prst="rect">
              <a:avLst/>
            </a:prstGeom>
            <a:solidFill>
              <a:srgbClr val="1F77B4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12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Image result for vector art background">
            <a:extLst>
              <a:ext uri="{FF2B5EF4-FFF2-40B4-BE49-F238E27FC236}">
                <a16:creationId xmlns:a16="http://schemas.microsoft.com/office/drawing/2014/main" xmlns="" id="{52BE28DB-0D03-40DE-BCA4-9F5D7CBC2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/>
          <a:stretch/>
        </p:blipFill>
        <p:spPr bwMode="auto">
          <a:xfrm rot="10800000">
            <a:off x="-6474" y="1123"/>
            <a:ext cx="12198474" cy="355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DF5230-C928-489B-8236-E4B9EF29B711}"/>
              </a:ext>
            </a:extLst>
          </p:cNvPr>
          <p:cNvSpPr/>
          <p:nvPr/>
        </p:nvSpPr>
        <p:spPr>
          <a:xfrm>
            <a:off x="0" y="0"/>
            <a:ext cx="12192000" cy="357301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5800"/>
            <a:ext cx="10972800" cy="114300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785" y="1931970"/>
            <a:ext cx="9068430" cy="2994060"/>
          </a:xfrm>
          <a:solidFill>
            <a:srgbClr val="1F77B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will affect badminton players in a </a:t>
            </a:r>
            <a:r>
              <a:rPr lang="en-CA" b="1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negative way</a:t>
            </a:r>
            <a:r>
              <a:rPr lang="en-CA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 </a:t>
            </a:r>
            <a:r>
              <a:rPr lang="en-C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terms of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927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DISTANCE TRAVELLED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872" y="1600201"/>
            <a:ext cx="6552728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Travelling can be very taxing!</a:t>
            </a:r>
          </a:p>
          <a:p>
            <a:pPr marL="0" indent="0">
              <a:buNone/>
            </a:pP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When do Athletes choose to travel?</a:t>
            </a:r>
          </a:p>
          <a:p>
            <a:pPr marL="0" indent="0">
              <a:buNone/>
            </a:pP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F6ABBD3-14BB-4BAF-B46A-CEF035EC90C4}"/>
              </a:ext>
            </a:extLst>
          </p:cNvPr>
          <p:cNvSpPr/>
          <p:nvPr/>
        </p:nvSpPr>
        <p:spPr>
          <a:xfrm>
            <a:off x="547787" y="1268760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https://thumbs.dreamstime.com/b/big-morning-yawn-cartoon-woman-has-as-wakes-up-42073846.jpg">
            <a:extLst>
              <a:ext uri="{FF2B5EF4-FFF2-40B4-BE49-F238E27FC236}">
                <a16:creationId xmlns:a16="http://schemas.microsoft.com/office/drawing/2014/main" xmlns="" id="{CBC0B2E2-ACAA-4A8F-89F1-18D4CB2D0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1600201"/>
            <a:ext cx="3884693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4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FDBBE7D-8673-43AD-9899-9781006BCFCD}"/>
              </a:ext>
            </a:extLst>
          </p:cNvPr>
          <p:cNvSpPr txBox="1">
            <a:spLocks/>
          </p:cNvSpPr>
          <p:nvPr/>
        </p:nvSpPr>
        <p:spPr>
          <a:xfrm>
            <a:off x="703784" y="3293368"/>
            <a:ext cx="760891" cy="788430"/>
          </a:xfrm>
          <a:prstGeom prst="rect">
            <a:avLst/>
          </a:prstGeom>
          <a:solidFill>
            <a:srgbClr val="1F77B4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CA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95AE0DC-8D92-40DD-BEDE-E2FE8D0BC912}"/>
              </a:ext>
            </a:extLst>
          </p:cNvPr>
          <p:cNvSpPr txBox="1">
            <a:spLocks/>
          </p:cNvSpPr>
          <p:nvPr/>
        </p:nvSpPr>
        <p:spPr>
          <a:xfrm>
            <a:off x="703784" y="4661520"/>
            <a:ext cx="760891" cy="788430"/>
          </a:xfrm>
          <a:prstGeom prst="rect">
            <a:avLst/>
          </a:prstGeom>
          <a:solidFill>
            <a:srgbClr val="1F77B4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CA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DETAILS OF EXPERIMENT: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Our experiment will attempt to answer the hypothesis with two difference measures:</a:t>
            </a:r>
          </a:p>
          <a:p>
            <a:pPr marL="0" indent="0">
              <a:buNone/>
            </a:pPr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2AFFDF-6EE6-46D4-B996-25B69923E542}"/>
              </a:ext>
            </a:extLst>
          </p:cNvPr>
          <p:cNvSpPr/>
          <p:nvPr/>
        </p:nvSpPr>
        <p:spPr>
          <a:xfrm>
            <a:off x="547787" y="1268760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0FC46C5-41CF-43AF-9C31-A2C952D149FE}"/>
              </a:ext>
            </a:extLst>
          </p:cNvPr>
          <p:cNvSpPr/>
          <p:nvPr/>
        </p:nvSpPr>
        <p:spPr>
          <a:xfrm>
            <a:off x="1664184" y="3140968"/>
            <a:ext cx="98118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Given the distance travelled for two players, we will see if it is more likely that the shorter distance travelled player wins.</a:t>
            </a: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Does a player reach further rounds on average in their home country compared to away?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E85AF72-BF2B-43F0-A5DF-119F6A10505C}"/>
              </a:ext>
            </a:extLst>
          </p:cNvPr>
          <p:cNvSpPr txBox="1">
            <a:spLocks/>
          </p:cNvSpPr>
          <p:nvPr/>
        </p:nvSpPr>
        <p:spPr>
          <a:xfrm>
            <a:off x="551384" y="3140968"/>
            <a:ext cx="760891" cy="788430"/>
          </a:xfrm>
          <a:prstGeom prst="rect">
            <a:avLst/>
          </a:prstGeom>
          <a:solidFill>
            <a:srgbClr val="1F77B4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C4855D7-D93E-4228-A726-C8FD559FB019}"/>
              </a:ext>
            </a:extLst>
          </p:cNvPr>
          <p:cNvSpPr txBox="1">
            <a:spLocks/>
          </p:cNvSpPr>
          <p:nvPr/>
        </p:nvSpPr>
        <p:spPr>
          <a:xfrm>
            <a:off x="551384" y="4509120"/>
            <a:ext cx="760891" cy="788430"/>
          </a:xfrm>
          <a:prstGeom prst="rect">
            <a:avLst/>
          </a:prstGeom>
          <a:solidFill>
            <a:srgbClr val="1F77B4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781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88" y="1643059"/>
            <a:ext cx="7589424" cy="231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DETAILS OF EXPERIMENT: DATA PREP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317403-9439-48D7-A5F4-09EF885D5246}"/>
              </a:ext>
            </a:extLst>
          </p:cNvPr>
          <p:cNvSpPr/>
          <p:nvPr/>
        </p:nvSpPr>
        <p:spPr>
          <a:xfrm>
            <a:off x="547787" y="1268760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39A8197-151D-4442-821C-060FBFAB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50107"/>
              </p:ext>
            </p:extLst>
          </p:nvPr>
        </p:nvGraphicFramePr>
        <p:xfrm>
          <a:off x="686816" y="4149080"/>
          <a:ext cx="10818368" cy="235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84">
                  <a:extLst>
                    <a:ext uri="{9D8B030D-6E8A-4147-A177-3AD203B41FA5}">
                      <a16:colId xmlns:a16="http://schemas.microsoft.com/office/drawing/2014/main" xmlns="" val="2011713908"/>
                    </a:ext>
                  </a:extLst>
                </a:gridCol>
                <a:gridCol w="5409184">
                  <a:extLst>
                    <a:ext uri="{9D8B030D-6E8A-4147-A177-3AD203B41FA5}">
                      <a16:colId xmlns:a16="http://schemas.microsoft.com/office/drawing/2014/main" xmlns="" val="3158913587"/>
                    </a:ext>
                  </a:extLst>
                </a:gridCol>
              </a:tblGrid>
              <a:tr h="69775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</a:t>
                      </a:r>
                    </a:p>
                  </a:txBody>
                  <a:tcPr marL="121706" marR="121706" marT="41564" marB="41564" anchor="ctr">
                    <a:lnL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TOOLS</a:t>
                      </a:r>
                    </a:p>
                  </a:txBody>
                  <a:tcPr marL="121706" marR="121706" marT="41564" marB="41564" anchor="ctr">
                    <a:lnL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0021528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Scraped data from: </a:t>
                      </a:r>
                      <a:r>
                        <a:rPr lang="en-CA" sz="2000" dirty="0">
                          <a:solidFill>
                            <a:srgbClr val="0070C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http://bwf.tournamentsoftware.com</a:t>
                      </a:r>
                    </a:p>
                  </a:txBody>
                  <a:tcPr marL="121706" marR="121706" marT="41564" marB="41564">
                    <a:lnL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Python: pandas, requests,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beautifulSoup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Pipeline built to scrape tournament links: get tournament links -&gt; get match pages -&gt; scrape key information -&gt; export as csv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21706" marR="121706" marT="41564" marB="41564">
                    <a:lnL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6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0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CA" dirty="0"/>
              <a:t>DETAILS OF EXPERIMENT: DATA PREP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6" y="1351746"/>
            <a:ext cx="11096427" cy="4813995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Formatting the data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ArcGIS to calculate distance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Winner/loser information, distance information, rounds won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74" y="2775998"/>
            <a:ext cx="8242468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31" y="4341336"/>
            <a:ext cx="9742682" cy="194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ent Arrow 6"/>
          <p:cNvSpPr/>
          <p:nvPr/>
        </p:nvSpPr>
        <p:spPr>
          <a:xfrm rot="5400000">
            <a:off x="8976320" y="3494818"/>
            <a:ext cx="720080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0705AEB-6808-460A-8B61-BFEA42D9DA5A}"/>
              </a:ext>
            </a:extLst>
          </p:cNvPr>
          <p:cNvSpPr/>
          <p:nvPr/>
        </p:nvSpPr>
        <p:spPr>
          <a:xfrm>
            <a:off x="547787" y="1268760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/>
              <a:t>EXPERIMENT RESULTS: MATCH WINS VS DISTANCE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556792"/>
            <a:ext cx="4373125" cy="26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13" y="1556792"/>
            <a:ext cx="4458202" cy="276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32" y="4365104"/>
            <a:ext cx="3528384" cy="1692771"/>
          </a:xfrm>
          <a:prstGeom prst="rect">
            <a:avLst/>
          </a:prstGeom>
          <a:solidFill>
            <a:srgbClr val="1F77B4">
              <a:alpha val="16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Winner Distances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Samples: 15575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Mean: 4132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Variance: 4638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4127" y="4365079"/>
            <a:ext cx="3600386" cy="1692771"/>
          </a:xfrm>
          <a:prstGeom prst="rect">
            <a:avLst/>
          </a:prstGeom>
          <a:solidFill>
            <a:srgbClr val="1F77B4">
              <a:alpha val="16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Loser Distances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Samples: 15575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Mean: 3412</a:t>
            </a:r>
          </a:p>
          <a:p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Variance: 4316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126DBB-967E-4B50-85BC-5E5E00F2214B}"/>
              </a:ext>
            </a:extLst>
          </p:cNvPr>
          <p:cNvSpPr/>
          <p:nvPr/>
        </p:nvSpPr>
        <p:spPr>
          <a:xfrm>
            <a:off x="547787" y="1268760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DD1FD6C-ABB8-4334-97DB-105E9F6E6A59}"/>
              </a:ext>
            </a:extLst>
          </p:cNvPr>
          <p:cNvCxnSpPr/>
          <p:nvPr/>
        </p:nvCxnSpPr>
        <p:spPr>
          <a:xfrm>
            <a:off x="6096001" y="1700808"/>
            <a:ext cx="0" cy="4608512"/>
          </a:xfrm>
          <a:prstGeom prst="line">
            <a:avLst/>
          </a:prstGeom>
          <a:ln w="1270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5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/>
              <a:t>EXPERIMENT RESULTS: MATCH WINS VS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7" y="1484785"/>
            <a:ext cx="11096427" cy="5098577"/>
          </a:xfrm>
        </p:spPr>
        <p:txBody>
          <a:bodyPr>
            <a:noAutofit/>
          </a:bodyPr>
          <a:lstStyle/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We have equal variances (assumption), independent samples and ordinal values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Mann-Whitney U test</a:t>
            </a:r>
          </a:p>
          <a:p>
            <a:pPr lvl="1"/>
            <a:r>
              <a:rPr lang="en-CA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H_0</a:t>
            </a: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P(</a:t>
            </a:r>
            <a:r>
              <a:rPr lang="en-CA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W_d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en-CA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L_d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= P(</a:t>
            </a:r>
            <a:r>
              <a:rPr lang="en-CA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L_d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en-CA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W_d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where </a:t>
            </a:r>
            <a:r>
              <a:rPr lang="en-CA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W_d</a:t>
            </a: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CA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L_d</a:t>
            </a: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represent the Winner distance distribution and Loser distance distribution respectively</a:t>
            </a:r>
          </a:p>
          <a:p>
            <a:pPr lvl="1"/>
            <a:r>
              <a:rPr lang="en-CA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H_1</a:t>
            </a:r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P(</a:t>
            </a:r>
            <a:r>
              <a:rPr lang="en-CA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W_d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en-CA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L_d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≠  P(</a:t>
            </a:r>
            <a:r>
              <a:rPr lang="en-CA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L_d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en-CA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W_d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Uses a ranking method to create a test statistic U.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Our test statistic: 107780893.500, p value &lt; 0.01</a:t>
            </a:r>
          </a:p>
          <a:p>
            <a:pPr lvl="1"/>
            <a:r>
              <a:rPr lang="en-CA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Reject H_0. 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E7E48E-1317-4DDF-ACD7-2298037AF384}"/>
              </a:ext>
            </a:extLst>
          </p:cNvPr>
          <p:cNvSpPr/>
          <p:nvPr/>
        </p:nvSpPr>
        <p:spPr>
          <a:xfrm>
            <a:off x="547787" y="1268760"/>
            <a:ext cx="11096427" cy="28910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5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545</Words>
  <Application>Microsoft Office PowerPoint</Application>
  <PresentationFormat>Custom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DOES TRAVEL DISTANCE  MATTER FOR  BADMINTON ATHLETES?</vt:lpstr>
      <vt:lpstr>TABLE OF CONTENTS</vt:lpstr>
      <vt:lpstr>HYPOTHESIS</vt:lpstr>
      <vt:lpstr>DISTANCE TRAVELLED</vt:lpstr>
      <vt:lpstr>DETAILS OF EXPERIMENT: MEASURES</vt:lpstr>
      <vt:lpstr>DETAILS OF EXPERIMENT: DATA PREP</vt:lpstr>
      <vt:lpstr>DETAILS OF EXPERIMENT: DATA PREP</vt:lpstr>
      <vt:lpstr>EXPERIMENT RESULTS: MATCH WINS VS DISTANCE</vt:lpstr>
      <vt:lpstr>EXPERIMENT RESULTS: MATCH WINS VS DISTANCE</vt:lpstr>
      <vt:lpstr>EXPERIMENT RESULTS: SCRUBS RUINING MY HYPOTHESIS!??</vt:lpstr>
      <vt:lpstr>EXPERIMENT RESULTS: HOME COURT ADVANTAGE</vt:lpstr>
      <vt:lpstr>EXPERIMENT RESULTS: BONUS</vt:lpstr>
      <vt:lpstr>CONCLUSION VALIDATED LEARNING AND NEXT STEPS</vt:lpstr>
    </vt:vector>
  </TitlesOfParts>
  <Company>Canadian Tire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travel distance matter for (badminton) Athletes?</dc:title>
  <dc:creator>Andrew Zhuang</dc:creator>
  <cp:lastModifiedBy>Andrew Zhuang</cp:lastModifiedBy>
  <cp:revision>40</cp:revision>
  <dcterms:created xsi:type="dcterms:W3CDTF">2018-09-13T14:15:53Z</dcterms:created>
  <dcterms:modified xsi:type="dcterms:W3CDTF">2018-09-14T13:16:36Z</dcterms:modified>
</cp:coreProperties>
</file>