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741" r:id="rId1"/>
  </p:sldMasterIdLst>
  <p:notesMasterIdLst>
    <p:notesMasterId r:id="rId10"/>
  </p:notesMasterIdLst>
  <p:handoutMasterIdLst>
    <p:handoutMasterId r:id="rId11"/>
  </p:handoutMasterIdLst>
  <p:sldIdLst>
    <p:sldId id="256" r:id="rId2"/>
    <p:sldId id="341" r:id="rId3"/>
    <p:sldId id="342" r:id="rId4"/>
    <p:sldId id="343" r:id="rId5"/>
    <p:sldId id="344" r:id="rId6"/>
    <p:sldId id="345" r:id="rId7"/>
    <p:sldId id="346" r:id="rId8"/>
    <p:sldId id="330" r:id="rId9"/>
  </p:sldIdLst>
  <p:sldSz cx="12171363" cy="6858000"/>
  <p:notesSz cx="6858000" cy="9144000"/>
  <p:embeddedFontLst>
    <p:embeddedFont>
      <p:font typeface="微软雅黑" panose="020B0503020204020204" pitchFamily="34" charset="-122"/>
      <p:regular r:id="rId12"/>
      <p:bold r:id="rId13"/>
    </p:embeddedFont>
    <p:embeddedFont>
      <p:font typeface="华文新魏" panose="02010800040101010101" pitchFamily="2" charset="-122"/>
      <p:regular r:id="rId14"/>
    </p:embeddedFont>
    <p:embeddedFont>
      <p:font typeface="微软雅黑" panose="020B0503020204020204" pitchFamily="34" charset="-122"/>
      <p:regular r:id="rId12"/>
      <p:bold r:id="rId13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659C"/>
    <a:srgbClr val="0E80B7"/>
    <a:srgbClr val="43AEF7"/>
    <a:srgbClr val="80481A"/>
    <a:srgbClr val="FFFFFF"/>
    <a:srgbClr val="EAEAEA"/>
    <a:srgbClr val="060606"/>
    <a:srgbClr val="A7D9FB"/>
    <a:srgbClr val="3BBEFF"/>
    <a:srgbClr val="040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2" autoAdjust="0"/>
    <p:restoredTop sz="88275" autoAdjust="0"/>
  </p:normalViewPr>
  <p:slideViewPr>
    <p:cSldViewPr snapToGrid="0" snapToObjects="1">
      <p:cViewPr varScale="1">
        <p:scale>
          <a:sx n="70" d="100"/>
          <a:sy n="70" d="100"/>
        </p:scale>
        <p:origin x="72" y="3012"/>
      </p:cViewPr>
      <p:guideLst>
        <p:guide orient="horz" pos="2160"/>
        <p:guide pos="3834"/>
      </p:guideLst>
    </p:cSldViewPr>
  </p:slideViewPr>
  <p:outlineViewPr>
    <p:cViewPr>
      <p:scale>
        <a:sx n="33" d="100"/>
        <a:sy n="33" d="100"/>
      </p:scale>
      <p:origin x="0" y="-1623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C23C4-91FC-7645-AB29-7B4733C2F634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29481-1040-4245-BAAC-6B7403BE9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932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7FAC65-8769-5E4E-A1BD-2F6C18E3D2CF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7350" y="685800"/>
            <a:ext cx="60833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E5343-A4B5-E449-AB29-C254FE4E6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381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E5343-A4B5-E449-AB29-C254FE4E61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16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2027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852" y="1371601"/>
            <a:ext cx="10447087" cy="1927225"/>
          </a:xfrm>
        </p:spPr>
        <p:txBody>
          <a:bodyPr anchor="b">
            <a:noAutofit/>
          </a:bodyPr>
          <a:lstStyle>
            <a:lvl1pPr algn="ctr">
              <a:defRPr sz="5400" cap="all" baseline="0">
                <a:solidFill>
                  <a:srgbClr val="FFFFFF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7078" y="3505200"/>
            <a:ext cx="8519954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912852" y="3398520"/>
            <a:ext cx="10447087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3"/>
          <p:cNvGrpSpPr/>
          <p:nvPr userDrawn="1"/>
        </p:nvGrpSpPr>
        <p:grpSpPr>
          <a:xfrm>
            <a:off x="4248893" y="5397500"/>
            <a:ext cx="3736232" cy="921657"/>
            <a:chOff x="4709269" y="5653167"/>
            <a:chExt cx="2605930" cy="665990"/>
          </a:xfrm>
        </p:grpSpPr>
        <p:pic>
          <p:nvPicPr>
            <p:cNvPr id="23" name="图片 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758"/>
            <a:stretch/>
          </p:blipFill>
          <p:spPr>
            <a:xfrm>
              <a:off x="4709269" y="5653167"/>
              <a:ext cx="858774" cy="665990"/>
            </a:xfrm>
            <a:prstGeom prst="rect">
              <a:avLst/>
            </a:prstGeom>
          </p:spPr>
        </p:pic>
        <p:pic>
          <p:nvPicPr>
            <p:cNvPr id="24" name="图片 9"/>
            <p:cNvPicPr>
              <a:picLocks noChangeAspect="1"/>
            </p:cNvPicPr>
            <p:nvPr userDrawn="1"/>
          </p:nvPicPr>
          <p:blipFill rotWithShape="1"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164" r="5196"/>
            <a:stretch/>
          </p:blipFill>
          <p:spPr>
            <a:xfrm>
              <a:off x="5510893" y="5653167"/>
              <a:ext cx="1804306" cy="665990"/>
            </a:xfrm>
            <a:prstGeom prst="rect">
              <a:avLst/>
            </a:prstGeom>
          </p:spPr>
        </p:pic>
      </p:grp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52" y="406581"/>
            <a:ext cx="2102268" cy="60831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568" y="792480"/>
            <a:ext cx="2852071" cy="1264920"/>
          </a:xfrm>
        </p:spPr>
        <p:txBody>
          <a:bodyPr anchor="b">
            <a:normAutofit/>
          </a:bodyPr>
          <a:lstStyle>
            <a:lvl1pPr algn="l">
              <a:defRPr sz="2400" b="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05029" y="838201"/>
            <a:ext cx="7859194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568" y="2133600"/>
            <a:ext cx="2848099" cy="4242816"/>
          </a:xfrm>
        </p:spPr>
        <p:txBody>
          <a:bodyPr/>
          <a:lstStyle>
            <a:lvl1pPr marL="0" indent="0">
              <a:buNone/>
              <a:defRPr sz="1400"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8568" y="6518417"/>
            <a:ext cx="3854265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64261" y="6518417"/>
            <a:ext cx="5477113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7A79-FDCF-7448-987D-DC75532103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Microsoft YaHei" charset="-122"/>
                <a:ea typeface="Microsoft YaHei" charset="-122"/>
                <a:cs typeface="Microsoft YaHei" charset="-122"/>
              </a:defRPr>
            </a:lvl1pPr>
            <a:lvl2pPr>
              <a:defRPr>
                <a:latin typeface="Microsoft YaHei" charset="-122"/>
                <a:ea typeface="Microsoft YaHei" charset="-122"/>
                <a:cs typeface="Microsoft YaHei" charset="-122"/>
              </a:defRPr>
            </a:lvl2pPr>
            <a:lvl3pPr>
              <a:defRPr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>
                <a:latin typeface="Microsoft YaHei" charset="-122"/>
                <a:ea typeface="Microsoft YaHei" charset="-122"/>
                <a:cs typeface="Microsoft YaHei" charset="-122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8568" y="6518417"/>
            <a:ext cx="3854265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64261" y="6518417"/>
            <a:ext cx="5477113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7A79-FDCF-7448-987D-DC75532103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24238" y="609600"/>
            <a:ext cx="2738557" cy="5867400"/>
          </a:xfrm>
        </p:spPr>
        <p:txBody>
          <a:bodyPr vert="eaVert" anchor="b"/>
          <a:lstStyle>
            <a:lvl1pPr>
              <a:defRPr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568" y="609600"/>
            <a:ext cx="8012814" cy="5867400"/>
          </a:xfrm>
        </p:spPr>
        <p:txBody>
          <a:bodyPr vert="eaVert"/>
          <a:lstStyle>
            <a:lvl1pPr>
              <a:defRPr>
                <a:latin typeface="Microsoft YaHei" charset="-122"/>
                <a:ea typeface="Microsoft YaHei" charset="-122"/>
                <a:cs typeface="Microsoft YaHei" charset="-122"/>
              </a:defRPr>
            </a:lvl1pPr>
            <a:lvl2pPr>
              <a:defRPr>
                <a:latin typeface="Microsoft YaHei" charset="-122"/>
                <a:ea typeface="Microsoft YaHei" charset="-122"/>
                <a:cs typeface="Microsoft YaHei" charset="-122"/>
              </a:defRPr>
            </a:lvl2pPr>
            <a:lvl3pPr>
              <a:defRPr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>
                <a:latin typeface="Microsoft YaHei" charset="-122"/>
                <a:ea typeface="Microsoft YaHei" charset="-122"/>
                <a:cs typeface="Microsoft YaHei" charset="-122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8568" y="6518417"/>
            <a:ext cx="3854265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64261" y="6518417"/>
            <a:ext cx="5477113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7A79-FDCF-7448-987D-DC75532103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rgbClr val="0E80B7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568" y="1859973"/>
            <a:ext cx="10954227" cy="4768893"/>
          </a:xfrm>
        </p:spPr>
        <p:txBody>
          <a:bodyPr/>
          <a:lstStyle>
            <a:lvl1pPr>
              <a:defRPr>
                <a:latin typeface="Microsoft YaHei" charset="-122"/>
                <a:ea typeface="Microsoft YaHei" charset="-122"/>
                <a:cs typeface="Microsoft YaHei" charset="-122"/>
              </a:defRPr>
            </a:lvl1pPr>
            <a:lvl2pPr>
              <a:defRPr>
                <a:latin typeface="Microsoft YaHei" charset="-122"/>
                <a:ea typeface="Microsoft YaHei" charset="-122"/>
                <a:cs typeface="Microsoft YaHei" charset="-122"/>
              </a:defRPr>
            </a:lvl2pPr>
            <a:lvl3pPr>
              <a:defRPr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>
                <a:latin typeface="Microsoft YaHei" charset="-122"/>
                <a:ea typeface="Microsoft YaHei" charset="-122"/>
                <a:cs typeface="Microsoft YaHei" charset="-122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00158" y="6308105"/>
            <a:ext cx="1419992" cy="32918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9B87A79-FDCF-7448-987D-DC75532103D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组合 7"/>
          <p:cNvGrpSpPr/>
          <p:nvPr userDrawn="1"/>
        </p:nvGrpSpPr>
        <p:grpSpPr>
          <a:xfrm>
            <a:off x="716461" y="1635792"/>
            <a:ext cx="1371598" cy="89364"/>
            <a:chOff x="867749" y="1851404"/>
            <a:chExt cx="1275570" cy="101222"/>
          </a:xfrm>
        </p:grpSpPr>
        <p:sp>
          <p:nvSpPr>
            <p:cNvPr id="7" name="矩形 7"/>
            <p:cNvSpPr/>
            <p:nvPr/>
          </p:nvSpPr>
          <p:spPr>
            <a:xfrm>
              <a:off x="867749" y="1851660"/>
              <a:ext cx="422117" cy="100966"/>
            </a:xfrm>
            <a:custGeom>
              <a:avLst/>
              <a:gdLst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726163 w 1726163"/>
                <a:gd name="connsiteY2" fmla="*/ 811763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259632 w 1726163"/>
                <a:gd name="connsiteY2" fmla="*/ 802432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558252 w 1726163"/>
                <a:gd name="connsiteY2" fmla="*/ 775534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6163" h="811763">
                  <a:moveTo>
                    <a:pt x="0" y="0"/>
                  </a:moveTo>
                  <a:lnTo>
                    <a:pt x="1726163" y="0"/>
                  </a:lnTo>
                  <a:lnTo>
                    <a:pt x="1558252" y="775534"/>
                  </a:lnTo>
                  <a:lnTo>
                    <a:pt x="0" y="81176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68000">
                  <a:schemeClr val="accent2"/>
                </a:gs>
                <a:gs pos="0">
                  <a:srgbClr val="F0134E"/>
                </a:gs>
                <a:gs pos="40000">
                  <a:srgbClr val="FF0000"/>
                </a:gs>
              </a:gsLst>
              <a:path path="circle">
                <a:fillToRect t="100000" r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0134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10800000">
              <a:off x="1289865" y="1851404"/>
              <a:ext cx="853454" cy="101222"/>
            </a:xfrm>
            <a:custGeom>
              <a:avLst/>
              <a:gdLst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726163 w 1726163"/>
                <a:gd name="connsiteY2" fmla="*/ 811763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259632 w 1726163"/>
                <a:gd name="connsiteY2" fmla="*/ 802432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558252 w 1726163"/>
                <a:gd name="connsiteY2" fmla="*/ 775534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640127 w 1726163"/>
                <a:gd name="connsiteY2" fmla="*/ 756392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640127 w 1726163"/>
                <a:gd name="connsiteY2" fmla="*/ 775535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  <a:gd name="connsiteX0" fmla="*/ 0 w 1726163"/>
                <a:gd name="connsiteY0" fmla="*/ 0 h 813821"/>
                <a:gd name="connsiteX1" fmla="*/ 1726163 w 1726163"/>
                <a:gd name="connsiteY1" fmla="*/ 0 h 813821"/>
                <a:gd name="connsiteX2" fmla="*/ 1640127 w 1726163"/>
                <a:gd name="connsiteY2" fmla="*/ 813821 h 813821"/>
                <a:gd name="connsiteX3" fmla="*/ 0 w 1726163"/>
                <a:gd name="connsiteY3" fmla="*/ 811763 h 813821"/>
                <a:gd name="connsiteX4" fmla="*/ 0 w 1726163"/>
                <a:gd name="connsiteY4" fmla="*/ 0 h 81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6163" h="813821">
                  <a:moveTo>
                    <a:pt x="0" y="0"/>
                  </a:moveTo>
                  <a:lnTo>
                    <a:pt x="1726163" y="0"/>
                  </a:lnTo>
                  <a:lnTo>
                    <a:pt x="1640127" y="813821"/>
                  </a:lnTo>
                  <a:lnTo>
                    <a:pt x="0" y="81176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26000">
                  <a:srgbClr val="54CC5B"/>
                </a:gs>
                <a:gs pos="67000">
                  <a:srgbClr val="0E81B7"/>
                </a:gs>
              </a:gsLst>
              <a:path path="circle">
                <a:fillToRect t="100000" r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4CC5B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rgbClr val="0E80B7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Microsoft YaHei" charset="-122"/>
                <a:ea typeface="Microsoft YaHei" charset="-122"/>
                <a:cs typeface="Microsoft YaHei" charset="-122"/>
              </a:defRPr>
            </a:lvl1pPr>
            <a:lvl2pPr>
              <a:defRPr>
                <a:latin typeface="Microsoft YaHei" charset="-122"/>
                <a:ea typeface="Microsoft YaHei" charset="-122"/>
                <a:cs typeface="Microsoft YaHei" charset="-122"/>
              </a:defRPr>
            </a:lvl2pPr>
            <a:lvl3pPr>
              <a:defRPr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>
                <a:latin typeface="Microsoft YaHei" charset="-122"/>
                <a:ea typeface="Microsoft YaHei" charset="-122"/>
                <a:cs typeface="Microsoft YaHei" charset="-122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7A79-FDCF-7448-987D-DC75532103D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组合 7"/>
          <p:cNvGrpSpPr/>
          <p:nvPr userDrawn="1"/>
        </p:nvGrpSpPr>
        <p:grpSpPr>
          <a:xfrm>
            <a:off x="716461" y="1635792"/>
            <a:ext cx="1371598" cy="89364"/>
            <a:chOff x="867749" y="1851404"/>
            <a:chExt cx="1275570" cy="101222"/>
          </a:xfrm>
        </p:grpSpPr>
        <p:sp>
          <p:nvSpPr>
            <p:cNvPr id="8" name="矩形 7"/>
            <p:cNvSpPr/>
            <p:nvPr/>
          </p:nvSpPr>
          <p:spPr>
            <a:xfrm>
              <a:off x="867749" y="1851660"/>
              <a:ext cx="422117" cy="100966"/>
            </a:xfrm>
            <a:custGeom>
              <a:avLst/>
              <a:gdLst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726163 w 1726163"/>
                <a:gd name="connsiteY2" fmla="*/ 811763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259632 w 1726163"/>
                <a:gd name="connsiteY2" fmla="*/ 802432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558252 w 1726163"/>
                <a:gd name="connsiteY2" fmla="*/ 775534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6163" h="811763">
                  <a:moveTo>
                    <a:pt x="0" y="0"/>
                  </a:moveTo>
                  <a:lnTo>
                    <a:pt x="1726163" y="0"/>
                  </a:lnTo>
                  <a:lnTo>
                    <a:pt x="1558252" y="775534"/>
                  </a:lnTo>
                  <a:lnTo>
                    <a:pt x="0" y="81176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68000">
                  <a:schemeClr val="accent2"/>
                </a:gs>
                <a:gs pos="0">
                  <a:srgbClr val="F0134E"/>
                </a:gs>
                <a:gs pos="40000">
                  <a:srgbClr val="FF0000"/>
                </a:gs>
              </a:gsLst>
              <a:path path="circle">
                <a:fillToRect t="100000" r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0134E"/>
                </a:solidFill>
              </a:endParaRPr>
            </a:p>
          </p:txBody>
        </p:sp>
        <p:sp>
          <p:nvSpPr>
            <p:cNvPr id="9" name="矩形 7"/>
            <p:cNvSpPr/>
            <p:nvPr/>
          </p:nvSpPr>
          <p:spPr>
            <a:xfrm rot="10800000">
              <a:off x="1289865" y="1851404"/>
              <a:ext cx="853454" cy="101222"/>
            </a:xfrm>
            <a:custGeom>
              <a:avLst/>
              <a:gdLst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726163 w 1726163"/>
                <a:gd name="connsiteY2" fmla="*/ 811763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259632 w 1726163"/>
                <a:gd name="connsiteY2" fmla="*/ 802432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558252 w 1726163"/>
                <a:gd name="connsiteY2" fmla="*/ 775534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640127 w 1726163"/>
                <a:gd name="connsiteY2" fmla="*/ 756392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640127 w 1726163"/>
                <a:gd name="connsiteY2" fmla="*/ 775535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  <a:gd name="connsiteX0" fmla="*/ 0 w 1726163"/>
                <a:gd name="connsiteY0" fmla="*/ 0 h 813821"/>
                <a:gd name="connsiteX1" fmla="*/ 1726163 w 1726163"/>
                <a:gd name="connsiteY1" fmla="*/ 0 h 813821"/>
                <a:gd name="connsiteX2" fmla="*/ 1640127 w 1726163"/>
                <a:gd name="connsiteY2" fmla="*/ 813821 h 813821"/>
                <a:gd name="connsiteX3" fmla="*/ 0 w 1726163"/>
                <a:gd name="connsiteY3" fmla="*/ 811763 h 813821"/>
                <a:gd name="connsiteX4" fmla="*/ 0 w 1726163"/>
                <a:gd name="connsiteY4" fmla="*/ 0 h 81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6163" h="813821">
                  <a:moveTo>
                    <a:pt x="0" y="0"/>
                  </a:moveTo>
                  <a:lnTo>
                    <a:pt x="1726163" y="0"/>
                  </a:lnTo>
                  <a:lnTo>
                    <a:pt x="1640127" y="813821"/>
                  </a:lnTo>
                  <a:lnTo>
                    <a:pt x="0" y="81176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26000">
                  <a:srgbClr val="54CC5B"/>
                </a:gs>
                <a:gs pos="67000">
                  <a:srgbClr val="0E81B7"/>
                </a:gs>
              </a:gsLst>
              <a:path path="circle">
                <a:fillToRect t="100000" r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4CC5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530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2027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1454" y="2362201"/>
            <a:ext cx="10345659" cy="2200275"/>
          </a:xfrm>
        </p:spPr>
        <p:txBody>
          <a:bodyPr anchor="b">
            <a:normAutofit/>
          </a:bodyPr>
          <a:lstStyle>
            <a:lvl1pPr algn="l">
              <a:defRPr sz="4800" b="0" cap="all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1454" y="4626865"/>
            <a:ext cx="10345659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7A79-FDCF-7448-987D-DC75532103D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3709" y="4599432"/>
            <a:ext cx="10447087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568" y="1866636"/>
            <a:ext cx="5375685" cy="4718304"/>
          </a:xfrm>
        </p:spPr>
        <p:txBody>
          <a:bodyPr/>
          <a:lstStyle>
            <a:lvl1pPr>
              <a:defRPr sz="2800">
                <a:latin typeface="Microsoft YaHei" charset="-122"/>
                <a:ea typeface="Microsoft YaHei" charset="-122"/>
                <a:cs typeface="Microsoft YaHei" charset="-122"/>
              </a:defRPr>
            </a:lvl1pPr>
            <a:lvl2pPr>
              <a:defRPr sz="2400">
                <a:latin typeface="Microsoft YaHei" charset="-122"/>
                <a:ea typeface="Microsoft YaHei" charset="-122"/>
                <a:cs typeface="Microsoft YaHei" charset="-122"/>
              </a:defRPr>
            </a:lvl2pPr>
            <a:lvl3pPr>
              <a:defRPr sz="2000"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 sz="1800"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 sz="1800">
                <a:latin typeface="Microsoft YaHei" charset="-122"/>
                <a:ea typeface="Microsoft YaHei" charset="-122"/>
                <a:cs typeface="Microsoft YaHei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110" y="1866636"/>
            <a:ext cx="5375685" cy="4718304"/>
          </a:xfrm>
        </p:spPr>
        <p:txBody>
          <a:bodyPr/>
          <a:lstStyle>
            <a:lvl1pPr>
              <a:defRPr sz="2800">
                <a:latin typeface="Microsoft YaHei" charset="-122"/>
                <a:ea typeface="Microsoft YaHei" charset="-122"/>
                <a:cs typeface="Microsoft YaHei" charset="-122"/>
              </a:defRPr>
            </a:lvl1pPr>
            <a:lvl2pPr>
              <a:defRPr sz="2400">
                <a:latin typeface="Microsoft YaHei" charset="-122"/>
                <a:ea typeface="Microsoft YaHei" charset="-122"/>
                <a:cs typeface="Microsoft YaHei" charset="-122"/>
              </a:defRPr>
            </a:lvl2pPr>
            <a:lvl3pPr>
              <a:defRPr sz="2000"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 sz="1800"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 sz="1800">
                <a:latin typeface="Microsoft YaHei" charset="-122"/>
                <a:ea typeface="Microsoft YaHei" charset="-122"/>
                <a:cs typeface="Microsoft YaHei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7A79-FDCF-7448-987D-DC75532103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568" y="1676400"/>
            <a:ext cx="5233686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568" y="2438400"/>
            <a:ext cx="5233686" cy="3951288"/>
          </a:xfrm>
        </p:spPr>
        <p:txBody>
          <a:bodyPr/>
          <a:lstStyle>
            <a:lvl1pPr>
              <a:defRPr sz="2400">
                <a:latin typeface="Microsoft YaHei" charset="-122"/>
                <a:ea typeface="Microsoft YaHei" charset="-122"/>
                <a:cs typeface="Microsoft YaHei" charset="-122"/>
              </a:defRPr>
            </a:lvl1pPr>
            <a:lvl2pPr>
              <a:defRPr sz="2000">
                <a:latin typeface="Microsoft YaHei" charset="-122"/>
                <a:ea typeface="Microsoft YaHei" charset="-122"/>
                <a:cs typeface="Microsoft YaHei" charset="-122"/>
              </a:defRPr>
            </a:lvl2pPr>
            <a:lvl3pPr>
              <a:defRPr sz="1800"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9109" y="1676400"/>
            <a:ext cx="5233686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9109" y="2438400"/>
            <a:ext cx="5233686" cy="3951288"/>
          </a:xfrm>
        </p:spPr>
        <p:txBody>
          <a:bodyPr/>
          <a:lstStyle>
            <a:lvl1pPr>
              <a:defRPr sz="2400">
                <a:latin typeface="Microsoft YaHei" charset="-122"/>
                <a:ea typeface="Microsoft YaHei" charset="-122"/>
                <a:cs typeface="Microsoft YaHei" charset="-122"/>
              </a:defRPr>
            </a:lvl1pPr>
            <a:lvl2pPr>
              <a:defRPr sz="2000">
                <a:latin typeface="Microsoft YaHei" charset="-122"/>
                <a:ea typeface="Microsoft YaHei" charset="-122"/>
                <a:cs typeface="Microsoft YaHei" charset="-122"/>
              </a:defRPr>
            </a:lvl2pPr>
            <a:lvl3pPr>
              <a:defRPr sz="1800"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7A79-FDCF-7448-987D-DC75532103D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31630" y="4045692"/>
            <a:ext cx="4709160" cy="105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7A79-FDCF-7448-987D-DC75532103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8568" y="6518417"/>
            <a:ext cx="3854265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64261" y="6518417"/>
            <a:ext cx="5477113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7A79-FDCF-7448-987D-DC75532103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568" y="792080"/>
            <a:ext cx="2848099" cy="1261872"/>
          </a:xfrm>
        </p:spPr>
        <p:txBody>
          <a:bodyPr anchor="b">
            <a:noAutofit/>
          </a:bodyPr>
          <a:lstStyle>
            <a:lvl1pPr algn="l">
              <a:defRPr sz="2400" b="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693" y="792080"/>
            <a:ext cx="7607102" cy="5577840"/>
          </a:xfrm>
        </p:spPr>
        <p:txBody>
          <a:bodyPr/>
          <a:lstStyle>
            <a:lvl1pPr>
              <a:defRPr sz="3200">
                <a:latin typeface="Microsoft YaHei" charset="-122"/>
                <a:ea typeface="Microsoft YaHei" charset="-122"/>
                <a:cs typeface="Microsoft YaHei" charset="-122"/>
              </a:defRPr>
            </a:lvl1pPr>
            <a:lvl2pPr>
              <a:defRPr sz="2800">
                <a:latin typeface="Microsoft YaHei" charset="-122"/>
                <a:ea typeface="Microsoft YaHei" charset="-122"/>
                <a:cs typeface="Microsoft YaHei" charset="-122"/>
              </a:defRPr>
            </a:lvl2pPr>
            <a:lvl3pPr>
              <a:defRPr sz="2400"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 sz="2000"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 sz="2000">
                <a:latin typeface="Microsoft YaHei" charset="-122"/>
                <a:ea typeface="Microsoft YaHei" charset="-122"/>
                <a:cs typeface="Microsoft YaHei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569" y="2130553"/>
            <a:ext cx="2848099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8568" y="6518417"/>
            <a:ext cx="3854265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64261" y="6518417"/>
            <a:ext cx="5477113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6B1A-F488-8B40-BA42-1A0CCDE4FDC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05887" y="3579943"/>
            <a:ext cx="5577840" cy="211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220786"/>
            <a:ext cx="12171363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8568" y="883568"/>
            <a:ext cx="10954227" cy="7922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568" y="1779678"/>
            <a:ext cx="10954227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00158" y="6335537"/>
            <a:ext cx="141999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09B87A79-FDCF-7448-987D-DC75532103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矩形 2"/>
          <p:cNvSpPr/>
          <p:nvPr userDrawn="1"/>
        </p:nvSpPr>
        <p:spPr>
          <a:xfrm>
            <a:off x="0" y="0"/>
            <a:ext cx="12192000" cy="726621"/>
          </a:xfrm>
          <a:prstGeom prst="rect">
            <a:avLst/>
          </a:prstGeom>
          <a:solidFill>
            <a:srgbClr val="2027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3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68" y="117634"/>
            <a:ext cx="1698051" cy="491351"/>
          </a:xfrm>
          <a:prstGeom prst="rect">
            <a:avLst/>
          </a:prstGeom>
        </p:spPr>
      </p:pic>
      <p:grpSp>
        <p:nvGrpSpPr>
          <p:cNvPr id="18" name="组合 7"/>
          <p:cNvGrpSpPr/>
          <p:nvPr userDrawn="1"/>
        </p:nvGrpSpPr>
        <p:grpSpPr>
          <a:xfrm>
            <a:off x="8926220" y="26080"/>
            <a:ext cx="2676502" cy="684026"/>
            <a:chOff x="4709269" y="5653167"/>
            <a:chExt cx="2605930" cy="665990"/>
          </a:xfrm>
        </p:grpSpPr>
        <p:pic>
          <p:nvPicPr>
            <p:cNvPr id="19" name="图片 8"/>
            <p:cNvPicPr>
              <a:picLocks noChangeAspect="1"/>
            </p:cNvPicPr>
            <p:nvPr userDrawn="1"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758"/>
            <a:stretch/>
          </p:blipFill>
          <p:spPr>
            <a:xfrm>
              <a:off x="4709269" y="5653167"/>
              <a:ext cx="858774" cy="665990"/>
            </a:xfrm>
            <a:prstGeom prst="rect">
              <a:avLst/>
            </a:prstGeom>
          </p:spPr>
        </p:pic>
        <p:pic>
          <p:nvPicPr>
            <p:cNvPr id="20" name="图片 9"/>
            <p:cNvPicPr>
              <a:picLocks noChangeAspect="1"/>
            </p:cNvPicPr>
            <p:nvPr userDrawn="1"/>
          </p:nvPicPr>
          <p:blipFill rotWithShape="1">
            <a:blip r:embed="rId15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164" r="5196"/>
            <a:stretch/>
          </p:blipFill>
          <p:spPr>
            <a:xfrm>
              <a:off x="5510893" y="5653167"/>
              <a:ext cx="1804306" cy="665990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5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rgbClr val="0E80B7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852" y="1574062"/>
            <a:ext cx="10447087" cy="1927225"/>
          </a:xfrm>
        </p:spPr>
        <p:txBody>
          <a:bodyPr anchor="ctr"/>
          <a:lstStyle/>
          <a:p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数据挖掘和数据融合开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题报告</a:t>
            </a:r>
            <a:endParaRPr lang="en-US" sz="3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18" y="3760694"/>
            <a:ext cx="8519954" cy="796636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雅黑"/>
              </a:rPr>
              <a:t>庄周</a:t>
            </a:r>
            <a:r>
              <a:rPr lang="en-US" altLang="zh-CN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雅黑"/>
              </a:rPr>
              <a:t>&amp;</a:t>
            </a:r>
            <a:r>
              <a:rPr lang="zh-CN" altLang="en-US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雅黑"/>
              </a:rPr>
              <a:t>李奕达</a:t>
            </a:r>
            <a:endParaRPr lang="en-US" altLang="zh-CN" sz="4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雅黑"/>
            </a:endParaRPr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876418" y="4557330"/>
            <a:ext cx="8519954" cy="826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rgbClr val="FFFFFF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雅黑"/>
              </a:rPr>
              <a:t>2017/12/20</a:t>
            </a:r>
          </a:p>
          <a:p>
            <a:endParaRPr lang="en-US" dirty="0"/>
          </a:p>
        </p:txBody>
      </p:sp>
      <p:pic>
        <p:nvPicPr>
          <p:cNvPr id="1026" name="Picture 2" descr="http://zuaa.zju.edu.cn/static/upload/pic/201601/05/2396120160105085212503_bmiddle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1094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276198"/>
            <a:ext cx="924181" cy="76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61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数据挖掘和数据融合开题报告</a:t>
            </a:r>
            <a:r>
              <a:rPr lang="en-US" altLang="zh-CN" b="1" dirty="0"/>
              <a:t>——</a:t>
            </a:r>
            <a:r>
              <a:rPr lang="zh-CN" altLang="en-US" b="1" dirty="0"/>
              <a:t>东野圭吾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7A79-FDCF-7448-987D-DC75532103D0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842" y="1840623"/>
            <a:ext cx="3182541" cy="39160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r="56672"/>
          <a:stretch/>
        </p:blipFill>
        <p:spPr>
          <a:xfrm>
            <a:off x="956604" y="1906704"/>
            <a:ext cx="4195423" cy="22995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50622" r="487"/>
          <a:stretch/>
        </p:blipFill>
        <p:spPr>
          <a:xfrm>
            <a:off x="956604" y="4437099"/>
            <a:ext cx="4322518" cy="209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641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东野圭吾作品集</a:t>
            </a:r>
            <a:r>
              <a:rPr lang="zh-CN" altLang="zh-CN" b="1" dirty="0" smtClean="0"/>
              <a:t>数据分析</a:t>
            </a:r>
            <a:r>
              <a:rPr lang="zh-CN" altLang="en-US" b="1" dirty="0" smtClean="0"/>
              <a:t>思路</a:t>
            </a: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7A79-FDCF-7448-987D-DC75532103D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灯片编号占位符 1"/>
          <p:cNvSpPr txBox="1">
            <a:spLocks/>
          </p:cNvSpPr>
          <p:nvPr/>
        </p:nvSpPr>
        <p:spPr>
          <a:xfrm>
            <a:off x="10500158" y="6335537"/>
            <a:ext cx="141999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9B87A79-FDCF-7448-987D-DC75532103D0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9" name="组合 8"/>
          <p:cNvGrpSpPr/>
          <p:nvPr/>
        </p:nvGrpSpPr>
        <p:grpSpPr>
          <a:xfrm>
            <a:off x="747020" y="2431070"/>
            <a:ext cx="10463134" cy="4020532"/>
            <a:chOff x="764500" y="2837468"/>
            <a:chExt cx="10463134" cy="4020532"/>
          </a:xfrm>
        </p:grpSpPr>
        <p:sp>
          <p:nvSpPr>
            <p:cNvPr id="10" name="矩形 9"/>
            <p:cNvSpPr/>
            <p:nvPr/>
          </p:nvSpPr>
          <p:spPr>
            <a:xfrm>
              <a:off x="764500" y="2837468"/>
              <a:ext cx="10463134" cy="4020532"/>
            </a:xfrm>
            <a:prstGeom prst="rect">
              <a:avLst/>
            </a:prstGeom>
            <a:noFill/>
            <a:ln w="381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220821" y="4441336"/>
              <a:ext cx="1763484" cy="879566"/>
            </a:xfrm>
            <a:prstGeom prst="rect">
              <a:avLst/>
            </a:pr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文本预处理</a:t>
              </a:r>
              <a:endPara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199244" y="2965952"/>
              <a:ext cx="3824789" cy="850047"/>
            </a:xfrm>
            <a:prstGeom prst="rect">
              <a:avLst/>
            </a:prstGeom>
            <a:noFill/>
            <a:ln w="2857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分析总结报告</a:t>
              </a:r>
              <a:endPara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东野圭吾小说全貌与预测</a:t>
              </a:r>
              <a:endPara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230740" y="3288768"/>
              <a:ext cx="1763484" cy="744637"/>
            </a:xfrm>
            <a:prstGeom prst="rect">
              <a:avLst/>
            </a:pr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先验知识采集</a:t>
              </a:r>
              <a:endPara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595220" y="4023690"/>
              <a:ext cx="3431136" cy="495837"/>
            </a:xfrm>
            <a:prstGeom prst="rect">
              <a:avLst/>
            </a:prstGeom>
            <a:noFill/>
            <a:ln w="2857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粗粒度分析</a:t>
              </a:r>
              <a:endPara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597002" y="4656841"/>
              <a:ext cx="3431137" cy="529250"/>
            </a:xfrm>
            <a:prstGeom prst="rect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细粒度分析</a:t>
              </a:r>
              <a:endPara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201856" y="5860402"/>
              <a:ext cx="1763485" cy="689127"/>
            </a:xfrm>
            <a:prstGeom prst="rect">
              <a:avLst/>
            </a:pr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东野圭吾周边</a:t>
              </a:r>
              <a:endPara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512802" y="5320902"/>
              <a:ext cx="3595972" cy="568627"/>
            </a:xfrm>
            <a:prstGeom prst="rect">
              <a:avLst/>
            </a:prstGeom>
            <a:noFill/>
            <a:ln w="2857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作品排名与关联性</a:t>
              </a:r>
              <a:endPara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526449" y="6004122"/>
              <a:ext cx="3595973" cy="545407"/>
            </a:xfrm>
            <a:prstGeom prst="rect">
              <a:avLst/>
            </a:prstGeom>
            <a:noFill/>
            <a:ln w="2857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相关作家</a:t>
              </a:r>
              <a:endPara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708432" y="3055219"/>
              <a:ext cx="1492931" cy="667597"/>
            </a:xfrm>
            <a:prstGeom prst="rect">
              <a:avLst/>
            </a:prstGeom>
            <a:noFill/>
            <a:ln w="2857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展示</a:t>
              </a:r>
              <a:endPara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253216" y="4893748"/>
              <a:ext cx="1826626" cy="966655"/>
            </a:xfrm>
            <a:prstGeom prst="rect">
              <a:avLst/>
            </a:pr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相关译者</a:t>
              </a:r>
              <a:endPara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7253217" y="4122153"/>
              <a:ext cx="1826626" cy="645321"/>
            </a:xfrm>
            <a:prstGeom prst="rect">
              <a:avLst/>
            </a:pr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Top 5 </a:t>
              </a: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问题</a:t>
              </a:r>
              <a:endPara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9156043" y="4893747"/>
              <a:ext cx="1826626" cy="966655"/>
            </a:xfrm>
            <a:prstGeom prst="rect">
              <a:avLst/>
            </a:pr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男女主角</a:t>
              </a:r>
              <a:endPara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7255392" y="5923674"/>
              <a:ext cx="1826626" cy="621500"/>
            </a:xfrm>
            <a:prstGeom prst="rect">
              <a:avLst/>
            </a:pr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推理风格</a:t>
              </a:r>
              <a:endPara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9197407" y="5919319"/>
              <a:ext cx="1826626" cy="630210"/>
            </a:xfrm>
            <a:prstGeom prst="rect">
              <a:avLst/>
            </a:pr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写作技巧</a:t>
              </a:r>
              <a:endPara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9156044" y="4122153"/>
              <a:ext cx="1826626" cy="645321"/>
            </a:xfrm>
            <a:prstGeom prst="rect">
              <a:avLst/>
            </a:pr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IP </a:t>
              </a: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剧</a:t>
              </a:r>
              <a:endPara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465434" y="3044492"/>
              <a:ext cx="1257908" cy="689049"/>
            </a:xfrm>
            <a:prstGeom prst="rect">
              <a:avLst/>
            </a:prstGeom>
            <a:noFill/>
            <a:ln w="2857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百度指数</a:t>
              </a:r>
              <a:endPara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916900" y="3120272"/>
              <a:ext cx="2371327" cy="3557847"/>
            </a:xfrm>
            <a:prstGeom prst="rect">
              <a:avLst/>
            </a:prstGeom>
            <a:noFill/>
            <a:ln w="38100" cap="flat" cmpd="sng" algn="ctr">
              <a:solidFill>
                <a:srgbClr val="5B9BD5">
                  <a:shade val="50000"/>
                </a:srgbClr>
              </a:solidFill>
              <a:prstDash val="lg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528843" y="3837409"/>
              <a:ext cx="3576073" cy="1415811"/>
            </a:xfrm>
            <a:prstGeom prst="rect">
              <a:avLst/>
            </a:prstGeom>
            <a:noFill/>
            <a:ln w="38100" cap="flat" cmpd="sng" algn="ctr">
              <a:solidFill>
                <a:srgbClr val="5B9BD5">
                  <a:shade val="50000"/>
                </a:srgbClr>
              </a:solidFill>
              <a:prstDash val="lg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199244" y="3995880"/>
              <a:ext cx="3824789" cy="2682240"/>
            </a:xfrm>
            <a:prstGeom prst="rect">
              <a:avLst/>
            </a:prstGeom>
            <a:noFill/>
            <a:ln w="38100" cap="flat" cmpd="sng" algn="ctr">
              <a:solidFill>
                <a:srgbClr val="5B9BD5">
                  <a:shade val="50000"/>
                </a:srgbClr>
              </a:solidFill>
              <a:prstDash val="lg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30" name="直接箭头连接符 29"/>
            <p:cNvCxnSpPr/>
            <p:nvPr/>
          </p:nvCxnSpPr>
          <p:spPr>
            <a:xfrm>
              <a:off x="3345145" y="3496455"/>
              <a:ext cx="360000" cy="0"/>
            </a:xfrm>
            <a:prstGeom prst="straightConnector1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1" name="直接箭头连接符 30"/>
            <p:cNvCxnSpPr/>
            <p:nvPr/>
          </p:nvCxnSpPr>
          <p:spPr>
            <a:xfrm>
              <a:off x="3328956" y="5515526"/>
              <a:ext cx="360000" cy="0"/>
            </a:xfrm>
            <a:prstGeom prst="straightConnector1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2" name="直接箭头连接符 31"/>
            <p:cNvCxnSpPr/>
            <p:nvPr/>
          </p:nvCxnSpPr>
          <p:spPr>
            <a:xfrm>
              <a:off x="6807413" y="3485842"/>
              <a:ext cx="360000" cy="0"/>
            </a:xfrm>
            <a:prstGeom prst="straightConnector1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3" name="直接箭头连接符 32"/>
            <p:cNvCxnSpPr/>
            <p:nvPr/>
          </p:nvCxnSpPr>
          <p:spPr>
            <a:xfrm>
              <a:off x="7028139" y="5320902"/>
              <a:ext cx="360000" cy="0"/>
            </a:xfrm>
            <a:prstGeom prst="straightConnector1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4" name="直接箭头连接符 33"/>
            <p:cNvCxnSpPr/>
            <p:nvPr/>
          </p:nvCxnSpPr>
          <p:spPr>
            <a:xfrm rot="16200000">
              <a:off x="9890393" y="3816000"/>
              <a:ext cx="360000" cy="0"/>
            </a:xfrm>
            <a:prstGeom prst="straightConnector1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9852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文本预处理</a:t>
            </a: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7A79-FDCF-7448-987D-DC75532103D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灯片编号占位符 1"/>
          <p:cNvSpPr txBox="1">
            <a:spLocks/>
          </p:cNvSpPr>
          <p:nvPr/>
        </p:nvSpPr>
        <p:spPr>
          <a:xfrm>
            <a:off x="10500158" y="6335537"/>
            <a:ext cx="141999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9B87A79-FDCF-7448-987D-DC75532103D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5" name="内容占位符 2"/>
          <p:cNvSpPr>
            <a:spLocks noGrp="1"/>
          </p:cNvSpPr>
          <p:nvPr>
            <p:ph idx="1"/>
          </p:nvPr>
        </p:nvSpPr>
        <p:spPr>
          <a:xfrm>
            <a:off x="778250" y="1787921"/>
            <a:ext cx="10954227" cy="4876800"/>
          </a:xfrm>
        </p:spPr>
        <p:txBody>
          <a:bodyPr>
            <a:noAutofit/>
          </a:bodyPr>
          <a:lstStyle/>
          <a:p>
            <a:r>
              <a:rPr lang="zh-CN" altLang="en-US" sz="2200" b="1" dirty="0" smtClean="0"/>
              <a:t>文本搜集</a:t>
            </a:r>
            <a:endParaRPr lang="en-US" altLang="zh-CN" sz="2200" b="1" dirty="0" smtClean="0"/>
          </a:p>
          <a:p>
            <a:pPr lvl="1"/>
            <a:r>
              <a:rPr lang="zh-CN" altLang="en-US" sz="2200" dirty="0" smtClean="0"/>
              <a:t>粗粒度：东野圭吾</a:t>
            </a:r>
            <a:r>
              <a:rPr lang="en-US" altLang="zh-CN" sz="2200" dirty="0" smtClean="0"/>
              <a:t>89</a:t>
            </a:r>
            <a:r>
              <a:rPr lang="zh-CN" altLang="en-US" sz="2200" dirty="0" smtClean="0"/>
              <a:t>本小说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细粒度：代表系列加贺系列和伽利略系列</a:t>
            </a:r>
            <a:endParaRPr lang="en-US" altLang="zh-CN" sz="2200" dirty="0" smtClean="0"/>
          </a:p>
          <a:p>
            <a:r>
              <a:rPr lang="zh-CN" altLang="en-US" sz="2200" b="1" dirty="0" smtClean="0"/>
              <a:t>分词</a:t>
            </a:r>
            <a:endParaRPr lang="en-US" altLang="zh-CN" sz="2200" b="1" dirty="0"/>
          </a:p>
          <a:p>
            <a:pPr lvl="1"/>
            <a:r>
              <a:rPr lang="en-US" altLang="zh-CN" sz="2200" dirty="0" err="1" smtClean="0"/>
              <a:t>Jieba</a:t>
            </a:r>
            <a:r>
              <a:rPr lang="zh-CN" altLang="en-US" sz="2200" dirty="0" smtClean="0"/>
              <a:t>分词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百</a:t>
            </a:r>
            <a:r>
              <a:rPr lang="zh-CN" altLang="en-US" sz="2200" dirty="0"/>
              <a:t>度</a:t>
            </a:r>
            <a:r>
              <a:rPr lang="en-US" altLang="zh-CN" sz="2200" dirty="0" smtClean="0"/>
              <a:t>API</a:t>
            </a:r>
          </a:p>
          <a:p>
            <a:r>
              <a:rPr lang="zh-CN" altLang="en-US" sz="2200" b="1" dirty="0"/>
              <a:t>去停用</a:t>
            </a:r>
            <a:r>
              <a:rPr lang="zh-CN" altLang="en-US" sz="2200" b="1" dirty="0" smtClean="0"/>
              <a:t>词 </a:t>
            </a:r>
            <a:endParaRPr lang="en-US" altLang="zh-CN" sz="2200" b="1" dirty="0" smtClean="0"/>
          </a:p>
          <a:p>
            <a:pPr lvl="1"/>
            <a:r>
              <a:rPr lang="zh-CN" altLang="en-US" sz="2200" dirty="0" smtClean="0"/>
              <a:t>导入停用词词典</a:t>
            </a:r>
            <a:endParaRPr lang="en-US" altLang="zh-CN" sz="2200" dirty="0" smtClean="0"/>
          </a:p>
          <a:p>
            <a:r>
              <a:rPr lang="zh-CN" altLang="en-US" sz="2200" b="1" dirty="0" smtClean="0"/>
              <a:t>日本人</a:t>
            </a:r>
            <a:r>
              <a:rPr lang="zh-CN" altLang="en-US" sz="2200" b="1" dirty="0"/>
              <a:t>名</a:t>
            </a:r>
            <a:r>
              <a:rPr lang="zh-CN" altLang="en-US" sz="2200" b="1" dirty="0" smtClean="0"/>
              <a:t>词典 </a:t>
            </a:r>
            <a:endParaRPr lang="en-US" altLang="zh-CN" sz="2200" b="1" dirty="0" smtClean="0"/>
          </a:p>
          <a:p>
            <a:pPr lvl="1"/>
            <a:r>
              <a:rPr lang="zh-CN" altLang="en-US" sz="2200" dirty="0"/>
              <a:t>人名使用</a:t>
            </a:r>
            <a:r>
              <a:rPr lang="zh-CN" altLang="en-US" sz="2200" dirty="0" smtClean="0"/>
              <a:t>时可能会出现全名、只有姓或者只有名，甚至代称</a:t>
            </a:r>
            <a:endParaRPr lang="en-US" altLang="zh-CN" sz="2200" dirty="0" smtClean="0"/>
          </a:p>
          <a:p>
            <a:pPr lvl="1"/>
            <a:r>
              <a:rPr lang="zh-CN" altLang="en-US" sz="2200" dirty="0"/>
              <a:t>手动</a:t>
            </a:r>
            <a:r>
              <a:rPr lang="zh-CN" altLang="en-US" sz="2200" dirty="0" smtClean="0"/>
              <a:t>筛选后排列组合增加广度，人工智能。</a:t>
            </a:r>
            <a:endParaRPr lang="en-US" altLang="zh-CN" sz="2200" dirty="0" smtClean="0"/>
          </a:p>
        </p:txBody>
      </p:sp>
    </p:spTree>
    <p:extLst>
      <p:ext uri="{BB962C8B-B14F-4D97-AF65-F5344CB8AC3E}">
        <p14:creationId xmlns:p14="http://schemas.microsoft.com/office/powerpoint/2010/main" val="843227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zh-CN" altLang="en-US" b="1" dirty="0"/>
              <a:t>东野圭吾周边信息获取</a:t>
            </a:r>
            <a:endParaRPr lang="en-US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7A79-FDCF-7448-987D-DC75532103D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灯片编号占位符 1"/>
          <p:cNvSpPr txBox="1">
            <a:spLocks/>
          </p:cNvSpPr>
          <p:nvPr/>
        </p:nvSpPr>
        <p:spPr>
          <a:xfrm>
            <a:off x="10500158" y="6335537"/>
            <a:ext cx="141999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9B87A79-FDCF-7448-987D-DC75532103D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5" name="内容占位符 2"/>
          <p:cNvSpPr>
            <a:spLocks noGrp="1"/>
          </p:cNvSpPr>
          <p:nvPr>
            <p:ph idx="1"/>
          </p:nvPr>
        </p:nvSpPr>
        <p:spPr>
          <a:xfrm>
            <a:off x="778250" y="2089579"/>
            <a:ext cx="10954227" cy="4876800"/>
          </a:xfrm>
        </p:spPr>
        <p:txBody>
          <a:bodyPr>
            <a:noAutofit/>
          </a:bodyPr>
          <a:lstStyle/>
          <a:p>
            <a:r>
              <a:rPr lang="zh-CN" altLang="en-US" sz="2200" b="1" dirty="0" smtClean="0"/>
              <a:t>网络爬虫</a:t>
            </a:r>
            <a:endParaRPr lang="en-US" altLang="zh-CN" sz="2200" b="1" dirty="0" smtClean="0"/>
          </a:p>
          <a:p>
            <a:pPr lvl="1"/>
            <a:r>
              <a:rPr lang="zh-CN" altLang="en-US" sz="2200" dirty="0"/>
              <a:t>知乎</a:t>
            </a:r>
            <a:r>
              <a:rPr lang="zh-CN" altLang="en-US" sz="2200" dirty="0" smtClean="0"/>
              <a:t>爬虫（问题与专栏）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豆瓣爬虫</a:t>
            </a:r>
            <a:r>
              <a:rPr lang="en-US" altLang="zh-CN" sz="2200" dirty="0" smtClean="0"/>
              <a:t> </a:t>
            </a:r>
            <a:r>
              <a:rPr lang="zh-CN" altLang="en-US" sz="2200" dirty="0" smtClean="0"/>
              <a:t>（评价与评分）</a:t>
            </a:r>
            <a:endParaRPr lang="en-US" altLang="zh-CN" sz="2200" dirty="0" smtClean="0"/>
          </a:p>
          <a:p>
            <a:r>
              <a:rPr lang="zh-CN" altLang="en-US" sz="2200" b="1" dirty="0" smtClean="0"/>
              <a:t>搜索引擎</a:t>
            </a:r>
            <a:endParaRPr lang="en-US" altLang="zh-CN" sz="2200" b="1" dirty="0" smtClean="0"/>
          </a:p>
          <a:p>
            <a:pPr lvl="1"/>
            <a:r>
              <a:rPr lang="zh-CN" altLang="en-US" sz="2200" dirty="0" smtClean="0"/>
              <a:t>百度指数、百度百科（热度与排名）</a:t>
            </a:r>
            <a:endParaRPr lang="en-US" altLang="zh-CN" sz="2200" dirty="0" smtClean="0"/>
          </a:p>
          <a:p>
            <a:pPr lvl="1"/>
            <a:r>
              <a:rPr lang="zh-CN" altLang="en-US" sz="2200" dirty="0"/>
              <a:t>百</a:t>
            </a:r>
            <a:r>
              <a:rPr lang="zh-CN" altLang="en-US" sz="2200" dirty="0" smtClean="0"/>
              <a:t>度、谷歌与必应（搜索相关性）</a:t>
            </a:r>
            <a:endParaRPr lang="en-US" altLang="zh-CN" sz="2200" dirty="0"/>
          </a:p>
          <a:p>
            <a:pPr marL="182880" lvl="1"/>
            <a:r>
              <a:rPr lang="zh-CN" altLang="en-US" sz="2200" b="1" dirty="0"/>
              <a:t>爬虫与搜索</a:t>
            </a:r>
            <a:r>
              <a:rPr lang="zh-CN" altLang="en-US" sz="2200" b="1" dirty="0" smtClean="0"/>
              <a:t>信息</a:t>
            </a:r>
            <a:r>
              <a:rPr lang="zh-CN" altLang="en-US" sz="2200" b="1" dirty="0"/>
              <a:t>的</a:t>
            </a:r>
            <a:r>
              <a:rPr lang="zh-CN" altLang="en-US" sz="2200" b="1" dirty="0" smtClean="0"/>
              <a:t>分析</a:t>
            </a:r>
            <a:endParaRPr lang="en-US" altLang="zh-CN" sz="2200" b="1" dirty="0" smtClean="0"/>
          </a:p>
          <a:p>
            <a:pPr lvl="1"/>
            <a:r>
              <a:rPr lang="zh-CN" altLang="en-US" sz="2200" dirty="0"/>
              <a:t>关键词提取</a:t>
            </a:r>
            <a:endParaRPr lang="en-US" altLang="zh-CN" sz="2200" dirty="0"/>
          </a:p>
          <a:p>
            <a:pPr lvl="1"/>
            <a:r>
              <a:rPr lang="zh-CN" altLang="en-US" sz="2200" dirty="0"/>
              <a:t>读者情感分析</a:t>
            </a:r>
            <a:endParaRPr lang="en-US" altLang="zh-CN" sz="2200" dirty="0"/>
          </a:p>
          <a:p>
            <a:pPr lvl="1"/>
            <a:r>
              <a:rPr lang="zh-CN" altLang="en-US" sz="2200" dirty="0"/>
              <a:t>评分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285628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zh-CN" altLang="en-US" b="1" dirty="0" smtClean="0"/>
              <a:t>粗粒度与细粒度文本挖掘</a:t>
            </a:r>
            <a:endParaRPr lang="en-US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7A79-FDCF-7448-987D-DC75532103D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灯片编号占位符 1"/>
          <p:cNvSpPr txBox="1">
            <a:spLocks/>
          </p:cNvSpPr>
          <p:nvPr/>
        </p:nvSpPr>
        <p:spPr>
          <a:xfrm>
            <a:off x="10500158" y="6335537"/>
            <a:ext cx="141999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9B87A79-FDCF-7448-987D-DC75532103D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5" name="内容占位符 2"/>
          <p:cNvSpPr>
            <a:spLocks noGrp="1"/>
          </p:cNvSpPr>
          <p:nvPr>
            <p:ph idx="1"/>
          </p:nvPr>
        </p:nvSpPr>
        <p:spPr>
          <a:xfrm>
            <a:off x="778250" y="2089579"/>
            <a:ext cx="10954227" cy="4876800"/>
          </a:xfrm>
        </p:spPr>
        <p:txBody>
          <a:bodyPr>
            <a:noAutofit/>
          </a:bodyPr>
          <a:lstStyle/>
          <a:p>
            <a:r>
              <a:rPr lang="zh-CN" altLang="en-US" sz="2200" b="1" dirty="0" smtClean="0"/>
              <a:t>粗粒度文本挖掘</a:t>
            </a:r>
            <a:r>
              <a:rPr lang="en-US" altLang="zh-CN" sz="2200" b="1" dirty="0" smtClean="0"/>
              <a:t> </a:t>
            </a:r>
          </a:p>
          <a:p>
            <a:pPr lvl="1">
              <a:defRPr/>
            </a:pPr>
            <a:r>
              <a:rPr lang="zh-CN" altLang="en-US" sz="2200" dirty="0"/>
              <a:t>东野圭</a:t>
            </a:r>
            <a:r>
              <a:rPr lang="zh-CN" altLang="en-US" sz="2200" dirty="0" smtClean="0"/>
              <a:t>吾</a:t>
            </a:r>
            <a:r>
              <a:rPr lang="en-US" altLang="zh-CN" sz="2200" smtClean="0"/>
              <a:t>89</a:t>
            </a:r>
            <a:r>
              <a:rPr lang="zh-CN" altLang="en-US" sz="2200" smtClean="0"/>
              <a:t>本</a:t>
            </a:r>
            <a:r>
              <a:rPr lang="zh-CN" altLang="en-US" sz="2200" dirty="0"/>
              <a:t>小说的词频、句</a:t>
            </a:r>
            <a:r>
              <a:rPr lang="zh-CN" altLang="en-US" sz="2200" dirty="0" smtClean="0"/>
              <a:t>频。</a:t>
            </a:r>
            <a:endParaRPr lang="en-US" altLang="zh-CN" sz="2200" dirty="0"/>
          </a:p>
          <a:p>
            <a:pPr lvl="1">
              <a:defRPr/>
            </a:pPr>
            <a:r>
              <a:rPr lang="zh-CN" altLang="en-US" sz="2200" dirty="0"/>
              <a:t>相似性与主题分析（</a:t>
            </a:r>
            <a:r>
              <a:rPr lang="en-US" altLang="zh-CN" sz="2200" dirty="0"/>
              <a:t>TF-IDF</a:t>
            </a:r>
            <a:r>
              <a:rPr lang="zh-CN" altLang="en-US" sz="2200" dirty="0" smtClean="0"/>
              <a:t>模型，</a:t>
            </a:r>
            <a:r>
              <a:rPr lang="en-US" altLang="zh-CN" sz="2200" dirty="0" smtClean="0"/>
              <a:t>LSI</a:t>
            </a:r>
            <a:r>
              <a:rPr lang="zh-CN" altLang="en-US" sz="2200" dirty="0" smtClean="0"/>
              <a:t>模型）。</a:t>
            </a:r>
            <a:endParaRPr lang="en-US" altLang="zh-CN" sz="2200" dirty="0" smtClean="0"/>
          </a:p>
          <a:p>
            <a:pPr lvl="0">
              <a:defRPr/>
            </a:pPr>
            <a:r>
              <a:rPr lang="zh-CN" altLang="en-US" sz="2200" b="1" dirty="0" smtClean="0"/>
              <a:t>细粒度</a:t>
            </a:r>
            <a:r>
              <a:rPr lang="zh-CN" altLang="en-US" sz="2200" b="1" dirty="0"/>
              <a:t>文本挖掘</a:t>
            </a:r>
            <a:endParaRPr lang="en-US" altLang="zh-CN" sz="2200" b="1" dirty="0"/>
          </a:p>
          <a:p>
            <a:pPr lvl="1">
              <a:defRPr/>
            </a:pPr>
            <a:r>
              <a:rPr lang="zh-CN" altLang="en-US" sz="2200" dirty="0"/>
              <a:t>加贺</a:t>
            </a:r>
            <a:r>
              <a:rPr lang="zh-CN" altLang="en-US" sz="2200" dirty="0" smtClean="0"/>
              <a:t>系列与</a:t>
            </a:r>
            <a:r>
              <a:rPr lang="zh-CN" altLang="en-US" sz="2200" dirty="0"/>
              <a:t>伽利略</a:t>
            </a:r>
            <a:r>
              <a:rPr lang="zh-CN" altLang="en-US" sz="2200" dirty="0" smtClean="0"/>
              <a:t>系列小说的</a:t>
            </a:r>
            <a:r>
              <a:rPr lang="zh-CN" altLang="en-US" sz="2200" dirty="0"/>
              <a:t>犯人、手法与</a:t>
            </a:r>
            <a:r>
              <a:rPr lang="zh-CN" altLang="en-US" sz="2200" dirty="0" smtClean="0"/>
              <a:t>动机。</a:t>
            </a:r>
            <a:endParaRPr lang="en-US" altLang="zh-CN" sz="2200" dirty="0"/>
          </a:p>
          <a:p>
            <a:pPr lvl="1">
              <a:defRPr/>
            </a:pPr>
            <a:r>
              <a:rPr lang="zh-CN" altLang="en-US" sz="2200" dirty="0" smtClean="0"/>
              <a:t>系列小说情感分析，全篇</a:t>
            </a:r>
            <a:r>
              <a:rPr lang="zh-CN" altLang="en-US" sz="2200" dirty="0"/>
              <a:t>与句子情感词</a:t>
            </a:r>
            <a:r>
              <a:rPr lang="zh-CN" altLang="en-US" sz="2200" dirty="0" smtClean="0"/>
              <a:t>分析。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3585519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zh-CN" altLang="en-US" b="1" dirty="0" smtClean="0"/>
              <a:t>热点问题</a:t>
            </a:r>
            <a:endParaRPr lang="en-US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7A79-FDCF-7448-987D-DC75532103D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灯片编号占位符 1"/>
          <p:cNvSpPr txBox="1">
            <a:spLocks/>
          </p:cNvSpPr>
          <p:nvPr/>
        </p:nvSpPr>
        <p:spPr>
          <a:xfrm>
            <a:off x="10500158" y="6335537"/>
            <a:ext cx="141999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9B87A79-FDCF-7448-987D-DC75532103D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5" name="内容占位符 2"/>
          <p:cNvSpPr>
            <a:spLocks noGrp="1"/>
          </p:cNvSpPr>
          <p:nvPr>
            <p:ph idx="1"/>
          </p:nvPr>
        </p:nvSpPr>
        <p:spPr>
          <a:xfrm>
            <a:off x="778250" y="2089579"/>
            <a:ext cx="10954227" cy="4876800"/>
          </a:xfrm>
        </p:spPr>
        <p:txBody>
          <a:bodyPr>
            <a:noAutofit/>
          </a:bodyPr>
          <a:lstStyle/>
          <a:p>
            <a:pPr lvl="0"/>
            <a:r>
              <a:rPr lang="zh-CN" altLang="en-US" sz="2200" b="1" dirty="0"/>
              <a:t>作品排名与关联性</a:t>
            </a:r>
            <a:endParaRPr lang="en-US" altLang="zh-CN" sz="2200" b="1" dirty="0"/>
          </a:p>
          <a:p>
            <a:pPr lvl="0"/>
            <a:r>
              <a:rPr lang="zh-CN" altLang="en-US" sz="2200" b="1" dirty="0"/>
              <a:t>相关作家</a:t>
            </a:r>
            <a:endParaRPr lang="en-US" altLang="zh-CN" sz="2200" b="1" dirty="0"/>
          </a:p>
          <a:p>
            <a:pPr lvl="0"/>
            <a:r>
              <a:rPr lang="zh-CN" altLang="en-US" sz="2200" b="1" dirty="0"/>
              <a:t>东野圭</a:t>
            </a:r>
            <a:r>
              <a:rPr lang="zh-CN" altLang="en-US" sz="2200" b="1" dirty="0" smtClean="0"/>
              <a:t>吾的</a:t>
            </a:r>
            <a:r>
              <a:rPr lang="en-US" altLang="zh-CN" sz="2200" b="1" dirty="0" smtClean="0"/>
              <a:t>Top </a:t>
            </a:r>
            <a:r>
              <a:rPr lang="en-US" altLang="zh-CN" sz="2200" b="1" dirty="0"/>
              <a:t>5 </a:t>
            </a:r>
            <a:r>
              <a:rPr lang="zh-CN" altLang="en-US" sz="2200" b="1" dirty="0"/>
              <a:t>问题</a:t>
            </a:r>
            <a:endParaRPr lang="en-US" altLang="zh-CN" sz="2200" b="1" dirty="0"/>
          </a:p>
          <a:p>
            <a:pPr lvl="0"/>
            <a:r>
              <a:rPr lang="zh-CN" altLang="en-US" sz="2200" b="1" dirty="0"/>
              <a:t>相关译者</a:t>
            </a:r>
            <a:endParaRPr lang="en-US" altLang="zh-CN" sz="2200" b="1" dirty="0"/>
          </a:p>
          <a:p>
            <a:pPr lvl="0"/>
            <a:r>
              <a:rPr lang="zh-CN" altLang="en-US" sz="2200" b="1" dirty="0"/>
              <a:t>推理风格</a:t>
            </a:r>
            <a:endParaRPr lang="en-US" altLang="zh-CN" sz="2200" b="1" dirty="0"/>
          </a:p>
          <a:p>
            <a:pPr lvl="0"/>
            <a:r>
              <a:rPr lang="en-US" altLang="zh-CN" sz="2200" b="1" dirty="0"/>
              <a:t>IP </a:t>
            </a:r>
            <a:r>
              <a:rPr lang="zh-CN" altLang="en-US" sz="2200" b="1" dirty="0"/>
              <a:t>剧</a:t>
            </a:r>
            <a:endParaRPr lang="en-US" altLang="zh-CN" sz="2200" b="1" dirty="0"/>
          </a:p>
          <a:p>
            <a:pPr lvl="0"/>
            <a:r>
              <a:rPr lang="zh-CN" altLang="en-US" sz="2200" b="1" dirty="0"/>
              <a:t>男女主角</a:t>
            </a:r>
            <a:endParaRPr lang="en-US" altLang="zh-CN" sz="2200" b="1" dirty="0"/>
          </a:p>
          <a:p>
            <a:pPr lvl="0"/>
            <a:r>
              <a:rPr lang="zh-CN" altLang="en-US" sz="2200" b="1" dirty="0"/>
              <a:t>推理风格</a:t>
            </a:r>
            <a:endParaRPr lang="en-US" altLang="zh-CN" sz="2200" b="1" dirty="0"/>
          </a:p>
          <a:p>
            <a:pPr marL="0" indent="0">
              <a:buNone/>
            </a:pPr>
            <a:r>
              <a:rPr lang="en-US" altLang="zh-CN" sz="2200" dirty="0" smtClean="0"/>
              <a:t>…</a:t>
            </a:r>
          </a:p>
          <a:p>
            <a:endParaRPr lang="en-US" altLang="zh-CN" sz="22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l="9769" r="7411"/>
          <a:stretch/>
        </p:blipFill>
        <p:spPr>
          <a:xfrm>
            <a:off x="6655803" y="2299398"/>
            <a:ext cx="1689192" cy="219504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1361" y="2269853"/>
            <a:ext cx="1726460" cy="222458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6837" y="2311641"/>
            <a:ext cx="1624514" cy="218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59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b="1" dirty="0"/>
              <a:t>总结与展望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7A79-FDCF-7448-987D-DC75532103D0}" type="slidenum">
              <a:rPr lang="en-US" smtClean="0"/>
              <a:t>8</a:t>
            </a:fld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95446" y="2809188"/>
            <a:ext cx="10954227" cy="1104090"/>
          </a:xfrm>
        </p:spPr>
        <p:txBody>
          <a:bodyPr>
            <a:noAutofit/>
          </a:bodyPr>
          <a:lstStyle/>
          <a:p>
            <a:pPr marL="0" indent="0" algn="ctr">
              <a:spcBef>
                <a:spcPct val="0"/>
              </a:spcBef>
              <a:buNone/>
              <a:defRPr/>
            </a:pPr>
            <a:r>
              <a:rPr lang="zh-CN" altLang="en-US" sz="8000" b="1" spc="-100" dirty="0" smtClean="0">
                <a:solidFill>
                  <a:srgbClr val="0E80B7"/>
                </a:solidFill>
              </a:rPr>
              <a:t>谢谢大家！</a:t>
            </a:r>
            <a:endParaRPr lang="zh-CN" altLang="en-US" sz="8000" b="1" spc="-100" dirty="0">
              <a:solidFill>
                <a:srgbClr val="0E80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73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usslab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02731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20650</TotalTime>
  <Words>313</Words>
  <Application>Microsoft Office PowerPoint</Application>
  <PresentationFormat>自定义</PresentationFormat>
  <Paragraphs>77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微软雅黑</vt:lpstr>
      <vt:lpstr>雅黑</vt:lpstr>
      <vt:lpstr>Arial</vt:lpstr>
      <vt:lpstr>宋体</vt:lpstr>
      <vt:lpstr>华文新魏</vt:lpstr>
      <vt:lpstr>微软雅黑</vt:lpstr>
      <vt:lpstr>Calibri</vt:lpstr>
      <vt:lpstr>Clarity</vt:lpstr>
      <vt:lpstr>数据挖掘和数据融合开题报告</vt:lpstr>
      <vt:lpstr>数据挖掘和数据融合开题报告——东野圭吾</vt:lpstr>
      <vt:lpstr>东野圭吾作品集数据分析思路</vt:lpstr>
      <vt:lpstr>文本预处理</vt:lpstr>
      <vt:lpstr>东野圭吾周边信息获取</vt:lpstr>
      <vt:lpstr>粗粒度与细粒度文本挖掘</vt:lpstr>
      <vt:lpstr>热点问题</vt:lpstr>
      <vt:lpstr>总结与展望</vt:lpstr>
    </vt:vector>
  </TitlesOfParts>
  <Company>USC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基于深度感知的身份认证技术</dc:title>
  <dc:creator>Wenyuan Xu</dc:creator>
  <cp:lastModifiedBy>li wang</cp:lastModifiedBy>
  <cp:revision>1109</cp:revision>
  <dcterms:created xsi:type="dcterms:W3CDTF">2016-07-13T02:49:26Z</dcterms:created>
  <dcterms:modified xsi:type="dcterms:W3CDTF">2018-01-14T07:01:24Z</dcterms:modified>
</cp:coreProperties>
</file>