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94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4D569-7E92-4053-8A90-3C14F5B758D8}" type="datetimeFigureOut">
              <a:rPr lang="zh-CN" altLang="en-US" smtClean="0"/>
              <a:t>2019/6/24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35986-03B8-4421-8E7F-DCF101B49521}" type="slidenum">
              <a:rPr lang="zh-CN" altLang="en-US" smtClean="0"/>
              <a:t>‹#›</a:t>
            </a:fld>
            <a:endParaRPr lang="zh-CN" altLang="en-US"/>
          </a:p>
        </p:txBody>
      </p:sp>
    </p:spTree>
    <p:extLst>
      <p:ext uri="{BB962C8B-B14F-4D97-AF65-F5344CB8AC3E}">
        <p14:creationId xmlns:p14="http://schemas.microsoft.com/office/powerpoint/2010/main" val="2568408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Upsilon</a:t>
            </a:r>
            <a:endParaRPr lang="zh-CN" altLang="en-US" dirty="0"/>
          </a:p>
        </p:txBody>
      </p:sp>
      <p:sp>
        <p:nvSpPr>
          <p:cNvPr id="4" name="灯片编号占位符 3"/>
          <p:cNvSpPr>
            <a:spLocks noGrp="1"/>
          </p:cNvSpPr>
          <p:nvPr>
            <p:ph type="sldNum" sz="quarter" idx="10"/>
          </p:nvPr>
        </p:nvSpPr>
        <p:spPr/>
        <p:txBody>
          <a:bodyPr/>
          <a:lstStyle/>
          <a:p>
            <a:fld id="{B5A35986-03B8-4421-8E7F-DCF101B49521}" type="slidenum">
              <a:rPr lang="zh-CN" altLang="en-US" smtClean="0"/>
              <a:t>3</a:t>
            </a:fld>
            <a:endParaRPr lang="zh-CN" altLang="en-US"/>
          </a:p>
        </p:txBody>
      </p:sp>
    </p:spTree>
    <p:extLst>
      <p:ext uri="{BB962C8B-B14F-4D97-AF65-F5344CB8AC3E}">
        <p14:creationId xmlns:p14="http://schemas.microsoft.com/office/powerpoint/2010/main" val="2651002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Omega</a:t>
            </a:r>
            <a:endParaRPr lang="zh-CN" altLang="en-US" dirty="0"/>
          </a:p>
        </p:txBody>
      </p:sp>
      <p:sp>
        <p:nvSpPr>
          <p:cNvPr id="4" name="灯片编号占位符 3"/>
          <p:cNvSpPr>
            <a:spLocks noGrp="1"/>
          </p:cNvSpPr>
          <p:nvPr>
            <p:ph type="sldNum" sz="quarter" idx="10"/>
          </p:nvPr>
        </p:nvSpPr>
        <p:spPr/>
        <p:txBody>
          <a:bodyPr/>
          <a:lstStyle/>
          <a:p>
            <a:fld id="{B5A35986-03B8-4421-8E7F-DCF101B49521}" type="slidenum">
              <a:rPr lang="zh-CN" altLang="en-US" smtClean="0"/>
              <a:t>6</a:t>
            </a:fld>
            <a:endParaRPr lang="zh-CN" altLang="en-US"/>
          </a:p>
        </p:txBody>
      </p:sp>
    </p:spTree>
    <p:extLst>
      <p:ext uri="{BB962C8B-B14F-4D97-AF65-F5344CB8AC3E}">
        <p14:creationId xmlns:p14="http://schemas.microsoft.com/office/powerpoint/2010/main" val="2177129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a:t>
            </a:r>
            <a:r>
              <a:rPr lang="zh-CN" altLang="en-US" dirty="0"/>
              <a:t>月</a:t>
            </a:r>
            <a:r>
              <a:rPr lang="en-US" altLang="zh-CN" dirty="0"/>
              <a:t>17</a:t>
            </a:r>
            <a:r>
              <a:rPr lang="zh-CN" altLang="en-US" dirty="0"/>
              <a:t>日发生了以太坊的硬分叉</a:t>
            </a:r>
          </a:p>
        </p:txBody>
      </p:sp>
      <p:sp>
        <p:nvSpPr>
          <p:cNvPr id="4" name="灯片编号占位符 3"/>
          <p:cNvSpPr>
            <a:spLocks noGrp="1"/>
          </p:cNvSpPr>
          <p:nvPr>
            <p:ph type="sldNum" sz="quarter" idx="10"/>
          </p:nvPr>
        </p:nvSpPr>
        <p:spPr/>
        <p:txBody>
          <a:bodyPr/>
          <a:lstStyle/>
          <a:p>
            <a:fld id="{B5A35986-03B8-4421-8E7F-DCF101B49521}" type="slidenum">
              <a:rPr lang="zh-CN" altLang="en-US" smtClean="0"/>
              <a:t>45</a:t>
            </a:fld>
            <a:endParaRPr lang="zh-CN" altLang="en-US"/>
          </a:p>
        </p:txBody>
      </p:sp>
    </p:spTree>
    <p:extLst>
      <p:ext uri="{BB962C8B-B14F-4D97-AF65-F5344CB8AC3E}">
        <p14:creationId xmlns:p14="http://schemas.microsoft.com/office/powerpoint/2010/main" val="2419236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904B8E6-5D96-490D-A6F6-F2DAC63D4F5D}" type="datetimeFigureOut">
              <a:rPr lang="zh-CN" altLang="en-US" smtClean="0"/>
              <a:t>2019/6/24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CBBDC1-A5E6-47F7-BAC0-691ED3B9D12A}" type="slidenum">
              <a:rPr lang="zh-CN" altLang="en-US" smtClean="0"/>
              <a:t>‹#›</a:t>
            </a:fld>
            <a:endParaRPr lang="zh-CN" altLang="en-US"/>
          </a:p>
        </p:txBody>
      </p:sp>
    </p:spTree>
    <p:extLst>
      <p:ext uri="{BB962C8B-B14F-4D97-AF65-F5344CB8AC3E}">
        <p14:creationId xmlns:p14="http://schemas.microsoft.com/office/powerpoint/2010/main" val="311954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04B8E6-5D96-490D-A6F6-F2DAC63D4F5D}" type="datetimeFigureOut">
              <a:rPr lang="zh-CN" altLang="en-US" smtClean="0"/>
              <a:t>2019/6/24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CBBDC1-A5E6-47F7-BAC0-691ED3B9D12A}" type="slidenum">
              <a:rPr lang="zh-CN" altLang="en-US" smtClean="0"/>
              <a:t>‹#›</a:t>
            </a:fld>
            <a:endParaRPr lang="zh-CN" altLang="en-US"/>
          </a:p>
        </p:txBody>
      </p:sp>
    </p:spTree>
    <p:extLst>
      <p:ext uri="{BB962C8B-B14F-4D97-AF65-F5344CB8AC3E}">
        <p14:creationId xmlns:p14="http://schemas.microsoft.com/office/powerpoint/2010/main" val="414082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04B8E6-5D96-490D-A6F6-F2DAC63D4F5D}" type="datetimeFigureOut">
              <a:rPr lang="zh-CN" altLang="en-US" smtClean="0"/>
              <a:t>2019/6/24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CBBDC1-A5E6-47F7-BAC0-691ED3B9D12A}" type="slidenum">
              <a:rPr lang="zh-CN" altLang="en-US" smtClean="0"/>
              <a:t>‹#›</a:t>
            </a:fld>
            <a:endParaRPr lang="zh-CN" altLang="en-US"/>
          </a:p>
        </p:txBody>
      </p:sp>
    </p:spTree>
    <p:extLst>
      <p:ext uri="{BB962C8B-B14F-4D97-AF65-F5344CB8AC3E}">
        <p14:creationId xmlns:p14="http://schemas.microsoft.com/office/powerpoint/2010/main" val="13477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04B8E6-5D96-490D-A6F6-F2DAC63D4F5D}" type="datetimeFigureOut">
              <a:rPr lang="zh-CN" altLang="en-US" smtClean="0"/>
              <a:t>2019/6/24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CBBDC1-A5E6-47F7-BAC0-691ED3B9D12A}" type="slidenum">
              <a:rPr lang="zh-CN" altLang="en-US" smtClean="0"/>
              <a:t>‹#›</a:t>
            </a:fld>
            <a:endParaRPr lang="zh-CN" alt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5344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04B8E6-5D96-490D-A6F6-F2DAC63D4F5D}" type="datetimeFigureOut">
              <a:rPr lang="zh-CN" altLang="en-US" smtClean="0"/>
              <a:t>2019/6/24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CBBDC1-A5E6-47F7-BAC0-691ED3B9D12A}" type="slidenum">
              <a:rPr lang="zh-CN" altLang="en-US" smtClean="0"/>
              <a:t>‹#›</a:t>
            </a:fld>
            <a:endParaRPr lang="zh-CN" altLang="en-US"/>
          </a:p>
        </p:txBody>
      </p:sp>
    </p:spTree>
    <p:extLst>
      <p:ext uri="{BB962C8B-B14F-4D97-AF65-F5344CB8AC3E}">
        <p14:creationId xmlns:p14="http://schemas.microsoft.com/office/powerpoint/2010/main" val="1168648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904B8E6-5D96-490D-A6F6-F2DAC63D4F5D}" type="datetimeFigureOut">
              <a:rPr lang="zh-CN" altLang="en-US" smtClean="0"/>
              <a:t>2019/6/24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0CBBDC1-A5E6-47F7-BAC0-691ED3B9D12A}" type="slidenum">
              <a:rPr lang="zh-CN" altLang="en-US" smtClean="0"/>
              <a:t>‹#›</a:t>
            </a:fld>
            <a:endParaRPr lang="zh-CN" altLang="en-US"/>
          </a:p>
        </p:txBody>
      </p:sp>
    </p:spTree>
    <p:extLst>
      <p:ext uri="{BB962C8B-B14F-4D97-AF65-F5344CB8AC3E}">
        <p14:creationId xmlns:p14="http://schemas.microsoft.com/office/powerpoint/2010/main" val="502381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904B8E6-5D96-490D-A6F6-F2DAC63D4F5D}" type="datetimeFigureOut">
              <a:rPr lang="zh-CN" altLang="en-US" smtClean="0"/>
              <a:t>2019/6/24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0CBBDC1-A5E6-47F7-BAC0-691ED3B9D12A}" type="slidenum">
              <a:rPr lang="zh-CN" altLang="en-US" smtClean="0"/>
              <a:t>‹#›</a:t>
            </a:fld>
            <a:endParaRPr lang="zh-CN" altLang="en-US"/>
          </a:p>
        </p:txBody>
      </p:sp>
    </p:spTree>
    <p:extLst>
      <p:ext uri="{BB962C8B-B14F-4D97-AF65-F5344CB8AC3E}">
        <p14:creationId xmlns:p14="http://schemas.microsoft.com/office/powerpoint/2010/main" val="65021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04B8E6-5D96-490D-A6F6-F2DAC63D4F5D}" type="datetimeFigureOut">
              <a:rPr lang="zh-CN" altLang="en-US" smtClean="0"/>
              <a:t>2019/6/24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CBBDC1-A5E6-47F7-BAC0-691ED3B9D12A}" type="slidenum">
              <a:rPr lang="zh-CN" altLang="en-US" smtClean="0"/>
              <a:t>‹#›</a:t>
            </a:fld>
            <a:endParaRPr lang="zh-CN" altLang="en-US"/>
          </a:p>
        </p:txBody>
      </p:sp>
    </p:spTree>
    <p:extLst>
      <p:ext uri="{BB962C8B-B14F-4D97-AF65-F5344CB8AC3E}">
        <p14:creationId xmlns:p14="http://schemas.microsoft.com/office/powerpoint/2010/main" val="1339853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04B8E6-5D96-490D-A6F6-F2DAC63D4F5D}" type="datetimeFigureOut">
              <a:rPr lang="zh-CN" altLang="en-US" smtClean="0"/>
              <a:t>2019/6/24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CBBDC1-A5E6-47F7-BAC0-691ED3B9D12A}" type="slidenum">
              <a:rPr lang="zh-CN" altLang="en-US" smtClean="0"/>
              <a:t>‹#›</a:t>
            </a:fld>
            <a:endParaRPr lang="zh-CN" altLang="en-US"/>
          </a:p>
        </p:txBody>
      </p:sp>
    </p:spTree>
    <p:extLst>
      <p:ext uri="{BB962C8B-B14F-4D97-AF65-F5344CB8AC3E}">
        <p14:creationId xmlns:p14="http://schemas.microsoft.com/office/powerpoint/2010/main" val="4642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04B8E6-5D96-490D-A6F6-F2DAC63D4F5D}" type="datetimeFigureOut">
              <a:rPr lang="zh-CN" altLang="en-US" smtClean="0"/>
              <a:t>2019/6/24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CBBDC1-A5E6-47F7-BAC0-691ED3B9D12A}" type="slidenum">
              <a:rPr lang="zh-CN" altLang="en-US" smtClean="0"/>
              <a:t>‹#›</a:t>
            </a:fld>
            <a:endParaRPr lang="zh-CN" altLang="en-US"/>
          </a:p>
        </p:txBody>
      </p:sp>
    </p:spTree>
    <p:extLst>
      <p:ext uri="{BB962C8B-B14F-4D97-AF65-F5344CB8AC3E}">
        <p14:creationId xmlns:p14="http://schemas.microsoft.com/office/powerpoint/2010/main" val="137181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904B8E6-5D96-490D-A6F6-F2DAC63D4F5D}" type="datetimeFigureOut">
              <a:rPr lang="zh-CN" altLang="en-US" smtClean="0"/>
              <a:t>2019/6/24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CBBDC1-A5E6-47F7-BAC0-691ED3B9D12A}" type="slidenum">
              <a:rPr lang="zh-CN" altLang="en-US" smtClean="0"/>
              <a:t>‹#›</a:t>
            </a:fld>
            <a:endParaRPr lang="zh-CN" altLang="en-US"/>
          </a:p>
        </p:txBody>
      </p:sp>
    </p:spTree>
    <p:extLst>
      <p:ext uri="{BB962C8B-B14F-4D97-AF65-F5344CB8AC3E}">
        <p14:creationId xmlns:p14="http://schemas.microsoft.com/office/powerpoint/2010/main" val="124595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904B8E6-5D96-490D-A6F6-F2DAC63D4F5D}" type="datetimeFigureOut">
              <a:rPr lang="zh-CN" altLang="en-US" smtClean="0"/>
              <a:t>2019/6/24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CBBDC1-A5E6-47F7-BAC0-691ED3B9D12A}" type="slidenum">
              <a:rPr lang="zh-CN" altLang="en-US" smtClean="0"/>
              <a:t>‹#›</a:t>
            </a:fld>
            <a:endParaRPr lang="zh-CN" altLang="en-US"/>
          </a:p>
        </p:txBody>
      </p:sp>
    </p:spTree>
    <p:extLst>
      <p:ext uri="{BB962C8B-B14F-4D97-AF65-F5344CB8AC3E}">
        <p14:creationId xmlns:p14="http://schemas.microsoft.com/office/powerpoint/2010/main" val="234318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331" y="3051013"/>
            <a:ext cx="3829520" cy="2740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4629150" y="3051013"/>
            <a:ext cx="3829051" cy="2740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904B8E6-5D96-490D-A6F6-F2DAC63D4F5D}" type="datetimeFigureOut">
              <a:rPr lang="zh-CN" altLang="en-US" smtClean="0"/>
              <a:t>2019/6/24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0CBBDC1-A5E6-47F7-BAC0-691ED3B9D12A}" type="slidenum">
              <a:rPr lang="zh-CN" altLang="en-US" smtClean="0"/>
              <a:t>‹#›</a:t>
            </a:fld>
            <a:endParaRPr lang="zh-CN" altLang="en-US"/>
          </a:p>
        </p:txBody>
      </p:sp>
    </p:spTree>
    <p:extLst>
      <p:ext uri="{BB962C8B-B14F-4D97-AF65-F5344CB8AC3E}">
        <p14:creationId xmlns:p14="http://schemas.microsoft.com/office/powerpoint/2010/main" val="34587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904B8E6-5D96-490D-A6F6-F2DAC63D4F5D}" type="datetimeFigureOut">
              <a:rPr lang="zh-CN" altLang="en-US" smtClean="0"/>
              <a:t>2019/6/24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0CBBDC1-A5E6-47F7-BAC0-691ED3B9D12A}" type="slidenum">
              <a:rPr lang="zh-CN" altLang="en-US" smtClean="0"/>
              <a:t>‹#›</a:t>
            </a:fld>
            <a:endParaRPr lang="zh-CN" altLang="en-US"/>
          </a:p>
        </p:txBody>
      </p:sp>
    </p:spTree>
    <p:extLst>
      <p:ext uri="{BB962C8B-B14F-4D97-AF65-F5344CB8AC3E}">
        <p14:creationId xmlns:p14="http://schemas.microsoft.com/office/powerpoint/2010/main" val="1864919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5904B8E6-5D96-490D-A6F6-F2DAC63D4F5D}" type="datetimeFigureOut">
              <a:rPr lang="zh-CN" altLang="en-US" smtClean="0"/>
              <a:t>2019/6/24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0CBBDC1-A5E6-47F7-BAC0-691ED3B9D12A}" type="slidenum">
              <a:rPr lang="zh-CN" altLang="en-US" smtClean="0"/>
              <a:t>‹#›</a:t>
            </a:fld>
            <a:endParaRPr lang="zh-CN" altLang="en-US"/>
          </a:p>
        </p:txBody>
      </p:sp>
    </p:spTree>
    <p:extLst>
      <p:ext uri="{BB962C8B-B14F-4D97-AF65-F5344CB8AC3E}">
        <p14:creationId xmlns:p14="http://schemas.microsoft.com/office/powerpoint/2010/main" val="2956216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04B8E6-5D96-490D-A6F6-F2DAC63D4F5D}" type="datetimeFigureOut">
              <a:rPr lang="zh-CN" altLang="en-US" smtClean="0"/>
              <a:t>2019/6/24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CBBDC1-A5E6-47F7-BAC0-691ED3B9D12A}" type="slidenum">
              <a:rPr lang="zh-CN" altLang="en-US" smtClean="0"/>
              <a:t>‹#›</a:t>
            </a:fld>
            <a:endParaRPr lang="zh-CN" altLang="en-US"/>
          </a:p>
        </p:txBody>
      </p:sp>
    </p:spTree>
    <p:extLst>
      <p:ext uri="{BB962C8B-B14F-4D97-AF65-F5344CB8AC3E}">
        <p14:creationId xmlns:p14="http://schemas.microsoft.com/office/powerpoint/2010/main" val="1299609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04B8E6-5D96-490D-A6F6-F2DAC63D4F5D}" type="datetimeFigureOut">
              <a:rPr lang="zh-CN" altLang="en-US" smtClean="0"/>
              <a:t>2019/6/24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CBBDC1-A5E6-47F7-BAC0-691ED3B9D12A}" type="slidenum">
              <a:rPr lang="zh-CN" altLang="en-US" smtClean="0"/>
              <a:t>‹#›</a:t>
            </a:fld>
            <a:endParaRPr lang="zh-CN" altLang="en-US"/>
          </a:p>
        </p:txBody>
      </p:sp>
    </p:spTree>
    <p:extLst>
      <p:ext uri="{BB962C8B-B14F-4D97-AF65-F5344CB8AC3E}">
        <p14:creationId xmlns:p14="http://schemas.microsoft.com/office/powerpoint/2010/main" val="136693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5904B8E6-5D96-490D-A6F6-F2DAC63D4F5D}" type="datetimeFigureOut">
              <a:rPr lang="zh-CN" altLang="en-US" smtClean="0"/>
              <a:t>2019/6/24</a:t>
            </a:fld>
            <a:endParaRPr lang="zh-CN" alt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40CBBDC1-A5E6-47F7-BAC0-691ED3B9D12A}" type="slidenum">
              <a:rPr lang="zh-CN" altLang="en-US" smtClean="0"/>
              <a:t>‹#›</a:t>
            </a:fld>
            <a:endParaRPr lang="zh-CN" altLang="en-US"/>
          </a:p>
        </p:txBody>
      </p:sp>
    </p:spTree>
    <p:extLst>
      <p:ext uri="{BB962C8B-B14F-4D97-AF65-F5344CB8AC3E}">
        <p14:creationId xmlns:p14="http://schemas.microsoft.com/office/powerpoint/2010/main" val="230843109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20.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wmf"/></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38.png"/><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35.wmf"/><Relationship Id="rId4" Type="http://schemas.openxmlformats.org/officeDocument/2006/relationships/oleObject" Target="../embeddings/oleObject4.bin"/><Relationship Id="rId9" Type="http://schemas.openxmlformats.org/officeDocument/2006/relationships/image" Target="../media/image37.wmf"/></Relationships>
</file>

<file path=ppt/slides/_rels/slide4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6.wmf"/><Relationship Id="rId5" Type="http://schemas.openxmlformats.org/officeDocument/2006/relationships/oleObject" Target="../embeddings/oleObject8.bin"/><Relationship Id="rId4" Type="http://schemas.openxmlformats.org/officeDocument/2006/relationships/image" Target="../media/image35.wmf"/><Relationship Id="rId9"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40.wmf"/><Relationship Id="rId4" Type="http://schemas.openxmlformats.org/officeDocument/2006/relationships/oleObject" Target="../embeddings/oleObject10.bin"/></Relationships>
</file>

<file path=ppt/slides/_rels/slide4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3.wmf"/><Relationship Id="rId4" Type="http://schemas.openxmlformats.org/officeDocument/2006/relationships/oleObject" Target="../embeddings/oleObject12.bin"/></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5.wmf"/><Relationship Id="rId4" Type="http://schemas.openxmlformats.org/officeDocument/2006/relationships/oleObject" Target="../embeddings/oleObject13.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以太坊</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660181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区块、状态、交易</a:t>
            </a:r>
          </a:p>
        </p:txBody>
      </p:sp>
      <p:sp>
        <p:nvSpPr>
          <p:cNvPr id="3" name="内容占位符 2"/>
          <p:cNvSpPr>
            <a:spLocks noGrp="1"/>
          </p:cNvSpPr>
          <p:nvPr>
            <p:ph sz="quarter" idx="13"/>
          </p:nvPr>
        </p:nvSpPr>
        <p:spPr/>
        <p:txBody>
          <a:bodyPr>
            <a:normAutofit fontScale="92500" lnSpcReduction="20000"/>
          </a:bodyPr>
          <a:lstStyle/>
          <a:p>
            <a:r>
              <a:rPr lang="en-US" altLang="zh-CN" dirty="0"/>
              <a:t>4.1</a:t>
            </a:r>
            <a:r>
              <a:rPr lang="zh-CN" altLang="en-US" cap="none" dirty="0"/>
              <a:t>世界状态</a:t>
            </a:r>
            <a:r>
              <a:rPr lang="en-US" altLang="zh-CN" cap="none" dirty="0"/>
              <a:t>sigma</a:t>
            </a:r>
          </a:p>
          <a:p>
            <a:r>
              <a:rPr lang="zh-CN" altLang="en-US" cap="none" dirty="0"/>
              <a:t>世界状态是地址和账户状态的映射，账户是</a:t>
            </a:r>
            <a:r>
              <a:rPr lang="en-US" altLang="zh-CN" cap="none" dirty="0"/>
              <a:t>160</a:t>
            </a:r>
            <a:r>
              <a:rPr lang="zh-CN" altLang="en-US" cap="none" dirty="0"/>
              <a:t>比特的标识符，状态是使用</a:t>
            </a:r>
            <a:r>
              <a:rPr lang="en-US" altLang="zh-CN" cap="none" dirty="0"/>
              <a:t>RLP</a:t>
            </a:r>
            <a:r>
              <a:rPr lang="zh-CN" altLang="en-US" cap="none" dirty="0"/>
              <a:t>编码的一个数据结构</a:t>
            </a:r>
            <a:endParaRPr lang="en-US" altLang="zh-CN" cap="none" dirty="0"/>
          </a:p>
          <a:p>
            <a:r>
              <a:rPr lang="zh-CN" altLang="en-US" cap="none" dirty="0"/>
              <a:t>世界状态的维护通过</a:t>
            </a:r>
            <a:r>
              <a:rPr lang="en-US" altLang="zh-CN" cap="none" dirty="0"/>
              <a:t>MPT</a:t>
            </a:r>
            <a:r>
              <a:rPr lang="zh-CN" altLang="en-US" cap="none" dirty="0"/>
              <a:t>树实现，称为特里树</a:t>
            </a:r>
            <a:r>
              <a:rPr lang="en-US" altLang="zh-CN" cap="none" dirty="0" err="1"/>
              <a:t>trie</a:t>
            </a:r>
            <a:r>
              <a:rPr lang="zh-CN" altLang="en-US" cap="none" dirty="0"/>
              <a:t>（字典树）。</a:t>
            </a:r>
            <a:endParaRPr lang="en-US" altLang="zh-CN" cap="none" dirty="0"/>
          </a:p>
          <a:p>
            <a:r>
              <a:rPr lang="zh-CN" altLang="en-US" dirty="0"/>
              <a:t>维护特里树的数据库称为状态数据库，维护字节数组到字节数组的映射</a:t>
            </a:r>
            <a:endParaRPr lang="en-US" altLang="zh-CN" dirty="0"/>
          </a:p>
          <a:p>
            <a:r>
              <a:rPr lang="en-US" altLang="zh-CN" dirty="0"/>
              <a:t>MPT</a:t>
            </a:r>
            <a:r>
              <a:rPr lang="zh-CN" altLang="en-US" dirty="0"/>
              <a:t>树的根节点与该树的所有节点内容相关，可以作为整个树的标识；在知道根节点的情况下，可以通过状态数据库恢复完整的</a:t>
            </a:r>
            <a:r>
              <a:rPr lang="en-US" altLang="zh-CN" dirty="0"/>
              <a:t>MPT</a:t>
            </a:r>
            <a:r>
              <a:rPr lang="zh-CN" altLang="en-US" dirty="0"/>
              <a:t>树。区块链中存储了所有的</a:t>
            </a:r>
            <a:r>
              <a:rPr lang="en-US" altLang="zh-CN" dirty="0"/>
              <a:t>MPT</a:t>
            </a:r>
            <a:r>
              <a:rPr lang="zh-CN" altLang="en-US" dirty="0"/>
              <a:t>树根，所以可以回溯到任何状态。</a:t>
            </a:r>
          </a:p>
        </p:txBody>
      </p:sp>
    </p:spTree>
    <p:extLst>
      <p:ext uri="{BB962C8B-B14F-4D97-AF65-F5344CB8AC3E}">
        <p14:creationId xmlns:p14="http://schemas.microsoft.com/office/powerpoint/2010/main" val="1485153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账户状态</a:t>
            </a:r>
            <a:r>
              <a:rPr lang="en-US" altLang="zh-CN" cap="none" dirty="0"/>
              <a:t>sigma[a]</a:t>
            </a:r>
            <a:r>
              <a:rPr lang="zh-CN" altLang="en-US" cap="none" dirty="0"/>
              <a:t>结构</a:t>
            </a:r>
          </a:p>
        </p:txBody>
      </p:sp>
      <p:sp>
        <p:nvSpPr>
          <p:cNvPr id="3" name="内容占位符 2"/>
          <p:cNvSpPr>
            <a:spLocks noGrp="1"/>
          </p:cNvSpPr>
          <p:nvPr>
            <p:ph sz="quarter" idx="13"/>
          </p:nvPr>
        </p:nvSpPr>
        <p:spPr/>
        <p:txBody>
          <a:bodyPr/>
          <a:lstStyle/>
          <a:p>
            <a:r>
              <a:rPr lang="en-US" altLang="zh-CN" cap="none" dirty="0"/>
              <a:t>nonce</a:t>
            </a:r>
            <a:r>
              <a:rPr lang="zh-CN" altLang="en-US" cap="none" dirty="0"/>
              <a:t>：标量，等于从该地址发出的交易的数量，或者，当账户和代码有关联时，</a:t>
            </a:r>
            <a:r>
              <a:rPr lang="zh-CN" altLang="en-US" cap="none" dirty="0">
                <a:solidFill>
                  <a:srgbClr val="FF0000"/>
                </a:solidFill>
              </a:rPr>
              <a:t>等于该账户创建的合约的数量（言外之意合约可以创建合约）</a:t>
            </a:r>
            <a:r>
              <a:rPr lang="zh-CN" altLang="en-US" cap="none" dirty="0"/>
              <a:t>。对于一个地址</a:t>
            </a:r>
            <a:r>
              <a:rPr lang="en-US" altLang="zh-CN" cap="none" dirty="0"/>
              <a:t>a</a:t>
            </a:r>
            <a:r>
              <a:rPr lang="zh-CN" altLang="en-US" cap="none" dirty="0"/>
              <a:t>，</a:t>
            </a:r>
            <a:r>
              <a:rPr lang="en-US" altLang="zh-CN" cap="none" dirty="0"/>
              <a:t>nonce</a:t>
            </a:r>
            <a:r>
              <a:rPr lang="zh-CN" altLang="en-US" cap="none" dirty="0"/>
              <a:t>具体表示为</a:t>
            </a:r>
            <a:r>
              <a:rPr lang="en-US" altLang="zh-CN" cap="none" dirty="0"/>
              <a:t>sigma[a]_n</a:t>
            </a:r>
          </a:p>
          <a:p>
            <a:r>
              <a:rPr lang="en-US" altLang="zh-CN" cap="none" dirty="0"/>
              <a:t>balance</a:t>
            </a:r>
            <a:r>
              <a:rPr lang="zh-CN" altLang="en-US" cap="none" dirty="0"/>
              <a:t>：标量，等于该账户拥有的以太币数量，计数为</a:t>
            </a:r>
            <a:r>
              <a:rPr lang="en-US" altLang="zh-CN" cap="none" dirty="0" err="1"/>
              <a:t>wei</a:t>
            </a:r>
            <a:r>
              <a:rPr lang="zh-CN" altLang="en-US" cap="none" dirty="0"/>
              <a:t>。表示为</a:t>
            </a:r>
            <a:r>
              <a:rPr lang="en-US" altLang="zh-CN" cap="none" dirty="0"/>
              <a:t>sigma[a]_b</a:t>
            </a:r>
          </a:p>
          <a:p>
            <a:r>
              <a:rPr lang="en-US" altLang="zh-CN" cap="none" dirty="0" err="1"/>
              <a:t>storageRoot</a:t>
            </a:r>
            <a:r>
              <a:rPr lang="en-US" altLang="zh-CN" cap="none" dirty="0"/>
              <a:t>(</a:t>
            </a:r>
            <a:r>
              <a:rPr lang="zh-CN" altLang="en-US" cap="none" dirty="0"/>
              <a:t>存储根</a:t>
            </a:r>
            <a:r>
              <a:rPr lang="en-US" altLang="zh-CN" cap="none" dirty="0"/>
              <a:t>)</a:t>
            </a:r>
            <a:r>
              <a:rPr lang="zh-CN" altLang="en-US" cap="none" dirty="0"/>
              <a:t>：是一个</a:t>
            </a:r>
            <a:r>
              <a:rPr lang="en-US" altLang="zh-CN" cap="none" dirty="0"/>
              <a:t>256</a:t>
            </a:r>
            <a:r>
              <a:rPr lang="zh-CN" altLang="en-US" cap="none" dirty="0"/>
              <a:t>比特的</a:t>
            </a:r>
            <a:r>
              <a:rPr lang="en-US" altLang="zh-CN" cap="none" dirty="0"/>
              <a:t>MPT</a:t>
            </a:r>
            <a:r>
              <a:rPr lang="zh-CN" altLang="en-US" cap="none" dirty="0"/>
              <a:t>树的根，这个</a:t>
            </a:r>
            <a:r>
              <a:rPr lang="en-US" altLang="zh-CN" cap="none" dirty="0"/>
              <a:t>MPT</a:t>
            </a:r>
            <a:r>
              <a:rPr lang="zh-CN" altLang="en-US" cap="none" dirty="0"/>
              <a:t>树映射了这个账户的存储内容，每一个内容都是一个</a:t>
            </a:r>
            <a:r>
              <a:rPr lang="en-US" altLang="zh-CN" cap="none" dirty="0"/>
              <a:t>256</a:t>
            </a:r>
            <a:r>
              <a:rPr lang="zh-CN" altLang="en-US" cap="none" dirty="0"/>
              <a:t>比特的哈希值映射到一个</a:t>
            </a:r>
            <a:r>
              <a:rPr lang="en-US" altLang="zh-CN" cap="none" dirty="0"/>
              <a:t>256</a:t>
            </a:r>
            <a:r>
              <a:rPr lang="zh-CN" altLang="en-US" cap="none" dirty="0"/>
              <a:t>比特的整数。这个根表示为</a:t>
            </a:r>
            <a:r>
              <a:rPr lang="en-US" altLang="zh-CN" cap="none" dirty="0"/>
              <a:t>sigma[a]_s</a:t>
            </a:r>
            <a:endParaRPr lang="zh-CN" altLang="en-US" cap="none" dirty="0"/>
          </a:p>
        </p:txBody>
      </p:sp>
    </p:spTree>
    <p:extLst>
      <p:ext uri="{BB962C8B-B14F-4D97-AF65-F5344CB8AC3E}">
        <p14:creationId xmlns:p14="http://schemas.microsoft.com/office/powerpoint/2010/main" val="345647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r>
              <a:rPr lang="en-US" altLang="zh-CN" cap="none" dirty="0" err="1"/>
              <a:t>codeHash</a:t>
            </a:r>
            <a:r>
              <a:rPr lang="zh-CN" altLang="en-US" cap="none" dirty="0"/>
              <a:t>代码哈希</a:t>
            </a:r>
            <a:r>
              <a:rPr lang="en-US" altLang="zh-CN" cap="none" dirty="0"/>
              <a:t>:</a:t>
            </a:r>
            <a:r>
              <a:rPr lang="zh-CN" altLang="en-US" cap="none" dirty="0"/>
              <a:t>该账号的</a:t>
            </a:r>
            <a:r>
              <a:rPr lang="en-US" altLang="zh-CN" cap="none" dirty="0"/>
              <a:t>EVM</a:t>
            </a:r>
            <a:r>
              <a:rPr lang="zh-CN" altLang="en-US" cap="none" dirty="0"/>
              <a:t>代码的哈希值。当这个地址接收到一个消息调用时，这个哈希值指向了此时应该执行的代码。这个值是在构造之后是不可改的。哈希所指向的代码应当存储在状态数据库中，可以在需要时读取。这个字段表示为</a:t>
            </a:r>
            <a:r>
              <a:rPr lang="en-US" altLang="zh-CN" cap="none" dirty="0"/>
              <a:t>sigma[a]_c</a:t>
            </a:r>
            <a:r>
              <a:rPr lang="zh-CN" altLang="en-US" cap="none" dirty="0"/>
              <a:t>，假设代码可以表示为</a:t>
            </a:r>
            <a:r>
              <a:rPr lang="en-US" altLang="zh-CN" cap="none" dirty="0"/>
              <a:t>b</a:t>
            </a:r>
            <a:r>
              <a:rPr lang="zh-CN" altLang="en-US" cap="none" dirty="0"/>
              <a:t>，那么</a:t>
            </a:r>
            <a:r>
              <a:rPr lang="en-US" altLang="zh-CN" cap="none" dirty="0"/>
              <a:t>KEC(b) = sigma[a]_c</a:t>
            </a:r>
            <a:endParaRPr lang="zh-CN" altLang="en-US" cap="none" dirty="0"/>
          </a:p>
        </p:txBody>
      </p:sp>
    </p:spTree>
    <p:extLst>
      <p:ext uri="{BB962C8B-B14F-4D97-AF65-F5344CB8AC3E}">
        <p14:creationId xmlns:p14="http://schemas.microsoft.com/office/powerpoint/2010/main" val="1044819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sigma[a]_s</a:t>
            </a:r>
            <a:endParaRPr lang="zh-CN" altLang="en-US" cap="none" dirty="0"/>
          </a:p>
        </p:txBody>
      </p:sp>
      <p:sp>
        <p:nvSpPr>
          <p:cNvPr id="3" name="内容占位符 2"/>
          <p:cNvSpPr>
            <a:spLocks noGrp="1"/>
          </p:cNvSpPr>
          <p:nvPr>
            <p:ph sz="quarter" idx="13"/>
          </p:nvPr>
        </p:nvSpPr>
        <p:spPr/>
        <p:txBody>
          <a:bodyPr>
            <a:normAutofit/>
          </a:bodyPr>
          <a:lstStyle/>
          <a:p>
            <a:endParaRPr lang="en-US" altLang="zh-CN" cap="none" dirty="0"/>
          </a:p>
          <a:p>
            <a:endParaRPr lang="en-US" altLang="zh-CN" cap="none" dirty="0"/>
          </a:p>
          <a:p>
            <a:r>
              <a:rPr lang="zh-CN" altLang="en-US" cap="none" dirty="0"/>
              <a:t>。</a:t>
            </a:r>
            <a:r>
              <a:rPr lang="en-US" altLang="zh-CN" cap="none" dirty="0"/>
              <a:t>L_I^*</a:t>
            </a:r>
            <a:r>
              <a:rPr lang="zh-CN" altLang="en-US" cap="none" dirty="0"/>
              <a:t>表示对列表中每个元素执行</a:t>
            </a:r>
            <a:r>
              <a:rPr lang="en-US" altLang="zh-CN" cap="none" dirty="0"/>
              <a:t>L_I</a:t>
            </a:r>
            <a:r>
              <a:rPr lang="zh-CN" altLang="en-US" cap="none" dirty="0"/>
              <a:t>操作，</a:t>
            </a:r>
            <a:r>
              <a:rPr lang="en-US" altLang="zh-CN" cap="none" dirty="0"/>
              <a:t>L_I</a:t>
            </a:r>
            <a:r>
              <a:rPr lang="zh-CN" altLang="en-US" cap="none" dirty="0"/>
              <a:t>操作是</a:t>
            </a:r>
            <a:endParaRPr lang="en-US" altLang="zh-CN" cap="none" dirty="0"/>
          </a:p>
          <a:p>
            <a:endParaRPr lang="en-US" altLang="zh-CN" cap="none" dirty="0"/>
          </a:p>
          <a:p>
            <a:endParaRPr lang="en-US" altLang="zh-CN" cap="none" dirty="0"/>
          </a:p>
          <a:p>
            <a:r>
              <a:rPr lang="zh-CN" altLang="en-US" cap="none" dirty="0"/>
              <a:t>即对输入的键值对计算键的哈希，对值编码。然后再存入</a:t>
            </a:r>
            <a:r>
              <a:rPr lang="en-US" altLang="zh-CN" cap="none" dirty="0" err="1"/>
              <a:t>Trie</a:t>
            </a:r>
            <a:r>
              <a:rPr lang="zh-CN" altLang="en-US" cap="none" dirty="0"/>
              <a:t>树，得树根。最后，</a:t>
            </a:r>
          </a:p>
        </p:txBody>
      </p:sp>
      <p:pic>
        <p:nvPicPr>
          <p:cNvPr id="4" name="图片 3"/>
          <p:cNvPicPr>
            <a:picLocks noChangeAspect="1"/>
          </p:cNvPicPr>
          <p:nvPr/>
        </p:nvPicPr>
        <p:blipFill>
          <a:blip r:embed="rId2"/>
          <a:stretch>
            <a:fillRect/>
          </a:stretch>
        </p:blipFill>
        <p:spPr>
          <a:xfrm>
            <a:off x="2366727" y="2367093"/>
            <a:ext cx="4410075" cy="809625"/>
          </a:xfrm>
          <a:prstGeom prst="rect">
            <a:avLst/>
          </a:prstGeom>
        </p:spPr>
      </p:pic>
      <p:pic>
        <p:nvPicPr>
          <p:cNvPr id="5" name="图片 4"/>
          <p:cNvPicPr>
            <a:picLocks noChangeAspect="1"/>
          </p:cNvPicPr>
          <p:nvPr/>
        </p:nvPicPr>
        <p:blipFill>
          <a:blip r:embed="rId3"/>
          <a:stretch>
            <a:fillRect/>
          </a:stretch>
        </p:blipFill>
        <p:spPr>
          <a:xfrm>
            <a:off x="1990489" y="3933619"/>
            <a:ext cx="5162550" cy="847725"/>
          </a:xfrm>
          <a:prstGeom prst="rect">
            <a:avLst/>
          </a:prstGeom>
        </p:spPr>
      </p:pic>
      <p:pic>
        <p:nvPicPr>
          <p:cNvPr id="6" name="图片 5"/>
          <p:cNvPicPr>
            <a:picLocks noChangeAspect="1"/>
          </p:cNvPicPr>
          <p:nvPr/>
        </p:nvPicPr>
        <p:blipFill>
          <a:blip r:embed="rId4"/>
          <a:stretch>
            <a:fillRect/>
          </a:stretch>
        </p:blipFill>
        <p:spPr>
          <a:xfrm>
            <a:off x="2690576" y="5443537"/>
            <a:ext cx="3762375" cy="695325"/>
          </a:xfrm>
          <a:prstGeom prst="rect">
            <a:avLst/>
          </a:prstGeom>
        </p:spPr>
      </p:pic>
    </p:spTree>
    <p:extLst>
      <p:ext uri="{BB962C8B-B14F-4D97-AF65-F5344CB8AC3E}">
        <p14:creationId xmlns:p14="http://schemas.microsoft.com/office/powerpoint/2010/main" val="861101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a:t>codeHash</a:t>
            </a:r>
            <a:endParaRPr lang="zh-CN" altLang="en-US" cap="none" dirty="0"/>
          </a:p>
        </p:txBody>
      </p:sp>
      <p:sp>
        <p:nvSpPr>
          <p:cNvPr id="3" name="内容占位符 2"/>
          <p:cNvSpPr>
            <a:spLocks noGrp="1"/>
          </p:cNvSpPr>
          <p:nvPr>
            <p:ph sz="quarter" idx="13"/>
          </p:nvPr>
        </p:nvSpPr>
        <p:spPr/>
        <p:txBody>
          <a:bodyPr/>
          <a:lstStyle/>
          <a:p>
            <a:r>
              <a:rPr lang="zh-CN" altLang="en-US" cap="none" dirty="0"/>
              <a:t>如果</a:t>
            </a:r>
            <a:r>
              <a:rPr lang="en-US" altLang="zh-CN" cap="none" dirty="0" err="1"/>
              <a:t>codeHash</a:t>
            </a:r>
            <a:r>
              <a:rPr lang="zh-CN" altLang="en-US" cap="none" dirty="0"/>
              <a:t>是关于空字符串的哈希值，那么该节点代表一个简单账户，或者称为非合约账户。</a:t>
            </a:r>
            <a:endParaRPr lang="en-US" altLang="zh-CN" cap="none" dirty="0"/>
          </a:p>
          <a:p>
            <a:r>
              <a:rPr lang="zh-CN" altLang="en-US" cap="none" dirty="0"/>
              <a:t>言外之意，到目前位置所讲的账户并没有特别的区别是用户账户还是合约账户；并且，整体架构上，是按照合约账户设计的。</a:t>
            </a:r>
            <a:endParaRPr lang="en-US" altLang="zh-CN" cap="none" dirty="0"/>
          </a:p>
        </p:txBody>
      </p:sp>
    </p:spTree>
    <p:extLst>
      <p:ext uri="{BB962C8B-B14F-4D97-AF65-F5344CB8AC3E}">
        <p14:creationId xmlns:p14="http://schemas.microsoft.com/office/powerpoint/2010/main" val="2968251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3"/>
          </p:nvPr>
        </p:nvSpPr>
        <p:spPr/>
        <p:txBody>
          <a:bodyPr/>
          <a:lstStyle/>
          <a:p>
            <a:r>
              <a:rPr lang="zh-CN" altLang="en-US" dirty="0"/>
              <a:t>接下来定义一个世界状态折叠函数</a:t>
            </a:r>
            <a:r>
              <a:rPr lang="en-US" altLang="zh-CN" dirty="0"/>
              <a:t>L_S</a:t>
            </a:r>
            <a:r>
              <a:rPr lang="zh-CN" altLang="en-US" dirty="0"/>
              <a:t>（定义的重点在于非空）</a:t>
            </a:r>
            <a:endParaRPr lang="en-US" altLang="zh-CN" dirty="0"/>
          </a:p>
          <a:p>
            <a:r>
              <a:rPr lang="zh-CN" altLang="en-US" dirty="0"/>
              <a:t>其中</a:t>
            </a:r>
            <a:r>
              <a:rPr lang="en-US" altLang="zh-CN" cap="none" dirty="0"/>
              <a:t>p(a)</a:t>
            </a:r>
            <a:r>
              <a:rPr lang="zh-CN" altLang="en-US" cap="none" dirty="0"/>
              <a:t>是键值对，键是地址的哈希，值是四个状态的编码</a:t>
            </a:r>
            <a:endParaRPr lang="en-US" altLang="zh-CN" cap="none" dirty="0"/>
          </a:p>
          <a:p>
            <a:endParaRPr lang="en-US" altLang="zh-CN" cap="none" dirty="0"/>
          </a:p>
          <a:p>
            <a:endParaRPr lang="en-US" altLang="zh-CN" cap="none" dirty="0"/>
          </a:p>
          <a:p>
            <a:r>
              <a:rPr lang="en-US" altLang="zh-CN" cap="none" dirty="0"/>
              <a:t>L_S</a:t>
            </a:r>
            <a:r>
              <a:rPr lang="zh-CN" altLang="en-US" cap="none" dirty="0"/>
              <a:t>和</a:t>
            </a:r>
            <a:r>
              <a:rPr lang="en-US" altLang="zh-CN" cap="none" dirty="0" err="1"/>
              <a:t>trie</a:t>
            </a:r>
            <a:r>
              <a:rPr lang="zh-CN" altLang="en-US" cap="none" dirty="0"/>
              <a:t>函数提供了一个非空的世界状态</a:t>
            </a:r>
            <a:endParaRPr lang="en-US" altLang="zh-CN" cap="none" dirty="0"/>
          </a:p>
          <a:p>
            <a:r>
              <a:rPr lang="zh-CN" altLang="en-US" cap="none" dirty="0"/>
              <a:t>接下来考虑有效性</a:t>
            </a:r>
            <a:endParaRPr lang="en-US" altLang="zh-CN" cap="none" dirty="0"/>
          </a:p>
        </p:txBody>
      </p:sp>
      <p:pic>
        <p:nvPicPr>
          <p:cNvPr id="4" name="图片 3"/>
          <p:cNvPicPr>
            <a:picLocks noChangeAspect="1"/>
          </p:cNvPicPr>
          <p:nvPr/>
        </p:nvPicPr>
        <p:blipFill>
          <a:blip r:embed="rId2"/>
          <a:stretch>
            <a:fillRect/>
          </a:stretch>
        </p:blipFill>
        <p:spPr>
          <a:xfrm>
            <a:off x="2119077" y="904406"/>
            <a:ext cx="4905375" cy="762000"/>
          </a:xfrm>
          <a:prstGeom prst="rect">
            <a:avLst/>
          </a:prstGeom>
        </p:spPr>
      </p:pic>
      <p:pic>
        <p:nvPicPr>
          <p:cNvPr id="5" name="图片 4"/>
          <p:cNvPicPr>
            <a:picLocks noChangeAspect="1"/>
          </p:cNvPicPr>
          <p:nvPr/>
        </p:nvPicPr>
        <p:blipFill>
          <a:blip r:embed="rId3"/>
          <a:stretch>
            <a:fillRect/>
          </a:stretch>
        </p:blipFill>
        <p:spPr>
          <a:xfrm>
            <a:off x="473752" y="3326671"/>
            <a:ext cx="8496300" cy="752475"/>
          </a:xfrm>
          <a:prstGeom prst="rect">
            <a:avLst/>
          </a:prstGeom>
        </p:spPr>
      </p:pic>
    </p:spTree>
    <p:extLst>
      <p:ext uri="{BB962C8B-B14F-4D97-AF65-F5344CB8AC3E}">
        <p14:creationId xmlns:p14="http://schemas.microsoft.com/office/powerpoint/2010/main" val="394748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有效性</a:t>
            </a:r>
          </a:p>
        </p:txBody>
      </p:sp>
      <p:sp>
        <p:nvSpPr>
          <p:cNvPr id="3" name="内容占位符 2"/>
          <p:cNvSpPr>
            <a:spLocks noGrp="1"/>
          </p:cNvSpPr>
          <p:nvPr>
            <p:ph sz="quarter" idx="13"/>
          </p:nvPr>
        </p:nvSpPr>
        <p:spPr/>
        <p:txBody>
          <a:bodyPr>
            <a:normAutofit fontScale="92500" lnSpcReduction="10000"/>
          </a:bodyPr>
          <a:lstStyle/>
          <a:p>
            <a:r>
              <a:rPr lang="zh-CN" altLang="en-US" dirty="0"/>
              <a:t>任意账户，要么为空，要么</a:t>
            </a:r>
            <a:r>
              <a:rPr lang="en-US" altLang="zh-CN" dirty="0"/>
              <a:t>160</a:t>
            </a:r>
            <a:r>
              <a:rPr lang="zh-CN" altLang="en-US" dirty="0"/>
              <a:t>比特可以映射到一个有效的四元组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这里判断账户是否有效仅作了形式审查。即只要一个地址可以映射到一个四元组，那就是有效账户</a:t>
            </a:r>
          </a:p>
        </p:txBody>
      </p:sp>
      <p:pic>
        <p:nvPicPr>
          <p:cNvPr id="4" name="图片 3"/>
          <p:cNvPicPr>
            <a:picLocks noChangeAspect="1"/>
          </p:cNvPicPr>
          <p:nvPr/>
        </p:nvPicPr>
        <p:blipFill>
          <a:blip r:embed="rId2"/>
          <a:stretch>
            <a:fillRect/>
          </a:stretch>
        </p:blipFill>
        <p:spPr>
          <a:xfrm>
            <a:off x="1228490" y="2946863"/>
            <a:ext cx="6686550" cy="714375"/>
          </a:xfrm>
          <a:prstGeom prst="rect">
            <a:avLst/>
          </a:prstGeom>
        </p:spPr>
      </p:pic>
      <p:pic>
        <p:nvPicPr>
          <p:cNvPr id="5" name="图片 4"/>
          <p:cNvPicPr>
            <a:picLocks noChangeAspect="1"/>
          </p:cNvPicPr>
          <p:nvPr/>
        </p:nvPicPr>
        <p:blipFill>
          <a:blip r:embed="rId3"/>
          <a:stretch>
            <a:fillRect/>
          </a:stretch>
        </p:blipFill>
        <p:spPr>
          <a:xfrm>
            <a:off x="199790" y="3813636"/>
            <a:ext cx="8743950" cy="790575"/>
          </a:xfrm>
          <a:prstGeom prst="rect">
            <a:avLst/>
          </a:prstGeom>
        </p:spPr>
      </p:pic>
    </p:spTree>
    <p:extLst>
      <p:ext uri="{BB962C8B-B14F-4D97-AF65-F5344CB8AC3E}">
        <p14:creationId xmlns:p14="http://schemas.microsoft.com/office/powerpoint/2010/main" val="1964591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空账户和死亡账户</a:t>
            </a:r>
          </a:p>
        </p:txBody>
      </p:sp>
      <p:sp>
        <p:nvSpPr>
          <p:cNvPr id="3" name="内容占位符 2"/>
          <p:cNvSpPr>
            <a:spLocks noGrp="1"/>
          </p:cNvSpPr>
          <p:nvPr>
            <p:ph sz="quarter" idx="13"/>
          </p:nvPr>
        </p:nvSpPr>
        <p:spPr/>
        <p:txBody>
          <a:bodyPr/>
          <a:lstStyle/>
          <a:p>
            <a:r>
              <a:rPr lang="zh-CN" altLang="en-US" dirty="0"/>
              <a:t>空账户意味着不关联代码，没有</a:t>
            </a:r>
            <a:r>
              <a:rPr lang="en-US" altLang="zh-CN" dirty="0"/>
              <a:t>nonce</a:t>
            </a:r>
            <a:r>
              <a:rPr lang="zh-CN" altLang="en-US" dirty="0"/>
              <a:t>，没有余</a:t>
            </a:r>
            <a:r>
              <a:rPr lang="zh-CN" altLang="en-US" cap="none" dirty="0"/>
              <a:t>额</a:t>
            </a:r>
            <a:endParaRPr lang="en-US" altLang="zh-CN" cap="none" dirty="0"/>
          </a:p>
          <a:p>
            <a:r>
              <a:rPr lang="en-US" altLang="zh-CN" cap="none" dirty="0"/>
              <a:t>Empty(</a:t>
            </a:r>
            <a:r>
              <a:rPr lang="en-US" altLang="zh-CN" cap="none" dirty="0" err="1"/>
              <a:t>sigma,a</a:t>
            </a:r>
            <a:r>
              <a:rPr lang="en-US" altLang="zh-CN" cap="none" dirty="0"/>
              <a:t>) := sigma[a]_c =KEC() and sigma[a]_n =0 and sigma[a]_b = 0</a:t>
            </a:r>
          </a:p>
          <a:p>
            <a:r>
              <a:rPr lang="zh-CN" altLang="en-US" cap="none" dirty="0"/>
              <a:t>死亡帐户意味着账户状态不存在或者为空</a:t>
            </a:r>
            <a:endParaRPr lang="en-US" altLang="zh-CN" cap="none" dirty="0"/>
          </a:p>
          <a:p>
            <a:r>
              <a:rPr lang="en-US" altLang="zh-CN" cap="none" dirty="0"/>
              <a:t>DEAD(</a:t>
            </a:r>
            <a:r>
              <a:rPr lang="en-US" altLang="zh-CN" cap="none" dirty="0" err="1"/>
              <a:t>sigma,a</a:t>
            </a:r>
            <a:r>
              <a:rPr lang="en-US" altLang="zh-CN" cap="none" dirty="0"/>
              <a:t>):=sigma[a] = Phi or EMPTY(sigma, a)</a:t>
            </a:r>
            <a:endParaRPr lang="zh-CN" altLang="en-US" cap="none" dirty="0"/>
          </a:p>
        </p:txBody>
      </p:sp>
    </p:spTree>
    <p:extLst>
      <p:ext uri="{BB962C8B-B14F-4D97-AF65-F5344CB8AC3E}">
        <p14:creationId xmlns:p14="http://schemas.microsoft.com/office/powerpoint/2010/main" val="4068072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交易</a:t>
            </a:r>
          </a:p>
        </p:txBody>
      </p:sp>
      <p:sp>
        <p:nvSpPr>
          <p:cNvPr id="3" name="内容占位符 2"/>
          <p:cNvSpPr>
            <a:spLocks noGrp="1"/>
          </p:cNvSpPr>
          <p:nvPr>
            <p:ph sz="quarter" idx="13"/>
          </p:nvPr>
        </p:nvSpPr>
        <p:spPr/>
        <p:txBody>
          <a:bodyPr/>
          <a:lstStyle/>
          <a:p>
            <a:r>
              <a:rPr lang="en-US" altLang="zh-CN" dirty="0"/>
              <a:t>4.2 </a:t>
            </a:r>
            <a:r>
              <a:rPr lang="zh-CN" altLang="en-US" dirty="0"/>
              <a:t>交易（正式，</a:t>
            </a:r>
            <a:r>
              <a:rPr lang="en-US" altLang="zh-CN" dirty="0"/>
              <a:t>T</a:t>
            </a:r>
            <a:r>
              <a:rPr lang="zh-CN" altLang="en-US" dirty="0"/>
              <a:t>）是由以太坊外部的角色构造的有数字签名的指令。尽管这里的角色通常指人类，但是通常人们是使用软件工具来构造交易和分发交易的。</a:t>
            </a:r>
            <a:endParaRPr lang="en-US" altLang="zh-CN" dirty="0"/>
          </a:p>
          <a:p>
            <a:r>
              <a:rPr lang="zh-CN" altLang="en-US" dirty="0"/>
              <a:t>交易有两类</a:t>
            </a:r>
            <a:endParaRPr lang="en-US" altLang="zh-CN" dirty="0"/>
          </a:p>
          <a:p>
            <a:pPr lvl="1"/>
            <a:r>
              <a:rPr lang="zh-CN" altLang="en-US" dirty="0"/>
              <a:t>消息调用类交易</a:t>
            </a:r>
            <a:endParaRPr lang="en-US" altLang="zh-CN" dirty="0"/>
          </a:p>
          <a:p>
            <a:pPr lvl="1"/>
            <a:r>
              <a:rPr lang="zh-CN" altLang="en-US" dirty="0"/>
              <a:t>合约生成类交易</a:t>
            </a:r>
            <a:endParaRPr lang="en-US" altLang="zh-CN" dirty="0"/>
          </a:p>
          <a:p>
            <a:r>
              <a:rPr lang="zh-CN" altLang="en-US" dirty="0"/>
              <a:t>每一类交易都有以下的一些字段</a:t>
            </a:r>
          </a:p>
        </p:txBody>
      </p:sp>
    </p:spTree>
    <p:extLst>
      <p:ext uri="{BB962C8B-B14F-4D97-AF65-F5344CB8AC3E}">
        <p14:creationId xmlns:p14="http://schemas.microsoft.com/office/powerpoint/2010/main" val="3137925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交易的字段</a:t>
            </a:r>
          </a:p>
        </p:txBody>
      </p:sp>
      <p:sp>
        <p:nvSpPr>
          <p:cNvPr id="3" name="内容占位符 2"/>
          <p:cNvSpPr>
            <a:spLocks noGrp="1"/>
          </p:cNvSpPr>
          <p:nvPr>
            <p:ph sz="quarter" idx="13"/>
          </p:nvPr>
        </p:nvSpPr>
        <p:spPr/>
        <p:txBody>
          <a:bodyPr>
            <a:normAutofit fontScale="92500"/>
          </a:bodyPr>
          <a:lstStyle/>
          <a:p>
            <a:r>
              <a:rPr lang="en-US" altLang="zh-CN" cap="none" dirty="0"/>
              <a:t>nonce</a:t>
            </a:r>
            <a:r>
              <a:rPr lang="zh-CN" altLang="en-US" cap="none" dirty="0"/>
              <a:t>：与交易生成方账户的</a:t>
            </a:r>
            <a:r>
              <a:rPr lang="en-US" altLang="zh-CN" cap="none" dirty="0"/>
              <a:t>nonce</a:t>
            </a:r>
            <a:r>
              <a:rPr lang="zh-CN" altLang="en-US" cap="none" dirty="0"/>
              <a:t>相同，表示为</a:t>
            </a:r>
            <a:r>
              <a:rPr lang="en-US" altLang="zh-CN" cap="none" dirty="0" err="1"/>
              <a:t>T_n</a:t>
            </a:r>
            <a:r>
              <a:rPr lang="zh-CN" altLang="en-US" cap="none" dirty="0"/>
              <a:t>。</a:t>
            </a:r>
            <a:endParaRPr lang="en-US" altLang="zh-CN" cap="none" dirty="0"/>
          </a:p>
          <a:p>
            <a:r>
              <a:rPr lang="en-US" altLang="zh-CN" cap="none" dirty="0" err="1"/>
              <a:t>gasPrice</a:t>
            </a:r>
            <a:r>
              <a:rPr lang="en-US" altLang="zh-CN" cap="none" dirty="0"/>
              <a:t>:</a:t>
            </a:r>
            <a:r>
              <a:rPr lang="zh-CN" altLang="en-US" cap="none" dirty="0"/>
              <a:t>矿工执行该交易引发的所有计算代价使用</a:t>
            </a:r>
            <a:r>
              <a:rPr lang="en-US" altLang="zh-CN" cap="none" dirty="0"/>
              <a:t>gas</a:t>
            </a:r>
            <a:r>
              <a:rPr lang="zh-CN" altLang="en-US" cap="none" dirty="0"/>
              <a:t>支付，这个值表示每单位</a:t>
            </a:r>
            <a:r>
              <a:rPr lang="en-US" altLang="zh-CN" cap="none" dirty="0"/>
              <a:t>gas</a:t>
            </a:r>
            <a:r>
              <a:rPr lang="zh-CN" altLang="en-US" cap="none" dirty="0"/>
              <a:t>需要花费多少</a:t>
            </a:r>
            <a:r>
              <a:rPr lang="en-US" altLang="zh-CN" cap="none" dirty="0" err="1"/>
              <a:t>wei</a:t>
            </a:r>
            <a:r>
              <a:rPr lang="zh-CN" altLang="en-US" cap="none" dirty="0"/>
              <a:t>的以太币，是一个标量，单位是</a:t>
            </a:r>
            <a:r>
              <a:rPr lang="en-US" altLang="zh-CN" cap="none" dirty="0" err="1"/>
              <a:t>wei</a:t>
            </a:r>
            <a:r>
              <a:rPr lang="zh-CN" altLang="en-US" cap="none" dirty="0"/>
              <a:t>。</a:t>
            </a:r>
            <a:endParaRPr lang="en-US" altLang="zh-CN" cap="none" dirty="0"/>
          </a:p>
          <a:p>
            <a:r>
              <a:rPr lang="en-US" altLang="zh-CN" cap="none" dirty="0" err="1"/>
              <a:t>gasLimit</a:t>
            </a:r>
            <a:r>
              <a:rPr lang="en-US" altLang="zh-CN" cap="none" dirty="0"/>
              <a:t>:</a:t>
            </a:r>
            <a:r>
              <a:rPr lang="zh-CN" altLang="en-US" cap="none" dirty="0"/>
              <a:t>矿工执行该交易所允许的最大的</a:t>
            </a:r>
            <a:r>
              <a:rPr lang="en-US" altLang="zh-CN" cap="none" dirty="0"/>
              <a:t>gas</a:t>
            </a:r>
            <a:r>
              <a:rPr lang="zh-CN" altLang="en-US" cap="none" dirty="0"/>
              <a:t>的量。这是预付费的，可能在交易执行完成之前就会花完，花完后不会增加，花不完却可以退回给交易发起人账户。表示为</a:t>
            </a:r>
            <a:r>
              <a:rPr lang="en-US" altLang="zh-CN" cap="none" dirty="0" err="1"/>
              <a:t>T_g</a:t>
            </a:r>
            <a:r>
              <a:rPr lang="zh-CN" altLang="en-US" cap="none" dirty="0"/>
              <a:t>。</a:t>
            </a:r>
            <a:endParaRPr lang="en-US" altLang="zh-CN" cap="none" dirty="0"/>
          </a:p>
          <a:p>
            <a:r>
              <a:rPr lang="en-US" altLang="zh-CN" cap="none" dirty="0"/>
              <a:t>to:</a:t>
            </a:r>
            <a:r>
              <a:rPr lang="zh-CN" altLang="en-US" cap="none" dirty="0"/>
              <a:t>消息调用的接收方账户的</a:t>
            </a:r>
            <a:r>
              <a:rPr lang="en-US" altLang="zh-CN" cap="none" dirty="0"/>
              <a:t>160</a:t>
            </a:r>
            <a:r>
              <a:rPr lang="zh-CN" altLang="en-US" cap="none" dirty="0"/>
              <a:t>比特的地址，或者，如果是合约创建交易的话，字段为</a:t>
            </a:r>
            <a:r>
              <a:rPr lang="en-US" altLang="zh-CN" cap="none" dirty="0"/>
              <a:t>Phi</a:t>
            </a:r>
            <a:r>
              <a:rPr lang="zh-CN" altLang="en-US" cap="none" dirty="0"/>
              <a:t>，用于表示</a:t>
            </a:r>
            <a:r>
              <a:rPr lang="en-US" altLang="zh-CN" cap="none" dirty="0"/>
              <a:t>B_0</a:t>
            </a:r>
            <a:r>
              <a:rPr lang="zh-CN" altLang="en-US" cap="none" dirty="0"/>
              <a:t>成员，即空值。表示为</a:t>
            </a:r>
            <a:r>
              <a:rPr lang="en-US" altLang="zh-CN" cap="none" dirty="0" err="1"/>
              <a:t>T_t</a:t>
            </a:r>
            <a:r>
              <a:rPr lang="zh-CN" altLang="en-US" cap="none" dirty="0"/>
              <a:t>。</a:t>
            </a:r>
            <a:endParaRPr lang="en-US" altLang="zh-CN" cap="none" dirty="0"/>
          </a:p>
          <a:p>
            <a:endParaRPr lang="zh-CN" altLang="en-US" cap="none" dirty="0"/>
          </a:p>
        </p:txBody>
      </p:sp>
    </p:spTree>
    <p:extLst>
      <p:ext uri="{BB962C8B-B14F-4D97-AF65-F5344CB8AC3E}">
        <p14:creationId xmlns:p14="http://schemas.microsoft.com/office/powerpoint/2010/main" val="1360165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ETHEREUM: A SECURE DECENTRALISED GENERALISED TRANSACTION LEDGER</a:t>
            </a:r>
            <a:br>
              <a:rPr lang="en-US" altLang="zh-CN" dirty="0"/>
            </a:br>
            <a:endParaRPr lang="zh-CN" altLang="en-US" dirty="0"/>
          </a:p>
        </p:txBody>
      </p:sp>
      <p:sp>
        <p:nvSpPr>
          <p:cNvPr id="3" name="内容占位符 2"/>
          <p:cNvSpPr>
            <a:spLocks noGrp="1"/>
          </p:cNvSpPr>
          <p:nvPr>
            <p:ph sz="quarter" idx="13"/>
          </p:nvPr>
        </p:nvSpPr>
        <p:spPr/>
        <p:txBody>
          <a:bodyPr/>
          <a:lstStyle/>
          <a:p>
            <a:pPr algn="ctr"/>
            <a:r>
              <a:rPr lang="en-US" altLang="zh-CN" dirty="0"/>
              <a:t>DR. GAVIN WOOD</a:t>
            </a:r>
          </a:p>
          <a:p>
            <a:pPr algn="ctr"/>
            <a:r>
              <a:rPr lang="en-US" altLang="zh-CN" dirty="0"/>
              <a:t>FOUNDER, ETHEREUM &amp; ETHCORE</a:t>
            </a:r>
          </a:p>
          <a:p>
            <a:pPr algn="ctr"/>
            <a:r>
              <a:rPr lang="en-US" altLang="zh-CN" dirty="0"/>
              <a:t>GAVIN@ETHCORE.IO</a:t>
            </a:r>
            <a:endParaRPr lang="zh-CN" altLang="en-US" dirty="0"/>
          </a:p>
        </p:txBody>
      </p:sp>
    </p:spTree>
    <p:extLst>
      <p:ext uri="{BB962C8B-B14F-4D97-AF65-F5344CB8AC3E}">
        <p14:creationId xmlns:p14="http://schemas.microsoft.com/office/powerpoint/2010/main" val="785759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交易的字段</a:t>
            </a:r>
          </a:p>
        </p:txBody>
      </p:sp>
      <p:sp>
        <p:nvSpPr>
          <p:cNvPr id="3" name="内容占位符 2"/>
          <p:cNvSpPr>
            <a:spLocks noGrp="1"/>
          </p:cNvSpPr>
          <p:nvPr>
            <p:ph sz="quarter" idx="13"/>
          </p:nvPr>
        </p:nvSpPr>
        <p:spPr/>
        <p:txBody>
          <a:bodyPr/>
          <a:lstStyle/>
          <a:p>
            <a:r>
              <a:rPr lang="en-US" altLang="zh-CN" cap="none" dirty="0"/>
              <a:t>value</a:t>
            </a:r>
            <a:r>
              <a:rPr lang="zh-CN" altLang="en-US" cap="none" dirty="0"/>
              <a:t>：表示转移给消息调用的接收方的</a:t>
            </a:r>
            <a:r>
              <a:rPr lang="en-US" altLang="zh-CN" cap="none" dirty="0" err="1"/>
              <a:t>wei</a:t>
            </a:r>
            <a:r>
              <a:rPr lang="zh-CN" altLang="en-US" cap="none" dirty="0"/>
              <a:t>的数量，或者在合约创建交易中，作为新账号的初始资金。表示为</a:t>
            </a:r>
            <a:r>
              <a:rPr lang="en-US" altLang="zh-CN" cap="none" dirty="0" err="1"/>
              <a:t>T_v</a:t>
            </a:r>
            <a:r>
              <a:rPr lang="zh-CN" altLang="en-US" cap="none" dirty="0"/>
              <a:t>。</a:t>
            </a:r>
            <a:endParaRPr lang="en-US" altLang="zh-CN" cap="none" dirty="0"/>
          </a:p>
          <a:p>
            <a:r>
              <a:rPr lang="en-US" altLang="zh-CN" cap="none" dirty="0"/>
              <a:t>v</a:t>
            </a:r>
            <a:r>
              <a:rPr lang="zh-CN" altLang="en-US" cap="none" dirty="0"/>
              <a:t>，</a:t>
            </a:r>
            <a:r>
              <a:rPr lang="en-US" altLang="zh-CN" cap="none" dirty="0"/>
              <a:t>r</a:t>
            </a:r>
            <a:r>
              <a:rPr lang="zh-CN" altLang="en-US" cap="none" dirty="0"/>
              <a:t>，</a:t>
            </a:r>
            <a:r>
              <a:rPr lang="en-US" altLang="zh-CN" cap="none" dirty="0"/>
              <a:t>s</a:t>
            </a:r>
            <a:r>
              <a:rPr lang="zh-CN" altLang="en-US" cap="none" dirty="0"/>
              <a:t>：用于表示交易的数字签名，确定消息的发送方，表示为</a:t>
            </a:r>
            <a:r>
              <a:rPr lang="en-US" altLang="zh-CN" cap="none" dirty="0" err="1"/>
              <a:t>T_w</a:t>
            </a:r>
            <a:r>
              <a:rPr lang="en-US" altLang="zh-CN" cap="none" dirty="0"/>
              <a:t>, </a:t>
            </a:r>
            <a:r>
              <a:rPr lang="en-US" altLang="zh-CN" cap="none" dirty="0" err="1"/>
              <a:t>T_r</a:t>
            </a:r>
            <a:r>
              <a:rPr lang="zh-CN" altLang="en-US" cap="none" dirty="0"/>
              <a:t>和</a:t>
            </a:r>
            <a:r>
              <a:rPr lang="en-US" altLang="zh-CN" cap="none" dirty="0"/>
              <a:t>T_s</a:t>
            </a:r>
            <a:r>
              <a:rPr lang="zh-CN" altLang="en-US" cap="none" dirty="0"/>
              <a:t>。</a:t>
            </a:r>
            <a:endParaRPr lang="en-US" altLang="zh-CN" cap="none" dirty="0"/>
          </a:p>
          <a:p>
            <a:r>
              <a:rPr lang="zh-CN" altLang="en-US" cap="none" dirty="0"/>
              <a:t>另外，在合约创建交易中，还包含</a:t>
            </a:r>
            <a:endParaRPr lang="en-US" altLang="zh-CN" cap="none" dirty="0"/>
          </a:p>
          <a:p>
            <a:r>
              <a:rPr lang="en-US" altLang="zh-CN" cap="none" dirty="0" err="1"/>
              <a:t>init</a:t>
            </a:r>
            <a:r>
              <a:rPr lang="en-US" altLang="zh-CN" cap="none" dirty="0"/>
              <a:t>:</a:t>
            </a:r>
            <a:r>
              <a:rPr lang="zh-CN" altLang="en-US" cap="none" dirty="0"/>
              <a:t>大小不受限的一个字节数组，表示该合约账户初始化过程所需的</a:t>
            </a:r>
            <a:r>
              <a:rPr lang="en-US" altLang="zh-CN" cap="none" dirty="0"/>
              <a:t>EVM</a:t>
            </a:r>
            <a:r>
              <a:rPr lang="zh-CN" altLang="en-US" cap="none" dirty="0"/>
              <a:t>代码，表示为</a:t>
            </a:r>
            <a:r>
              <a:rPr lang="en-US" altLang="zh-CN" cap="none" dirty="0" err="1"/>
              <a:t>T_i</a:t>
            </a:r>
            <a:endParaRPr lang="zh-CN" altLang="en-US" cap="none" dirty="0"/>
          </a:p>
        </p:txBody>
      </p:sp>
    </p:spTree>
    <p:extLst>
      <p:ext uri="{BB962C8B-B14F-4D97-AF65-F5344CB8AC3E}">
        <p14:creationId xmlns:p14="http://schemas.microsoft.com/office/powerpoint/2010/main" val="2799588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a:t>init</a:t>
            </a:r>
            <a:r>
              <a:rPr lang="zh-CN" altLang="en-US" cap="none" dirty="0"/>
              <a:t>字段</a:t>
            </a:r>
          </a:p>
        </p:txBody>
      </p:sp>
      <p:sp>
        <p:nvSpPr>
          <p:cNvPr id="3" name="内容占位符 2"/>
          <p:cNvSpPr>
            <a:spLocks noGrp="1"/>
          </p:cNvSpPr>
          <p:nvPr>
            <p:ph sz="quarter" idx="13"/>
          </p:nvPr>
        </p:nvSpPr>
        <p:spPr/>
        <p:txBody>
          <a:bodyPr/>
          <a:lstStyle/>
          <a:p>
            <a:r>
              <a:rPr lang="en-US" altLang="zh-CN" cap="none" dirty="0" err="1"/>
              <a:t>init</a:t>
            </a:r>
            <a:r>
              <a:rPr lang="zh-CN" altLang="en-US" cap="none" dirty="0"/>
              <a:t>是</a:t>
            </a:r>
            <a:r>
              <a:rPr lang="en-US" altLang="zh-CN" cap="none" dirty="0"/>
              <a:t>EVM</a:t>
            </a:r>
            <a:r>
              <a:rPr lang="zh-CN" altLang="en-US" cap="none" dirty="0"/>
              <a:t>代码片段，这意味这</a:t>
            </a:r>
            <a:r>
              <a:rPr lang="en-US" altLang="zh-CN" cap="none" dirty="0"/>
              <a:t>EVM</a:t>
            </a:r>
            <a:r>
              <a:rPr lang="zh-CN" altLang="en-US" cap="none" dirty="0"/>
              <a:t>执行交易的时候可以执行</a:t>
            </a:r>
            <a:r>
              <a:rPr lang="en-US" altLang="zh-CN" cap="none" dirty="0" err="1"/>
              <a:t>init</a:t>
            </a:r>
            <a:r>
              <a:rPr lang="zh-CN" altLang="en-US" cap="none" dirty="0"/>
              <a:t>的内容，执行后的返回值，称之为</a:t>
            </a:r>
            <a:r>
              <a:rPr lang="en-US" altLang="zh-CN" cap="none" dirty="0"/>
              <a:t>body</a:t>
            </a:r>
            <a:r>
              <a:rPr lang="zh-CN" altLang="en-US" cap="none" dirty="0"/>
              <a:t>，也是代码片段。当这个合约创建后，有新的消息调用时，执行的就是</a:t>
            </a:r>
            <a:r>
              <a:rPr lang="en-US" altLang="zh-CN" cap="none" dirty="0"/>
              <a:t>body</a:t>
            </a:r>
            <a:r>
              <a:rPr lang="zh-CN" altLang="en-US" cap="none" dirty="0"/>
              <a:t>这个代码片段。</a:t>
            </a:r>
            <a:r>
              <a:rPr lang="en-US" altLang="zh-CN" cap="none" dirty="0" err="1"/>
              <a:t>init</a:t>
            </a:r>
            <a:r>
              <a:rPr lang="zh-CN" altLang="en-US" cap="none" dirty="0"/>
              <a:t>仅在创建交易的时候执行一次，然后就不再使用了。</a:t>
            </a:r>
            <a:endParaRPr lang="en-US" altLang="zh-CN" cap="none" dirty="0"/>
          </a:p>
          <a:p>
            <a:endParaRPr lang="en-US" altLang="zh-CN" cap="none" dirty="0"/>
          </a:p>
          <a:p>
            <a:endParaRPr lang="zh-CN" altLang="en-US" cap="none" dirty="0"/>
          </a:p>
        </p:txBody>
      </p:sp>
    </p:spTree>
    <p:extLst>
      <p:ext uri="{BB962C8B-B14F-4D97-AF65-F5344CB8AC3E}">
        <p14:creationId xmlns:p14="http://schemas.microsoft.com/office/powerpoint/2010/main" val="3948051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data</a:t>
            </a:r>
            <a:r>
              <a:rPr lang="zh-CN" altLang="en-US" cap="none" dirty="0"/>
              <a:t>字段</a:t>
            </a:r>
          </a:p>
        </p:txBody>
      </p:sp>
      <p:sp>
        <p:nvSpPr>
          <p:cNvPr id="3" name="内容占位符 2"/>
          <p:cNvSpPr>
            <a:spLocks noGrp="1"/>
          </p:cNvSpPr>
          <p:nvPr>
            <p:ph sz="quarter" idx="13"/>
          </p:nvPr>
        </p:nvSpPr>
        <p:spPr/>
        <p:txBody>
          <a:bodyPr/>
          <a:lstStyle/>
          <a:p>
            <a:r>
              <a:rPr lang="zh-CN" altLang="en-US" cap="none" dirty="0"/>
              <a:t>与</a:t>
            </a:r>
            <a:r>
              <a:rPr lang="en-US" altLang="zh-CN" cap="none" dirty="0" err="1"/>
              <a:t>init</a:t>
            </a:r>
            <a:r>
              <a:rPr lang="zh-CN" altLang="en-US" cap="none" dirty="0"/>
              <a:t>字段相对，在消息调用的交易中，包含</a:t>
            </a:r>
            <a:r>
              <a:rPr lang="en-US" altLang="zh-CN" cap="none" dirty="0"/>
              <a:t>data</a:t>
            </a:r>
            <a:r>
              <a:rPr lang="zh-CN" altLang="en-US" cap="none" dirty="0"/>
              <a:t>字段</a:t>
            </a:r>
            <a:endParaRPr lang="en-US" altLang="zh-CN" cap="none" dirty="0"/>
          </a:p>
          <a:p>
            <a:r>
              <a:rPr lang="en-US" altLang="zh-CN" cap="none" dirty="0"/>
              <a:t>data</a:t>
            </a:r>
            <a:r>
              <a:rPr lang="zh-CN" altLang="en-US" cap="none" dirty="0"/>
              <a:t>：同样是不限大小的字节数组，规定了消息调用的输入数据，称为</a:t>
            </a:r>
            <a:r>
              <a:rPr lang="en-US" altLang="zh-CN" cap="none" dirty="0" err="1"/>
              <a:t>T_d</a:t>
            </a:r>
            <a:endParaRPr lang="en-US" altLang="zh-CN" cap="none" dirty="0"/>
          </a:p>
          <a:p>
            <a:endParaRPr lang="zh-CN" altLang="en-US" cap="none" dirty="0"/>
          </a:p>
        </p:txBody>
      </p:sp>
    </p:spTree>
    <p:extLst>
      <p:ext uri="{BB962C8B-B14F-4D97-AF65-F5344CB8AC3E}">
        <p14:creationId xmlns:p14="http://schemas.microsoft.com/office/powerpoint/2010/main" val="3125844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交易发送者</a:t>
            </a:r>
          </a:p>
        </p:txBody>
      </p:sp>
      <p:sp>
        <p:nvSpPr>
          <p:cNvPr id="3" name="内容占位符 2"/>
          <p:cNvSpPr>
            <a:spLocks noGrp="1"/>
          </p:cNvSpPr>
          <p:nvPr>
            <p:ph sz="quarter" idx="13"/>
          </p:nvPr>
        </p:nvSpPr>
        <p:spPr/>
        <p:txBody>
          <a:bodyPr/>
          <a:lstStyle/>
          <a:p>
            <a:r>
              <a:rPr lang="zh-CN" altLang="en-US" cap="none" dirty="0"/>
              <a:t>函数</a:t>
            </a:r>
            <a:r>
              <a:rPr lang="en-US" altLang="zh-CN" cap="none" dirty="0"/>
              <a:t>S</a:t>
            </a:r>
            <a:r>
              <a:rPr lang="zh-CN" altLang="en-US" cap="none" dirty="0"/>
              <a:t>可以把交易映射到交易的发送者。实际实现时使用了</a:t>
            </a:r>
            <a:r>
              <a:rPr lang="en-US" altLang="zh-CN" cap="none" dirty="0"/>
              <a:t>ECDSA</a:t>
            </a:r>
            <a:r>
              <a:rPr lang="zh-CN" altLang="en-US" cap="none" dirty="0"/>
              <a:t>签名，签名采用了</a:t>
            </a:r>
            <a:r>
              <a:rPr lang="en-US" altLang="zh-CN" cap="none" dirty="0"/>
              <a:t>SECP-256k1</a:t>
            </a:r>
            <a:r>
              <a:rPr lang="zh-CN" altLang="en-US" cap="none" dirty="0"/>
              <a:t>曲线，使用了交易的哈希值，计算哈希值的内容包括除了</a:t>
            </a:r>
            <a:r>
              <a:rPr lang="en-US" altLang="zh-CN" cap="none" dirty="0" err="1"/>
              <a:t>v,r,s</a:t>
            </a:r>
            <a:r>
              <a:rPr lang="zh-CN" altLang="en-US" cap="none" dirty="0"/>
              <a:t>三个字段之外的所有内容。</a:t>
            </a:r>
            <a:endParaRPr lang="en-US" altLang="zh-CN" cap="none" dirty="0"/>
          </a:p>
          <a:p>
            <a:r>
              <a:rPr lang="zh-CN" altLang="en-US" cap="none" dirty="0"/>
              <a:t>交易</a:t>
            </a:r>
            <a:r>
              <a:rPr lang="en-US" altLang="zh-CN" cap="none" dirty="0"/>
              <a:t>T</a:t>
            </a:r>
            <a:r>
              <a:rPr lang="zh-CN" altLang="en-US" cap="none" dirty="0"/>
              <a:t>的发送方可以简单表示为</a:t>
            </a:r>
            <a:r>
              <a:rPr lang="en-US" altLang="zh-CN" cap="none" dirty="0"/>
              <a:t>S(T)</a:t>
            </a:r>
            <a:r>
              <a:rPr lang="zh-CN" altLang="en-US" cap="none" dirty="0"/>
              <a:t>。</a:t>
            </a:r>
          </a:p>
        </p:txBody>
      </p:sp>
    </p:spTree>
    <p:extLst>
      <p:ext uri="{BB962C8B-B14F-4D97-AF65-F5344CB8AC3E}">
        <p14:creationId xmlns:p14="http://schemas.microsoft.com/office/powerpoint/2010/main" val="1350765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0" y="128555"/>
            <a:ext cx="7773338" cy="1596177"/>
          </a:xfrm>
        </p:spPr>
        <p:txBody>
          <a:bodyPr/>
          <a:lstStyle/>
          <a:p>
            <a:r>
              <a:rPr lang="zh-CN" altLang="en-US" dirty="0"/>
              <a:t>交易的统一定义</a:t>
            </a:r>
          </a:p>
        </p:txBody>
      </p:sp>
      <p:sp>
        <p:nvSpPr>
          <p:cNvPr id="3" name="内容占位符 2"/>
          <p:cNvSpPr>
            <a:spLocks noGrp="1"/>
          </p:cNvSpPr>
          <p:nvPr>
            <p:ph sz="quarter" idx="13"/>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1862680"/>
            <a:ext cx="9144000" cy="1085030"/>
          </a:xfrm>
          <a:prstGeom prst="rect">
            <a:avLst/>
          </a:prstGeom>
        </p:spPr>
      </p:pic>
      <p:pic>
        <p:nvPicPr>
          <p:cNvPr id="5" name="图片 4"/>
          <p:cNvPicPr>
            <a:picLocks noChangeAspect="1"/>
          </p:cNvPicPr>
          <p:nvPr/>
        </p:nvPicPr>
        <p:blipFill>
          <a:blip r:embed="rId3"/>
          <a:stretch>
            <a:fillRect/>
          </a:stretch>
        </p:blipFill>
        <p:spPr>
          <a:xfrm>
            <a:off x="428390" y="2967038"/>
            <a:ext cx="8286750" cy="1581150"/>
          </a:xfrm>
          <a:prstGeom prst="rect">
            <a:avLst/>
          </a:prstGeom>
        </p:spPr>
      </p:pic>
      <p:pic>
        <p:nvPicPr>
          <p:cNvPr id="6" name="图片 5"/>
          <p:cNvPicPr>
            <a:picLocks noChangeAspect="1"/>
          </p:cNvPicPr>
          <p:nvPr/>
        </p:nvPicPr>
        <p:blipFill>
          <a:blip r:embed="rId4"/>
          <a:stretch>
            <a:fillRect/>
          </a:stretch>
        </p:blipFill>
        <p:spPr>
          <a:xfrm>
            <a:off x="1904765" y="6082269"/>
            <a:ext cx="5334000" cy="762000"/>
          </a:xfrm>
          <a:prstGeom prst="rect">
            <a:avLst/>
          </a:prstGeom>
        </p:spPr>
      </p:pic>
      <p:pic>
        <p:nvPicPr>
          <p:cNvPr id="7" name="图片 6"/>
          <p:cNvPicPr>
            <a:picLocks noChangeAspect="1"/>
          </p:cNvPicPr>
          <p:nvPr/>
        </p:nvPicPr>
        <p:blipFill>
          <a:blip r:embed="rId5"/>
          <a:stretch>
            <a:fillRect/>
          </a:stretch>
        </p:blipFill>
        <p:spPr>
          <a:xfrm>
            <a:off x="2352440" y="4567516"/>
            <a:ext cx="4438650" cy="1495425"/>
          </a:xfrm>
          <a:prstGeom prst="rect">
            <a:avLst/>
          </a:prstGeom>
        </p:spPr>
      </p:pic>
    </p:spTree>
    <p:extLst>
      <p:ext uri="{BB962C8B-B14F-4D97-AF65-F5344CB8AC3E}">
        <p14:creationId xmlns:p14="http://schemas.microsoft.com/office/powerpoint/2010/main" val="1717671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a:t>
            </a:r>
          </a:p>
        </p:txBody>
      </p:sp>
      <p:sp>
        <p:nvSpPr>
          <p:cNvPr id="3" name="内容占位符 2"/>
          <p:cNvSpPr>
            <a:spLocks noGrp="1"/>
          </p:cNvSpPr>
          <p:nvPr>
            <p:ph sz="quarter" idx="13"/>
          </p:nvPr>
        </p:nvSpPr>
        <p:spPr/>
        <p:txBody>
          <a:bodyPr>
            <a:normAutofit fontScale="92500"/>
          </a:bodyPr>
          <a:lstStyle/>
          <a:p>
            <a:r>
              <a:rPr lang="en-US" altLang="zh-CN" cap="none" dirty="0"/>
              <a:t>4.3</a:t>
            </a:r>
            <a:r>
              <a:rPr lang="zh-CN" altLang="en-US" cap="none" dirty="0"/>
              <a:t>区块：以太坊的区块包含区块头</a:t>
            </a:r>
            <a:r>
              <a:rPr lang="en-US" altLang="zh-CN" cap="none" dirty="0"/>
              <a:t>H</a:t>
            </a:r>
            <a:r>
              <a:rPr lang="zh-CN" altLang="en-US" cap="none" dirty="0"/>
              <a:t>相关的信息，以及与该区块相关的交易</a:t>
            </a:r>
            <a:r>
              <a:rPr lang="en-US" altLang="zh-CN" cap="none" dirty="0"/>
              <a:t>T</a:t>
            </a:r>
            <a:r>
              <a:rPr lang="zh-CN" altLang="en-US" cap="none" dirty="0"/>
              <a:t>的相关信息，以及其它一些区块头</a:t>
            </a:r>
            <a:r>
              <a:rPr lang="en-US" altLang="zh-CN" cap="none" dirty="0"/>
              <a:t>U</a:t>
            </a:r>
            <a:r>
              <a:rPr lang="zh-CN" altLang="en-US" cap="none" dirty="0"/>
              <a:t>的信息。区块头包含以下内容：</a:t>
            </a:r>
            <a:endParaRPr lang="en-US" altLang="zh-CN" cap="none" dirty="0"/>
          </a:p>
          <a:p>
            <a:r>
              <a:rPr lang="en-US" altLang="zh-CN" cap="none" dirty="0" err="1"/>
              <a:t>parentHash</a:t>
            </a:r>
            <a:r>
              <a:rPr lang="zh-CN" altLang="en-US" cap="none" dirty="0"/>
              <a:t>：父区块头的</a:t>
            </a:r>
            <a:r>
              <a:rPr lang="en-US" altLang="zh-CN" cap="none" dirty="0"/>
              <a:t>Keccak</a:t>
            </a:r>
            <a:r>
              <a:rPr lang="zh-CN" altLang="en-US" cap="none" dirty="0"/>
              <a:t>哈希函数计算的</a:t>
            </a:r>
            <a:r>
              <a:rPr lang="en-US" altLang="zh-CN" cap="none" dirty="0"/>
              <a:t>256</a:t>
            </a:r>
            <a:r>
              <a:rPr lang="zh-CN" altLang="en-US" cap="none" dirty="0"/>
              <a:t>比特哈希，对所有父区块头的内容进行计算，表示为</a:t>
            </a:r>
            <a:r>
              <a:rPr lang="en-US" altLang="zh-CN" cap="none" dirty="0" err="1"/>
              <a:t>H_p</a:t>
            </a:r>
            <a:endParaRPr lang="en-US" altLang="zh-CN" cap="none" dirty="0"/>
          </a:p>
          <a:p>
            <a:r>
              <a:rPr lang="en-US" altLang="zh-CN" cap="none" dirty="0" err="1"/>
              <a:t>ommersHash</a:t>
            </a:r>
            <a:r>
              <a:rPr lang="zh-CN" altLang="en-US" cap="none" dirty="0"/>
              <a:t>：该区块的</a:t>
            </a:r>
            <a:r>
              <a:rPr lang="en-US" altLang="zh-CN" cap="none" dirty="0" err="1"/>
              <a:t>ommers</a:t>
            </a:r>
            <a:r>
              <a:rPr lang="zh-CN" altLang="en-US" cap="none" dirty="0"/>
              <a:t>列表部分的</a:t>
            </a:r>
            <a:r>
              <a:rPr lang="en-US" altLang="zh-CN" cap="none" dirty="0"/>
              <a:t>Keccak</a:t>
            </a:r>
            <a:r>
              <a:rPr lang="zh-CN" altLang="en-US" cap="none" dirty="0"/>
              <a:t>哈希值，表示为</a:t>
            </a:r>
            <a:r>
              <a:rPr lang="en-US" altLang="zh-CN" cap="none" dirty="0" err="1"/>
              <a:t>H_o</a:t>
            </a:r>
            <a:endParaRPr lang="en-US" altLang="zh-CN" cap="none" dirty="0"/>
          </a:p>
          <a:p>
            <a:r>
              <a:rPr lang="en-US" altLang="zh-CN" cap="none" dirty="0"/>
              <a:t>beneficiary</a:t>
            </a:r>
            <a:r>
              <a:rPr lang="zh-CN" altLang="en-US" cap="none" dirty="0"/>
              <a:t>：</a:t>
            </a:r>
            <a:r>
              <a:rPr lang="en-US" altLang="zh-CN" cap="none" dirty="0"/>
              <a:t>160</a:t>
            </a:r>
            <a:r>
              <a:rPr lang="zh-CN" altLang="en-US" cap="none" dirty="0"/>
              <a:t>比特账户地址，区块中所有交易的交易费在挖矿成功后都会给这个地址，表示为</a:t>
            </a:r>
            <a:r>
              <a:rPr lang="en-US" altLang="zh-CN" cap="none" dirty="0" err="1"/>
              <a:t>H_c</a:t>
            </a:r>
            <a:endParaRPr lang="zh-CN" altLang="en-US" cap="none" dirty="0"/>
          </a:p>
        </p:txBody>
      </p:sp>
    </p:spTree>
    <p:extLst>
      <p:ext uri="{BB962C8B-B14F-4D97-AF65-F5344CB8AC3E}">
        <p14:creationId xmlns:p14="http://schemas.microsoft.com/office/powerpoint/2010/main" val="2887304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区块字段</a:t>
            </a:r>
          </a:p>
        </p:txBody>
      </p:sp>
      <p:sp>
        <p:nvSpPr>
          <p:cNvPr id="3" name="内容占位符 2"/>
          <p:cNvSpPr>
            <a:spLocks noGrp="1"/>
          </p:cNvSpPr>
          <p:nvPr>
            <p:ph sz="quarter" idx="13"/>
          </p:nvPr>
        </p:nvSpPr>
        <p:spPr/>
        <p:txBody>
          <a:bodyPr>
            <a:normAutofit fontScale="92500" lnSpcReduction="10000"/>
          </a:bodyPr>
          <a:lstStyle/>
          <a:p>
            <a:r>
              <a:rPr lang="en-US" altLang="zh-CN" cap="none" dirty="0" err="1"/>
              <a:t>stateRoot</a:t>
            </a:r>
            <a:r>
              <a:rPr lang="en-US" altLang="zh-CN" cap="none" dirty="0"/>
              <a:t>:</a:t>
            </a:r>
            <a:r>
              <a:rPr lang="zh-CN" altLang="en-US" cap="none" dirty="0"/>
              <a:t>在区块中所有交易都被执行，且结束之后，状态字典的根节点的</a:t>
            </a:r>
            <a:r>
              <a:rPr lang="en-US" altLang="zh-CN" cap="none" dirty="0"/>
              <a:t>Keccak</a:t>
            </a:r>
            <a:r>
              <a:rPr lang="zh-CN" altLang="en-US" cap="none" dirty="0"/>
              <a:t>哈希值放在这里，表示为</a:t>
            </a:r>
            <a:r>
              <a:rPr lang="en-US" altLang="zh-CN" cap="none" dirty="0" err="1"/>
              <a:t>H_r</a:t>
            </a:r>
            <a:endParaRPr lang="en-US" altLang="zh-CN" cap="none" dirty="0"/>
          </a:p>
          <a:p>
            <a:r>
              <a:rPr lang="en-US" altLang="zh-CN" cap="none" dirty="0" err="1"/>
              <a:t>transactionsRoot</a:t>
            </a:r>
            <a:r>
              <a:rPr lang="en-US" altLang="zh-CN" cap="none" dirty="0"/>
              <a:t>:</a:t>
            </a:r>
            <a:r>
              <a:rPr lang="zh-CN" altLang="en-US" cap="none" dirty="0"/>
              <a:t>该区块交易列表部分的每个交易形成的</a:t>
            </a:r>
            <a:r>
              <a:rPr lang="en-US" altLang="zh-CN" cap="none" dirty="0" err="1"/>
              <a:t>trie</a:t>
            </a:r>
            <a:r>
              <a:rPr lang="zh-CN" altLang="en-US" cap="none" dirty="0"/>
              <a:t>结构的根节点的哈希值放在这里，表示为</a:t>
            </a:r>
            <a:r>
              <a:rPr lang="en-US" altLang="zh-CN" cap="none" dirty="0" err="1"/>
              <a:t>H_t</a:t>
            </a:r>
            <a:endParaRPr lang="en-US" altLang="zh-CN" cap="none" dirty="0"/>
          </a:p>
          <a:p>
            <a:r>
              <a:rPr lang="en-US" altLang="zh-CN" cap="none" dirty="0" err="1"/>
              <a:t>receiptsRoot</a:t>
            </a:r>
            <a:r>
              <a:rPr lang="zh-CN" altLang="en-US" cap="none" dirty="0"/>
              <a:t>：该区块的交易列表部分每个交易执行过程中及执行完成后形成的</a:t>
            </a:r>
            <a:r>
              <a:rPr lang="en-US" altLang="zh-CN" cap="none" dirty="0"/>
              <a:t>receipts</a:t>
            </a:r>
            <a:r>
              <a:rPr lang="zh-CN" altLang="en-US" cap="none" dirty="0"/>
              <a:t>所构成的</a:t>
            </a:r>
            <a:r>
              <a:rPr lang="en-US" altLang="zh-CN" cap="none" dirty="0" err="1"/>
              <a:t>trie</a:t>
            </a:r>
            <a:r>
              <a:rPr lang="zh-CN" altLang="en-US" cap="none" dirty="0"/>
              <a:t>结构的根节点的哈希值，表示为</a:t>
            </a:r>
            <a:r>
              <a:rPr lang="en-US" altLang="zh-CN" cap="none" dirty="0" err="1"/>
              <a:t>H_r</a:t>
            </a:r>
            <a:endParaRPr lang="en-US" altLang="zh-CN" cap="none" dirty="0"/>
          </a:p>
          <a:p>
            <a:r>
              <a:rPr lang="en-US" altLang="zh-CN" cap="none" dirty="0" err="1"/>
              <a:t>logsBloom</a:t>
            </a:r>
            <a:r>
              <a:rPr lang="zh-CN" altLang="en-US" cap="none" dirty="0"/>
              <a:t>：在交易列表中每个交易的</a:t>
            </a:r>
            <a:r>
              <a:rPr lang="en-US" altLang="zh-CN" cap="none" dirty="0"/>
              <a:t>receipt</a:t>
            </a:r>
            <a:r>
              <a:rPr lang="zh-CN" altLang="en-US" cap="none" dirty="0"/>
              <a:t>中包含有日志记录，日志记录中的记录地址和主题信息，形成了布隆过滤器（后面有定义）</a:t>
            </a:r>
            <a:r>
              <a:rPr lang="en-US" altLang="zh-CN" cap="none" dirty="0"/>
              <a:t>,</a:t>
            </a:r>
            <a:r>
              <a:rPr lang="zh-CN" altLang="en-US" cap="none" dirty="0"/>
              <a:t>表示为</a:t>
            </a:r>
            <a:r>
              <a:rPr lang="en-US" altLang="zh-CN" cap="none" dirty="0" err="1"/>
              <a:t>H_b</a:t>
            </a:r>
            <a:endParaRPr lang="zh-CN" altLang="en-US" cap="none" dirty="0"/>
          </a:p>
        </p:txBody>
      </p:sp>
    </p:spTree>
    <p:extLst>
      <p:ext uri="{BB962C8B-B14F-4D97-AF65-F5344CB8AC3E}">
        <p14:creationId xmlns:p14="http://schemas.microsoft.com/office/powerpoint/2010/main" val="1771079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区块字段</a:t>
            </a:r>
          </a:p>
        </p:txBody>
      </p:sp>
      <p:sp>
        <p:nvSpPr>
          <p:cNvPr id="3" name="内容占位符 2"/>
          <p:cNvSpPr>
            <a:spLocks noGrp="1"/>
          </p:cNvSpPr>
          <p:nvPr>
            <p:ph sz="quarter" idx="13"/>
          </p:nvPr>
        </p:nvSpPr>
        <p:spPr/>
        <p:txBody>
          <a:bodyPr>
            <a:normAutofit lnSpcReduction="10000"/>
          </a:bodyPr>
          <a:lstStyle/>
          <a:p>
            <a:r>
              <a:rPr lang="en-US" altLang="zh-CN" cap="none" dirty="0"/>
              <a:t>difficulty</a:t>
            </a:r>
            <a:r>
              <a:rPr lang="zh-CN" altLang="en-US" cap="none" dirty="0"/>
              <a:t>：表明该区块困难度的一个标量。可以从前一个区块的困难水平和时间戳计算出来，表示为</a:t>
            </a:r>
            <a:r>
              <a:rPr lang="en-US" altLang="zh-CN" cap="none" dirty="0" err="1"/>
              <a:t>H_d</a:t>
            </a:r>
            <a:endParaRPr lang="en-US" altLang="zh-CN" cap="none" dirty="0"/>
          </a:p>
          <a:p>
            <a:r>
              <a:rPr lang="en-US" altLang="zh-CN" cap="none" dirty="0"/>
              <a:t>number</a:t>
            </a:r>
            <a:r>
              <a:rPr lang="zh-CN" altLang="en-US" cap="none" dirty="0"/>
              <a:t>：前驱区块的数量。创世块的前驱区块的数量为</a:t>
            </a:r>
            <a:r>
              <a:rPr lang="en-US" altLang="zh-CN" cap="none" dirty="0"/>
              <a:t>0</a:t>
            </a:r>
            <a:r>
              <a:rPr lang="zh-CN" altLang="en-US" cap="none" dirty="0"/>
              <a:t>，表示为</a:t>
            </a:r>
            <a:r>
              <a:rPr lang="en-US" altLang="zh-CN" cap="none" dirty="0" err="1"/>
              <a:t>H_i</a:t>
            </a:r>
            <a:endParaRPr lang="en-US" altLang="zh-CN" cap="none" dirty="0"/>
          </a:p>
          <a:p>
            <a:r>
              <a:rPr lang="en-US" altLang="zh-CN" cap="none" dirty="0" err="1"/>
              <a:t>gasLimit</a:t>
            </a:r>
            <a:r>
              <a:rPr lang="zh-CN" altLang="en-US" cap="none" dirty="0"/>
              <a:t>：表示当前每个区块的</a:t>
            </a:r>
            <a:r>
              <a:rPr lang="en-US" altLang="zh-CN" cap="none" dirty="0"/>
              <a:t>gas</a:t>
            </a:r>
            <a:r>
              <a:rPr lang="zh-CN" altLang="en-US" cap="none" dirty="0"/>
              <a:t>开支上限，标量，表示为</a:t>
            </a:r>
            <a:r>
              <a:rPr lang="en-US" altLang="zh-CN" cap="none" dirty="0" err="1"/>
              <a:t>H_l</a:t>
            </a:r>
            <a:endParaRPr lang="en-US" altLang="zh-CN" cap="none" dirty="0"/>
          </a:p>
          <a:p>
            <a:r>
              <a:rPr lang="en-US" altLang="zh-CN" cap="none" dirty="0" err="1"/>
              <a:t>gasUsed</a:t>
            </a:r>
            <a:r>
              <a:rPr lang="zh-CN" altLang="en-US" cap="none" dirty="0"/>
              <a:t>：区块中的所有交易使用的</a:t>
            </a:r>
            <a:r>
              <a:rPr lang="en-US" altLang="zh-CN" cap="none" dirty="0"/>
              <a:t>gas</a:t>
            </a:r>
            <a:r>
              <a:rPr lang="zh-CN" altLang="en-US" cap="none" dirty="0"/>
              <a:t>的总量，标量，表示为</a:t>
            </a:r>
            <a:r>
              <a:rPr lang="en-US" altLang="zh-CN" cap="none" dirty="0" err="1"/>
              <a:t>H_g</a:t>
            </a:r>
            <a:endParaRPr lang="en-US" altLang="zh-CN" cap="none" dirty="0"/>
          </a:p>
          <a:p>
            <a:r>
              <a:rPr lang="en-US" altLang="zh-CN" cap="none" dirty="0"/>
              <a:t>timestamp</a:t>
            </a:r>
            <a:r>
              <a:rPr lang="zh-CN" altLang="en-US" cap="none" dirty="0"/>
              <a:t>：区块形成时的</a:t>
            </a:r>
            <a:r>
              <a:rPr lang="en-US" altLang="zh-CN" cap="none" dirty="0"/>
              <a:t>Unix</a:t>
            </a:r>
            <a:r>
              <a:rPr lang="zh-CN" altLang="en-US" cap="none" dirty="0"/>
              <a:t>函数</a:t>
            </a:r>
            <a:r>
              <a:rPr lang="en-US" altLang="zh-CN" cap="none" dirty="0"/>
              <a:t>time()</a:t>
            </a:r>
            <a:r>
              <a:rPr lang="zh-CN" altLang="en-US" cap="none" dirty="0"/>
              <a:t>的一个合理输出值，表示为</a:t>
            </a:r>
            <a:r>
              <a:rPr lang="en-US" altLang="zh-CN" cap="none" dirty="0"/>
              <a:t>H_s</a:t>
            </a:r>
            <a:endParaRPr lang="zh-CN" altLang="en-US" cap="none" dirty="0"/>
          </a:p>
        </p:txBody>
      </p:sp>
    </p:spTree>
    <p:extLst>
      <p:ext uri="{BB962C8B-B14F-4D97-AF65-F5344CB8AC3E}">
        <p14:creationId xmlns:p14="http://schemas.microsoft.com/office/powerpoint/2010/main" val="1910029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区块字段</a:t>
            </a:r>
          </a:p>
        </p:txBody>
      </p:sp>
      <p:sp>
        <p:nvSpPr>
          <p:cNvPr id="3" name="内容占位符 2"/>
          <p:cNvSpPr>
            <a:spLocks noGrp="1"/>
          </p:cNvSpPr>
          <p:nvPr>
            <p:ph sz="quarter" idx="13"/>
          </p:nvPr>
        </p:nvSpPr>
        <p:spPr/>
        <p:txBody>
          <a:bodyPr/>
          <a:lstStyle/>
          <a:p>
            <a:r>
              <a:rPr lang="en-US" altLang="zh-CN" cap="none" dirty="0" err="1"/>
              <a:t>extraData</a:t>
            </a:r>
            <a:r>
              <a:rPr lang="zh-CN" altLang="en-US" cap="none" dirty="0"/>
              <a:t>：任意的字节数组，</a:t>
            </a:r>
            <a:r>
              <a:rPr lang="en-US" altLang="zh-CN" cap="none" dirty="0"/>
              <a:t>32</a:t>
            </a:r>
            <a:r>
              <a:rPr lang="zh-CN" altLang="en-US" cap="none" dirty="0"/>
              <a:t>个字节或者更少，包含的内容与该区块相关，表示为</a:t>
            </a:r>
            <a:r>
              <a:rPr lang="en-US" altLang="zh-CN" cap="none" dirty="0" err="1"/>
              <a:t>H_x</a:t>
            </a:r>
            <a:endParaRPr lang="en-US" altLang="zh-CN" cap="none" dirty="0"/>
          </a:p>
          <a:p>
            <a:r>
              <a:rPr lang="en-US" altLang="zh-CN" cap="none" dirty="0" err="1"/>
              <a:t>mixHash</a:t>
            </a:r>
            <a:r>
              <a:rPr lang="zh-CN" altLang="en-US" cap="none" dirty="0"/>
              <a:t>：</a:t>
            </a:r>
            <a:r>
              <a:rPr lang="en-US" altLang="zh-CN" cap="none" dirty="0"/>
              <a:t>256</a:t>
            </a:r>
            <a:r>
              <a:rPr lang="zh-CN" altLang="en-US" cap="none" dirty="0"/>
              <a:t>比特的哈希，与</a:t>
            </a:r>
            <a:r>
              <a:rPr lang="en-US" altLang="zh-CN" cap="none" dirty="0"/>
              <a:t>nonce</a:t>
            </a:r>
            <a:r>
              <a:rPr lang="zh-CN" altLang="en-US" cap="none" dirty="0"/>
              <a:t>一起，可以证明该区块生成时已经做了很多的工作，表示为</a:t>
            </a:r>
            <a:r>
              <a:rPr lang="en-US" altLang="zh-CN" cap="none" dirty="0" err="1"/>
              <a:t>H_m</a:t>
            </a:r>
            <a:endParaRPr lang="en-US" altLang="zh-CN" cap="none" dirty="0"/>
          </a:p>
          <a:p>
            <a:r>
              <a:rPr lang="en-US" altLang="zh-CN" cap="none" dirty="0"/>
              <a:t>nonce</a:t>
            </a:r>
            <a:r>
              <a:rPr lang="zh-CN" altLang="en-US" cap="none" dirty="0"/>
              <a:t>：</a:t>
            </a:r>
            <a:r>
              <a:rPr lang="en-US" altLang="zh-CN" cap="none" dirty="0"/>
              <a:t>64</a:t>
            </a:r>
            <a:r>
              <a:rPr lang="zh-CN" altLang="en-US" cap="none" dirty="0"/>
              <a:t>比特的值，与</a:t>
            </a:r>
            <a:r>
              <a:rPr lang="en-US" altLang="zh-CN" cap="none" dirty="0" err="1"/>
              <a:t>mixHash</a:t>
            </a:r>
            <a:r>
              <a:rPr lang="zh-CN" altLang="en-US" cap="none" dirty="0"/>
              <a:t>一起，证明该区块生成时已经做了很多的工作，表示为</a:t>
            </a:r>
            <a:r>
              <a:rPr lang="en-US" altLang="zh-CN" cap="none" dirty="0" err="1"/>
              <a:t>H_n</a:t>
            </a:r>
            <a:endParaRPr lang="en-US" altLang="zh-CN" cap="none" dirty="0"/>
          </a:p>
          <a:p>
            <a:r>
              <a:rPr lang="zh-CN" altLang="en-US" cap="none" dirty="0"/>
              <a:t>另外还有两个部分，一个是叔块头的列表</a:t>
            </a:r>
            <a:r>
              <a:rPr lang="en-US" altLang="zh-CN" cap="none" dirty="0"/>
              <a:t>B_U</a:t>
            </a:r>
            <a:r>
              <a:rPr lang="zh-CN" altLang="en-US" cap="none" dirty="0"/>
              <a:t>，一个是区块列表</a:t>
            </a:r>
            <a:r>
              <a:rPr lang="en-US" altLang="zh-CN" cap="none" dirty="0"/>
              <a:t>B_T</a:t>
            </a:r>
            <a:endParaRPr lang="zh-CN" altLang="en-US" cap="none" dirty="0"/>
          </a:p>
        </p:txBody>
      </p:sp>
      <p:pic>
        <p:nvPicPr>
          <p:cNvPr id="4" name="图片 3"/>
          <p:cNvPicPr>
            <a:picLocks noChangeAspect="1"/>
          </p:cNvPicPr>
          <p:nvPr/>
        </p:nvPicPr>
        <p:blipFill>
          <a:blip r:embed="rId2"/>
          <a:stretch>
            <a:fillRect/>
          </a:stretch>
        </p:blipFill>
        <p:spPr>
          <a:xfrm>
            <a:off x="2142890" y="5510210"/>
            <a:ext cx="4857750" cy="866775"/>
          </a:xfrm>
          <a:prstGeom prst="rect">
            <a:avLst/>
          </a:prstGeom>
        </p:spPr>
      </p:pic>
    </p:spTree>
    <p:extLst>
      <p:ext uri="{BB962C8B-B14F-4D97-AF65-F5344CB8AC3E}">
        <p14:creationId xmlns:p14="http://schemas.microsoft.com/office/powerpoint/2010/main" val="2677363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交易的</a:t>
            </a:r>
            <a:r>
              <a:rPr lang="en-US" altLang="zh-CN" dirty="0"/>
              <a:t>receipt</a:t>
            </a:r>
            <a:endParaRPr lang="zh-CN" altLang="en-US" dirty="0"/>
          </a:p>
        </p:txBody>
      </p:sp>
      <p:sp>
        <p:nvSpPr>
          <p:cNvPr id="3" name="内容占位符 2"/>
          <p:cNvSpPr>
            <a:spLocks noGrp="1"/>
          </p:cNvSpPr>
          <p:nvPr>
            <p:ph sz="quarter" idx="13"/>
          </p:nvPr>
        </p:nvSpPr>
        <p:spPr/>
        <p:txBody>
          <a:bodyPr/>
          <a:lstStyle/>
          <a:p>
            <a:r>
              <a:rPr lang="en-US" altLang="zh-CN" cap="none" dirty="0"/>
              <a:t>4.3.1 </a:t>
            </a:r>
            <a:r>
              <a:rPr lang="zh-CN" altLang="en-US" cap="none" dirty="0"/>
              <a:t>每一个交易，为了编码与交易相关的信息，都有一个编码后的</a:t>
            </a:r>
            <a:r>
              <a:rPr lang="en-US" altLang="zh-CN" cap="none" dirty="0"/>
              <a:t>receipt</a:t>
            </a:r>
            <a:r>
              <a:rPr lang="zh-CN" altLang="en-US" cap="none" dirty="0"/>
              <a:t>，包含这个交易执行中及执行后的一些信息。这样做的目的是为了让用户确信它的交易在矿工那里诚实的执行了，这些信息可以用于索引，搜索，或者用作零知识证明的秘密。</a:t>
            </a:r>
            <a:endParaRPr lang="en-US" altLang="zh-CN" cap="none" dirty="0"/>
          </a:p>
          <a:p>
            <a:r>
              <a:rPr lang="zh-CN" altLang="en-US" cap="none" dirty="0"/>
              <a:t>一个</a:t>
            </a:r>
            <a:r>
              <a:rPr lang="en-US" altLang="zh-CN" cap="none" dirty="0"/>
              <a:t>receipt</a:t>
            </a:r>
            <a:r>
              <a:rPr lang="zh-CN" altLang="en-US" cap="none" dirty="0"/>
              <a:t>，表示为</a:t>
            </a:r>
            <a:r>
              <a:rPr lang="en-US" altLang="zh-CN" cap="none" dirty="0"/>
              <a:t>B_R[</a:t>
            </a:r>
            <a:r>
              <a:rPr lang="en-US" altLang="zh-CN" cap="none" dirty="0" err="1"/>
              <a:t>i</a:t>
            </a:r>
            <a:r>
              <a:rPr lang="en-US" altLang="zh-CN" cap="none" dirty="0"/>
              <a:t>]</a:t>
            </a:r>
            <a:r>
              <a:rPr lang="zh-CN" altLang="en-US" cap="none" dirty="0"/>
              <a:t>，表示是第</a:t>
            </a:r>
            <a:r>
              <a:rPr lang="en-US" altLang="zh-CN" cap="none" dirty="0" err="1"/>
              <a:t>i</a:t>
            </a:r>
            <a:r>
              <a:rPr lang="zh-CN" altLang="en-US" cap="none" dirty="0"/>
              <a:t>个交易的相关信息。每一个</a:t>
            </a:r>
            <a:r>
              <a:rPr lang="en-US" altLang="zh-CN" cap="none" dirty="0"/>
              <a:t>receipt</a:t>
            </a:r>
            <a:r>
              <a:rPr lang="zh-CN" altLang="en-US" cap="none" dirty="0"/>
              <a:t>都放在一个索引为键值的</a:t>
            </a:r>
            <a:r>
              <a:rPr lang="en-US" altLang="zh-CN" cap="none" dirty="0" err="1"/>
              <a:t>trie</a:t>
            </a:r>
            <a:r>
              <a:rPr lang="zh-CN" altLang="en-US" cap="none" dirty="0"/>
              <a:t>中，树根所记录的值表示为</a:t>
            </a:r>
            <a:r>
              <a:rPr lang="en-US" altLang="zh-CN" cap="none" dirty="0" err="1"/>
              <a:t>H_e</a:t>
            </a:r>
            <a:r>
              <a:rPr lang="zh-CN" altLang="en-US" cap="none" dirty="0"/>
              <a:t>。</a:t>
            </a:r>
            <a:endParaRPr lang="en-US" altLang="zh-CN" cap="none" dirty="0"/>
          </a:p>
          <a:p>
            <a:endParaRPr lang="zh-CN" altLang="en-US" cap="none" dirty="0"/>
          </a:p>
        </p:txBody>
      </p:sp>
    </p:spTree>
    <p:extLst>
      <p:ext uri="{BB962C8B-B14F-4D97-AF65-F5344CB8AC3E}">
        <p14:creationId xmlns:p14="http://schemas.microsoft.com/office/powerpoint/2010/main" val="263984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p>
        </p:txBody>
      </p:sp>
      <p:sp>
        <p:nvSpPr>
          <p:cNvPr id="3" name="内容占位符 2"/>
          <p:cNvSpPr>
            <a:spLocks noGrp="1"/>
          </p:cNvSpPr>
          <p:nvPr>
            <p:ph sz="quarter" idx="13"/>
          </p:nvPr>
        </p:nvSpPr>
        <p:spPr/>
        <p:txBody>
          <a:bodyPr/>
          <a:lstStyle/>
          <a:p>
            <a:r>
              <a:rPr lang="en-US" altLang="zh-CN" cap="none" dirty="0" err="1"/>
              <a:t>Ethereum</a:t>
            </a:r>
            <a:r>
              <a:rPr lang="zh-CN" altLang="en-US" cap="none" dirty="0"/>
              <a:t>，总体来说，是一个基于交易的状态机。</a:t>
            </a:r>
            <a:endParaRPr lang="en-US" altLang="zh-CN" cap="none" dirty="0"/>
          </a:p>
          <a:p>
            <a:r>
              <a:rPr lang="zh-CN" altLang="en-US" cap="none" dirty="0"/>
              <a:t>一开始有一个创世状态。</a:t>
            </a:r>
            <a:endParaRPr lang="en-US" altLang="zh-CN" cap="none" dirty="0"/>
          </a:p>
          <a:p>
            <a:r>
              <a:rPr lang="zh-CN" altLang="en-US" cap="none" dirty="0"/>
              <a:t>通过一步步的执行交易，进入最终状态。</a:t>
            </a:r>
            <a:endParaRPr lang="en-US" altLang="zh-CN" cap="none" dirty="0"/>
          </a:p>
          <a:p>
            <a:r>
              <a:rPr lang="zh-CN" altLang="en-US" cap="none" dirty="0"/>
              <a:t>这样一个最终状态，是以太坊世界的一个正式的“版本”。</a:t>
            </a:r>
            <a:endParaRPr lang="en-US" altLang="zh-CN" cap="none" dirty="0"/>
          </a:p>
          <a:p>
            <a:r>
              <a:rPr lang="zh-CN" altLang="en-US" cap="none" dirty="0"/>
              <a:t>状态能够包含的信息有账号余额，声望，信任管理，真实世界的数字化信息等，简言之，凡是目前计算机可以表示的都可以。</a:t>
            </a:r>
            <a:endParaRPr lang="en-US" altLang="zh-CN" cap="none" dirty="0"/>
          </a:p>
          <a:p>
            <a:r>
              <a:rPr lang="zh-CN" altLang="en-US" cap="none" dirty="0"/>
              <a:t>交易是两个状态之间的有效转移条件。</a:t>
            </a:r>
            <a:r>
              <a:rPr lang="en-US" altLang="zh-CN" cap="none" dirty="0"/>
              <a:t> </a:t>
            </a:r>
            <a:r>
              <a:rPr lang="zh-CN" altLang="en-US" cap="none" dirty="0"/>
              <a:t>表示为：</a:t>
            </a:r>
            <a:endParaRPr lang="en-US" altLang="zh-CN" cap="none" dirty="0"/>
          </a:p>
          <a:p>
            <a:endParaRPr lang="en-US" altLang="zh-CN" cap="none" dirty="0"/>
          </a:p>
          <a:p>
            <a:pPr marL="0" indent="0">
              <a:buNone/>
            </a:pPr>
            <a:endParaRPr lang="zh-CN" altLang="en-US" cap="none" dirty="0"/>
          </a:p>
        </p:txBody>
      </p:sp>
      <p:pic>
        <p:nvPicPr>
          <p:cNvPr id="4" name="图片 3"/>
          <p:cNvPicPr>
            <a:picLocks noChangeAspect="1"/>
          </p:cNvPicPr>
          <p:nvPr/>
        </p:nvPicPr>
        <p:blipFill>
          <a:blip r:embed="rId3"/>
          <a:stretch>
            <a:fillRect/>
          </a:stretch>
        </p:blipFill>
        <p:spPr>
          <a:xfrm>
            <a:off x="3266216" y="5624510"/>
            <a:ext cx="2371725" cy="638175"/>
          </a:xfrm>
          <a:prstGeom prst="rect">
            <a:avLst/>
          </a:prstGeom>
        </p:spPr>
      </p:pic>
    </p:spTree>
    <p:extLst>
      <p:ext uri="{BB962C8B-B14F-4D97-AF65-F5344CB8AC3E}">
        <p14:creationId xmlns:p14="http://schemas.microsoft.com/office/powerpoint/2010/main" val="931394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交易</a:t>
            </a:r>
            <a:r>
              <a:rPr lang="en-US" altLang="zh-CN" dirty="0"/>
              <a:t>receipt</a:t>
            </a:r>
            <a:endParaRPr lang="zh-CN" altLang="en-US" dirty="0"/>
          </a:p>
        </p:txBody>
      </p:sp>
      <p:sp>
        <p:nvSpPr>
          <p:cNvPr id="3" name="内容占位符 2"/>
          <p:cNvSpPr>
            <a:spLocks noGrp="1"/>
          </p:cNvSpPr>
          <p:nvPr>
            <p:ph sz="quarter" idx="13"/>
          </p:nvPr>
        </p:nvSpPr>
        <p:spPr/>
        <p:txBody>
          <a:bodyPr>
            <a:normAutofit fontScale="92500" lnSpcReduction="10000"/>
          </a:bodyPr>
          <a:lstStyle/>
          <a:p>
            <a:r>
              <a:rPr lang="zh-CN" altLang="en-US" cap="none" dirty="0"/>
              <a:t>交易的</a:t>
            </a:r>
            <a:r>
              <a:rPr lang="en-US" altLang="zh-CN" cap="none" dirty="0"/>
              <a:t>receipt</a:t>
            </a:r>
            <a:r>
              <a:rPr lang="zh-CN" altLang="en-US" cap="none" dirty="0"/>
              <a:t>是四个元素的向量，包含该交易</a:t>
            </a:r>
            <a:r>
              <a:rPr lang="en-US" altLang="zh-CN" cap="none" dirty="0"/>
              <a:t>receipt</a:t>
            </a:r>
            <a:r>
              <a:rPr lang="zh-CN" altLang="en-US" cap="none" dirty="0"/>
              <a:t>的区块在执行完这个交易时当前区块的累积</a:t>
            </a:r>
            <a:r>
              <a:rPr lang="en-US" altLang="zh-CN" cap="none" dirty="0"/>
              <a:t>gas</a:t>
            </a:r>
            <a:r>
              <a:rPr lang="zh-CN" altLang="en-US" cap="none" dirty="0"/>
              <a:t>用量</a:t>
            </a:r>
            <a:r>
              <a:rPr lang="en-US" altLang="zh-CN" cap="none" dirty="0" err="1"/>
              <a:t>R_u</a:t>
            </a:r>
            <a:r>
              <a:rPr lang="zh-CN" altLang="en-US" cap="none" dirty="0"/>
              <a:t>，执行交易的过程中形成的日志集合</a:t>
            </a:r>
            <a:r>
              <a:rPr lang="en-US" altLang="zh-CN" cap="none" dirty="0" err="1"/>
              <a:t>R_l</a:t>
            </a:r>
            <a:r>
              <a:rPr lang="zh-CN" altLang="en-US" cap="none" dirty="0"/>
              <a:t>，由日志信息形成的布隆过滤器</a:t>
            </a:r>
            <a:r>
              <a:rPr lang="en-US" altLang="zh-CN" cap="none" dirty="0" err="1"/>
              <a:t>R_b</a:t>
            </a:r>
            <a:r>
              <a:rPr lang="zh-CN" altLang="en-US" cap="none" dirty="0"/>
              <a:t>，交易的状态码</a:t>
            </a:r>
            <a:r>
              <a:rPr lang="en-US" altLang="zh-CN" cap="none" dirty="0" err="1"/>
              <a:t>R_z</a:t>
            </a:r>
            <a:r>
              <a:rPr lang="zh-CN" altLang="en-US" cap="none" dirty="0"/>
              <a:t>，即</a:t>
            </a:r>
            <a:endParaRPr lang="en-US" altLang="zh-CN" cap="none" dirty="0"/>
          </a:p>
          <a:p>
            <a:endParaRPr lang="en-US" altLang="zh-CN" cap="none" dirty="0"/>
          </a:p>
          <a:p>
            <a:r>
              <a:rPr lang="zh-CN" altLang="en-US" cap="none" dirty="0"/>
              <a:t>函数</a:t>
            </a:r>
            <a:r>
              <a:rPr lang="en-US" altLang="zh-CN" cap="none" dirty="0"/>
              <a:t>L_R</a:t>
            </a:r>
            <a:r>
              <a:rPr lang="zh-CN" altLang="en-US" cap="none" dirty="0"/>
              <a:t>用于准备把一个交易</a:t>
            </a:r>
            <a:r>
              <a:rPr lang="en-US" altLang="zh-CN" cap="none" dirty="0"/>
              <a:t>Receipt</a:t>
            </a:r>
            <a:r>
              <a:rPr lang="zh-CN" altLang="en-US" cap="none" dirty="0"/>
              <a:t>转换成一个</a:t>
            </a:r>
            <a:r>
              <a:rPr lang="en-US" altLang="zh-CN" cap="none" dirty="0"/>
              <a:t>RLP</a:t>
            </a:r>
            <a:r>
              <a:rPr lang="zh-CN" altLang="en-US" cap="none" dirty="0"/>
              <a:t>编码的字节序列</a:t>
            </a:r>
            <a:endParaRPr lang="en-US" altLang="zh-CN" cap="none" dirty="0"/>
          </a:p>
          <a:p>
            <a:endParaRPr lang="en-US" altLang="zh-CN" cap="none" dirty="0"/>
          </a:p>
          <a:p>
            <a:endParaRPr lang="en-US" altLang="zh-CN" cap="none" dirty="0"/>
          </a:p>
          <a:p>
            <a:r>
              <a:rPr lang="zh-CN" altLang="en-US" cap="none" dirty="0"/>
              <a:t>其中</a:t>
            </a:r>
            <a:r>
              <a:rPr lang="en-US" altLang="zh-CN" cap="none" dirty="0"/>
              <a:t>0</a:t>
            </a:r>
            <a:r>
              <a:rPr lang="zh-CN" altLang="en-US" cap="none" dirty="0"/>
              <a:t>，替换了以前版本中针对每个交易给出的状态</a:t>
            </a:r>
            <a:r>
              <a:rPr lang="en-US" altLang="zh-CN" cap="none" dirty="0"/>
              <a:t>MPT</a:t>
            </a:r>
            <a:r>
              <a:rPr lang="zh-CN" altLang="en-US" cap="none" dirty="0"/>
              <a:t>树根</a:t>
            </a:r>
          </a:p>
        </p:txBody>
      </p:sp>
      <p:graphicFrame>
        <p:nvGraphicFramePr>
          <p:cNvPr id="5" name="对象 4"/>
          <p:cNvGraphicFramePr>
            <a:graphicFrameLocks noChangeAspect="1"/>
          </p:cNvGraphicFramePr>
          <p:nvPr>
            <p:extLst>
              <p:ext uri="{D42A27DB-BD31-4B8C-83A1-F6EECF244321}">
                <p14:modId xmlns:p14="http://schemas.microsoft.com/office/powerpoint/2010/main" val="779328379"/>
              </p:ext>
            </p:extLst>
          </p:nvPr>
        </p:nvGraphicFramePr>
        <p:xfrm>
          <a:off x="2500859" y="3336155"/>
          <a:ext cx="3797508" cy="742991"/>
        </p:xfrm>
        <a:graphic>
          <a:graphicData uri="http://schemas.openxmlformats.org/presentationml/2006/ole">
            <mc:AlternateContent xmlns:mc="http://schemas.openxmlformats.org/markup-compatibility/2006">
              <mc:Choice xmlns:v="urn:schemas-microsoft-com:vml" Requires="v">
                <p:oleObj spid="_x0000_s1170" name="Equation" r:id="rId3" imgW="1168200" imgH="228600" progId="Equation.DSMT4">
                  <p:embed/>
                </p:oleObj>
              </mc:Choice>
              <mc:Fallback>
                <p:oleObj name="Equation" r:id="rId3" imgW="1168200" imgH="228600" progId="Equation.DSMT4">
                  <p:embed/>
                  <p:pic>
                    <p:nvPicPr>
                      <p:cNvPr id="0" name=""/>
                      <p:cNvPicPr/>
                      <p:nvPr/>
                    </p:nvPicPr>
                    <p:blipFill>
                      <a:blip r:embed="rId4"/>
                      <a:stretch>
                        <a:fillRect/>
                      </a:stretch>
                    </p:blipFill>
                    <p:spPr>
                      <a:xfrm>
                        <a:off x="2500859" y="3336155"/>
                        <a:ext cx="3797508" cy="74299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340574533"/>
              </p:ext>
            </p:extLst>
          </p:nvPr>
        </p:nvGraphicFramePr>
        <p:xfrm>
          <a:off x="1918741" y="4515488"/>
          <a:ext cx="4961744" cy="642528"/>
        </p:xfrm>
        <a:graphic>
          <a:graphicData uri="http://schemas.openxmlformats.org/presentationml/2006/ole">
            <mc:AlternateContent xmlns:mc="http://schemas.openxmlformats.org/markup-compatibility/2006">
              <mc:Choice xmlns:v="urn:schemas-microsoft-com:vml" Requires="v">
                <p:oleObj spid="_x0000_s1171" name="Equation" r:id="rId5" imgW="1765080" imgH="228600" progId="Equation.DSMT4">
                  <p:embed/>
                </p:oleObj>
              </mc:Choice>
              <mc:Fallback>
                <p:oleObj name="Equation" r:id="rId5" imgW="1765080" imgH="228600" progId="Equation.DSMT4">
                  <p:embed/>
                  <p:pic>
                    <p:nvPicPr>
                      <p:cNvPr id="0" name=""/>
                      <p:cNvPicPr/>
                      <p:nvPr/>
                    </p:nvPicPr>
                    <p:blipFill>
                      <a:blip r:embed="rId6"/>
                      <a:stretch>
                        <a:fillRect/>
                      </a:stretch>
                    </p:blipFill>
                    <p:spPr>
                      <a:xfrm>
                        <a:off x="1918741" y="4515488"/>
                        <a:ext cx="4961744" cy="642528"/>
                      </a:xfrm>
                      <a:prstGeom prst="rect">
                        <a:avLst/>
                      </a:prstGeom>
                    </p:spPr>
                  </p:pic>
                </p:oleObj>
              </mc:Fallback>
            </mc:AlternateContent>
          </a:graphicData>
        </a:graphic>
      </p:graphicFrame>
    </p:spTree>
    <p:extLst>
      <p:ext uri="{BB962C8B-B14F-4D97-AF65-F5344CB8AC3E}">
        <p14:creationId xmlns:p14="http://schemas.microsoft.com/office/powerpoint/2010/main" val="4099023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3"/>
          </p:nvPr>
        </p:nvSpPr>
        <p:spPr/>
        <p:txBody>
          <a:bodyPr/>
          <a:lstStyle/>
          <a:p>
            <a:r>
              <a:rPr lang="en-US" altLang="zh-CN" cap="none" dirty="0" err="1"/>
              <a:t>R_z</a:t>
            </a:r>
            <a:r>
              <a:rPr lang="zh-CN" altLang="en-US" cap="none" dirty="0"/>
              <a:t>是一个整数</a:t>
            </a:r>
            <a:endParaRPr lang="en-US" altLang="zh-CN" cap="none" dirty="0"/>
          </a:p>
          <a:p>
            <a:r>
              <a:rPr lang="en-US" altLang="zh-CN" cap="none" dirty="0" err="1"/>
              <a:t>R_u</a:t>
            </a:r>
            <a:r>
              <a:rPr lang="zh-CN" altLang="en-US" cap="none" dirty="0"/>
              <a:t>是一个正整数，代表累积</a:t>
            </a:r>
            <a:r>
              <a:rPr lang="en-US" altLang="zh-CN" cap="none" dirty="0"/>
              <a:t>gas</a:t>
            </a:r>
            <a:r>
              <a:rPr lang="zh-CN" altLang="en-US" cap="none" dirty="0"/>
              <a:t>量</a:t>
            </a:r>
            <a:endParaRPr lang="en-US" altLang="zh-CN" cap="none" dirty="0"/>
          </a:p>
          <a:p>
            <a:r>
              <a:rPr lang="en-US" altLang="zh-CN" cap="none" dirty="0" err="1"/>
              <a:t>R_b</a:t>
            </a:r>
            <a:r>
              <a:rPr lang="zh-CN" altLang="en-US" cap="none" dirty="0"/>
              <a:t>是一个日志的布隆过滤器，大小是</a:t>
            </a:r>
            <a:r>
              <a:rPr lang="en-US" altLang="zh-CN" cap="none" dirty="0"/>
              <a:t>256</a:t>
            </a:r>
            <a:r>
              <a:rPr lang="zh-CN" altLang="en-US" cap="none" dirty="0"/>
              <a:t>字节，即</a:t>
            </a:r>
            <a:r>
              <a:rPr lang="en-US" altLang="zh-CN" cap="none" dirty="0"/>
              <a:t>2048</a:t>
            </a:r>
            <a:r>
              <a:rPr lang="zh-CN" altLang="en-US" cap="none" dirty="0"/>
              <a:t>比特。</a:t>
            </a:r>
            <a:endParaRPr lang="en-US" altLang="zh-CN" cap="none" dirty="0"/>
          </a:p>
          <a:p>
            <a:r>
              <a:rPr lang="en-US" altLang="zh-CN" cap="none" dirty="0" err="1"/>
              <a:t>R_l</a:t>
            </a:r>
            <a:r>
              <a:rPr lang="zh-CN" altLang="en-US" cap="none" dirty="0"/>
              <a:t>是一系列的日志记录，              。</a:t>
            </a:r>
            <a:endParaRPr lang="en-US" altLang="zh-CN" cap="none" dirty="0"/>
          </a:p>
          <a:p>
            <a:r>
              <a:rPr lang="zh-CN" altLang="en-US" cap="none" dirty="0"/>
              <a:t>每一个日志记录</a:t>
            </a:r>
            <a:r>
              <a:rPr lang="en-US" altLang="zh-CN" cap="none" dirty="0"/>
              <a:t>O</a:t>
            </a:r>
            <a:r>
              <a:rPr lang="zh-CN" altLang="en-US" cap="none" dirty="0"/>
              <a:t>是一个向量，包括日志发出人地址（合约地址），系列的</a:t>
            </a:r>
            <a:r>
              <a:rPr lang="en-US" altLang="zh-CN" cap="none" dirty="0"/>
              <a:t>32</a:t>
            </a:r>
            <a:r>
              <a:rPr lang="zh-CN" altLang="en-US" cap="none" dirty="0"/>
              <a:t>字节的日志主题</a:t>
            </a:r>
            <a:r>
              <a:rPr lang="en-US" altLang="zh-CN" cap="none" dirty="0"/>
              <a:t>O_{t0}</a:t>
            </a:r>
            <a:r>
              <a:rPr lang="zh-CN" altLang="en-US" cap="none" dirty="0"/>
              <a:t>，</a:t>
            </a:r>
            <a:r>
              <a:rPr lang="en-US" altLang="zh-CN" cap="none" dirty="0"/>
              <a:t>O_{t1}...</a:t>
            </a:r>
            <a:r>
              <a:rPr lang="zh-CN" altLang="en-US" cap="none" dirty="0"/>
              <a:t>（合约事件），还有一些字节表示日志数据</a:t>
            </a:r>
            <a:r>
              <a:rPr lang="en-US" altLang="zh-CN" cap="none" dirty="0" err="1"/>
              <a:t>O_d</a:t>
            </a:r>
            <a:r>
              <a:rPr lang="zh-CN" altLang="en-US" cap="none" dirty="0"/>
              <a:t>。</a:t>
            </a:r>
          </a:p>
        </p:txBody>
      </p:sp>
      <p:graphicFrame>
        <p:nvGraphicFramePr>
          <p:cNvPr id="4" name="对象 3"/>
          <p:cNvGraphicFramePr>
            <a:graphicFrameLocks noChangeAspect="1"/>
          </p:cNvGraphicFramePr>
          <p:nvPr>
            <p:extLst>
              <p:ext uri="{D42A27DB-BD31-4B8C-83A1-F6EECF244321}">
                <p14:modId xmlns:p14="http://schemas.microsoft.com/office/powerpoint/2010/main" val="543172304"/>
              </p:ext>
            </p:extLst>
          </p:nvPr>
        </p:nvGraphicFramePr>
        <p:xfrm>
          <a:off x="2673011" y="1471704"/>
          <a:ext cx="3797508" cy="742991"/>
        </p:xfrm>
        <a:graphic>
          <a:graphicData uri="http://schemas.openxmlformats.org/presentationml/2006/ole">
            <mc:AlternateContent xmlns:mc="http://schemas.openxmlformats.org/markup-compatibility/2006">
              <mc:Choice xmlns:v="urn:schemas-microsoft-com:vml" Requires="v">
                <p:oleObj spid="_x0000_s2123" name="Equation" r:id="rId3" imgW="1168200" imgH="228600" progId="Equation.DSMT4">
                  <p:embed/>
                </p:oleObj>
              </mc:Choice>
              <mc:Fallback>
                <p:oleObj name="Equation" r:id="rId3" imgW="1168200" imgH="228600" progId="Equation.DSMT4">
                  <p:embed/>
                  <p:pic>
                    <p:nvPicPr>
                      <p:cNvPr id="0" name=""/>
                      <p:cNvPicPr/>
                      <p:nvPr/>
                    </p:nvPicPr>
                    <p:blipFill>
                      <a:blip r:embed="rId4"/>
                      <a:stretch>
                        <a:fillRect/>
                      </a:stretch>
                    </p:blipFill>
                    <p:spPr>
                      <a:xfrm>
                        <a:off x="2673011" y="1471704"/>
                        <a:ext cx="3797508" cy="742991"/>
                      </a:xfrm>
                      <a:prstGeom prst="rect">
                        <a:avLst/>
                      </a:prstGeom>
                    </p:spPr>
                  </p:pic>
                </p:oleObj>
              </mc:Fallback>
            </mc:AlternateContent>
          </a:graphicData>
        </a:graphic>
      </p:graphicFrame>
      <p:pic>
        <p:nvPicPr>
          <p:cNvPr id="5" name="图片 4"/>
          <p:cNvPicPr>
            <a:picLocks noChangeAspect="1"/>
          </p:cNvPicPr>
          <p:nvPr/>
        </p:nvPicPr>
        <p:blipFill>
          <a:blip r:embed="rId5"/>
          <a:stretch>
            <a:fillRect/>
          </a:stretch>
        </p:blipFill>
        <p:spPr>
          <a:xfrm>
            <a:off x="3742857" y="3945796"/>
            <a:ext cx="1028700" cy="266700"/>
          </a:xfrm>
          <a:prstGeom prst="rect">
            <a:avLst/>
          </a:prstGeom>
        </p:spPr>
      </p:pic>
      <p:pic>
        <p:nvPicPr>
          <p:cNvPr id="6" name="图片 5"/>
          <p:cNvPicPr>
            <a:picLocks noChangeAspect="1"/>
          </p:cNvPicPr>
          <p:nvPr/>
        </p:nvPicPr>
        <p:blipFill>
          <a:blip r:embed="rId6"/>
          <a:stretch>
            <a:fillRect/>
          </a:stretch>
        </p:blipFill>
        <p:spPr>
          <a:xfrm>
            <a:off x="1961682" y="5529810"/>
            <a:ext cx="5619750" cy="1238250"/>
          </a:xfrm>
          <a:prstGeom prst="rect">
            <a:avLst/>
          </a:prstGeom>
        </p:spPr>
      </p:pic>
    </p:spTree>
    <p:extLst>
      <p:ext uri="{BB962C8B-B14F-4D97-AF65-F5344CB8AC3E}">
        <p14:creationId xmlns:p14="http://schemas.microsoft.com/office/powerpoint/2010/main" val="1394776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a:t>R_b</a:t>
            </a:r>
            <a:endParaRPr lang="zh-CN" altLang="en-US" cap="none" dirty="0"/>
          </a:p>
        </p:txBody>
      </p:sp>
      <p:sp>
        <p:nvSpPr>
          <p:cNvPr id="3" name="内容占位符 2"/>
          <p:cNvSpPr>
            <a:spLocks noGrp="1"/>
          </p:cNvSpPr>
          <p:nvPr>
            <p:ph sz="quarter" idx="13"/>
          </p:nvPr>
        </p:nvSpPr>
        <p:spPr/>
        <p:txBody>
          <a:bodyPr>
            <a:normAutofit fontScale="92500"/>
          </a:bodyPr>
          <a:lstStyle/>
          <a:p>
            <a:r>
              <a:rPr lang="zh-CN" altLang="en-US" cap="none" dirty="0"/>
              <a:t>布隆过滤函数，定义为</a:t>
            </a:r>
            <a:r>
              <a:rPr lang="en-US" altLang="zh-CN" cap="none" dirty="0"/>
              <a:t>M</a:t>
            </a:r>
            <a:r>
              <a:rPr lang="zh-CN" altLang="en-US" cap="none" dirty="0"/>
              <a:t>。把一个日志记录压缩在一个</a:t>
            </a:r>
            <a:r>
              <a:rPr lang="en-US" altLang="zh-CN" cap="none" dirty="0"/>
              <a:t>256</a:t>
            </a:r>
            <a:r>
              <a:rPr lang="zh-CN" altLang="en-US" cap="none" dirty="0"/>
              <a:t>字节的布隆过滤器中。（注意一个日志记录包含记录人，系列事件，数据等）</a:t>
            </a:r>
            <a:endParaRPr lang="en-US" altLang="zh-CN" cap="none" dirty="0"/>
          </a:p>
          <a:p>
            <a:endParaRPr lang="en-US" altLang="zh-CN" cap="none" dirty="0"/>
          </a:p>
          <a:p>
            <a:endParaRPr lang="en-US" altLang="zh-CN" cap="none" dirty="0"/>
          </a:p>
          <a:p>
            <a:r>
              <a:rPr lang="zh-CN" altLang="en-US" cap="none" dirty="0"/>
              <a:t>从这个描述来看，布隆过滤器以合约地址和事件名称构成的列表为输入，对列表中每一个元素，执行</a:t>
            </a:r>
            <a:r>
              <a:rPr lang="en-US" altLang="zh-CN" cap="none" dirty="0"/>
              <a:t>M_{3:2048}</a:t>
            </a:r>
            <a:r>
              <a:rPr lang="zh-CN" altLang="en-US" cap="none" dirty="0"/>
              <a:t>的布隆过滤，然后把所有的元素布隆过滤的结果进行“或”运算，就得到这个记录的布隆过滤器结果了。</a:t>
            </a:r>
            <a:r>
              <a:rPr lang="en-US" altLang="zh-CN" cap="none" dirty="0" err="1"/>
              <a:t>R_b</a:t>
            </a:r>
            <a:r>
              <a:rPr lang="zh-CN" altLang="en-US" cap="none" dirty="0"/>
              <a:t>应该就是</a:t>
            </a:r>
            <a:r>
              <a:rPr lang="en-US" altLang="zh-CN" cap="none" dirty="0" err="1"/>
              <a:t>R_l</a:t>
            </a:r>
            <a:r>
              <a:rPr lang="zh-CN" altLang="en-US" cap="none" dirty="0"/>
              <a:t>个日志的布隆输出的“或”值。</a:t>
            </a:r>
            <a:endParaRPr lang="en-US" altLang="zh-CN" cap="none" dirty="0"/>
          </a:p>
          <a:p>
            <a:endParaRPr lang="en-US" altLang="zh-CN" cap="none" dirty="0"/>
          </a:p>
          <a:p>
            <a:endParaRPr lang="zh-CN" altLang="en-US" cap="none" dirty="0"/>
          </a:p>
        </p:txBody>
      </p:sp>
      <p:pic>
        <p:nvPicPr>
          <p:cNvPr id="4" name="图片 3"/>
          <p:cNvPicPr>
            <a:picLocks noChangeAspect="1"/>
          </p:cNvPicPr>
          <p:nvPr/>
        </p:nvPicPr>
        <p:blipFill>
          <a:blip r:embed="rId2"/>
          <a:stretch>
            <a:fillRect/>
          </a:stretch>
        </p:blipFill>
        <p:spPr>
          <a:xfrm>
            <a:off x="2642952" y="3335624"/>
            <a:ext cx="3857625" cy="876300"/>
          </a:xfrm>
          <a:prstGeom prst="rect">
            <a:avLst/>
          </a:prstGeom>
        </p:spPr>
      </p:pic>
    </p:spTree>
    <p:extLst>
      <p:ext uri="{BB962C8B-B14F-4D97-AF65-F5344CB8AC3E}">
        <p14:creationId xmlns:p14="http://schemas.microsoft.com/office/powerpoint/2010/main" val="4151803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M_{3:2048}</a:t>
            </a:r>
            <a:endParaRPr lang="zh-CN" altLang="en-US" cap="none" dirty="0"/>
          </a:p>
        </p:txBody>
      </p:sp>
      <p:sp>
        <p:nvSpPr>
          <p:cNvPr id="3" name="内容占位符 2"/>
          <p:cNvSpPr>
            <a:spLocks noGrp="1"/>
          </p:cNvSpPr>
          <p:nvPr>
            <p:ph sz="quarter" idx="13"/>
          </p:nvPr>
        </p:nvSpPr>
        <p:spPr>
          <a:xfrm>
            <a:off x="685330" y="2367093"/>
            <a:ext cx="7772870" cy="4072896"/>
          </a:xfrm>
        </p:spPr>
        <p:txBody>
          <a:bodyPr>
            <a:normAutofit fontScale="85000" lnSpcReduction="20000"/>
          </a:bodyPr>
          <a:lstStyle/>
          <a:p>
            <a:r>
              <a:rPr lang="zh-CN" altLang="en-US" cap="none" dirty="0"/>
              <a:t>这是一个特殊的布隆过滤器，表示对于输入的任意字节序列，设置</a:t>
            </a:r>
            <a:r>
              <a:rPr lang="en-US" altLang="zh-CN" cap="none" dirty="0"/>
              <a:t>2048</a:t>
            </a:r>
            <a:r>
              <a:rPr lang="zh-CN" altLang="en-US" cap="none" dirty="0"/>
              <a:t>比特中的</a:t>
            </a:r>
            <a:r>
              <a:rPr lang="en-US" altLang="zh-CN" cap="none" dirty="0"/>
              <a:t>3</a:t>
            </a:r>
            <a:r>
              <a:rPr lang="zh-CN" altLang="en-US" cap="none" dirty="0"/>
              <a:t>个比特作为布隆过滤器的输出。</a:t>
            </a:r>
            <a:endParaRPr lang="en-US" altLang="zh-CN" cap="none" dirty="0"/>
          </a:p>
          <a:p>
            <a:endParaRPr lang="en-US" altLang="zh-CN" cap="none" dirty="0"/>
          </a:p>
          <a:p>
            <a:endParaRPr lang="en-US" altLang="zh-CN" cap="none" dirty="0"/>
          </a:p>
          <a:p>
            <a:endParaRPr lang="en-US" altLang="zh-CN" cap="none" dirty="0"/>
          </a:p>
          <a:p>
            <a:endParaRPr lang="en-US" altLang="zh-CN" cap="none" dirty="0"/>
          </a:p>
          <a:p>
            <a:endParaRPr lang="en-US" altLang="zh-CN" cap="none" dirty="0"/>
          </a:p>
          <a:p>
            <a:endParaRPr lang="en-US" altLang="zh-CN" cap="none" dirty="0"/>
          </a:p>
          <a:p>
            <a:endParaRPr lang="en-US" altLang="zh-CN" cap="none" dirty="0"/>
          </a:p>
          <a:p>
            <a:r>
              <a:rPr lang="zh-CN" altLang="en-US" cap="none" dirty="0"/>
              <a:t>其中</a:t>
            </a:r>
            <a:r>
              <a:rPr lang="en-US" altLang="zh-CN" cap="none" dirty="0" err="1"/>
              <a:t>Matchal</a:t>
            </a:r>
            <a:r>
              <a:rPr lang="en-US" altLang="zh-CN" cap="none" dirty="0"/>
              <a:t> B</a:t>
            </a:r>
            <a:r>
              <a:rPr lang="zh-CN" altLang="en-US" cap="none" dirty="0"/>
              <a:t>是一个比特索引函数，</a:t>
            </a:r>
            <a:r>
              <a:rPr lang="en-US" altLang="zh-CN" cap="none" dirty="0" err="1"/>
              <a:t>Mathcal</a:t>
            </a:r>
            <a:r>
              <a:rPr lang="en-US" altLang="zh-CN" cap="none" dirty="0"/>
              <a:t> </a:t>
            </a:r>
            <a:r>
              <a:rPr lang="en-US" altLang="zh-CN" cap="none" dirty="0" err="1"/>
              <a:t>B_j</a:t>
            </a:r>
            <a:r>
              <a:rPr lang="en-US" altLang="zh-CN" cap="none" dirty="0"/>
              <a:t>(x)</a:t>
            </a:r>
            <a:r>
              <a:rPr lang="zh-CN" altLang="en-US" cap="none" dirty="0"/>
              <a:t>表示索引</a:t>
            </a:r>
            <a:r>
              <a:rPr lang="en-US" altLang="zh-CN" cap="none" dirty="0"/>
              <a:t>x</a:t>
            </a:r>
            <a:r>
              <a:rPr lang="zh-CN" altLang="en-US" cap="none" dirty="0"/>
              <a:t>序列的第</a:t>
            </a:r>
            <a:r>
              <a:rPr lang="en-US" altLang="zh-CN" cap="none" dirty="0"/>
              <a:t>j</a:t>
            </a:r>
            <a:r>
              <a:rPr lang="zh-CN" altLang="en-US" cap="none" dirty="0"/>
              <a:t>比特，从</a:t>
            </a:r>
            <a:r>
              <a:rPr lang="en-US" altLang="zh-CN" cap="none" dirty="0"/>
              <a:t>0</a:t>
            </a:r>
            <a:r>
              <a:rPr lang="zh-CN" altLang="en-US" cap="none" dirty="0"/>
              <a:t>计数。</a:t>
            </a:r>
            <a:endParaRPr lang="en-US" altLang="zh-CN" cap="none" dirty="0"/>
          </a:p>
          <a:p>
            <a:endParaRPr lang="zh-CN" altLang="en-US" cap="none" dirty="0"/>
          </a:p>
        </p:txBody>
      </p:sp>
      <p:pic>
        <p:nvPicPr>
          <p:cNvPr id="4" name="图片 3"/>
          <p:cNvPicPr>
            <a:picLocks noChangeAspect="1"/>
          </p:cNvPicPr>
          <p:nvPr/>
        </p:nvPicPr>
        <p:blipFill>
          <a:blip r:embed="rId2"/>
          <a:stretch>
            <a:fillRect/>
          </a:stretch>
        </p:blipFill>
        <p:spPr>
          <a:xfrm>
            <a:off x="171215" y="3154676"/>
            <a:ext cx="8801100" cy="2266950"/>
          </a:xfrm>
          <a:prstGeom prst="rect">
            <a:avLst/>
          </a:prstGeom>
        </p:spPr>
      </p:pic>
    </p:spTree>
    <p:extLst>
      <p:ext uri="{BB962C8B-B14F-4D97-AF65-F5344CB8AC3E}">
        <p14:creationId xmlns:p14="http://schemas.microsoft.com/office/powerpoint/2010/main" val="1453528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M_{3:2048}</a:t>
            </a:r>
            <a:r>
              <a:rPr lang="zh-CN" altLang="en-US" cap="none" dirty="0"/>
              <a:t>注解</a:t>
            </a:r>
            <a:endParaRPr lang="zh-CN" altLang="en-US" dirty="0"/>
          </a:p>
        </p:txBody>
      </p:sp>
      <p:sp>
        <p:nvSpPr>
          <p:cNvPr id="3" name="内容占位符 2"/>
          <p:cNvSpPr>
            <a:spLocks noGrp="1"/>
          </p:cNvSpPr>
          <p:nvPr>
            <p:ph sz="quarter" idx="13"/>
          </p:nvPr>
        </p:nvSpPr>
        <p:spPr/>
        <p:txBody>
          <a:bodyPr>
            <a:normAutofit lnSpcReduction="10000"/>
          </a:bodyPr>
          <a:lstStyle/>
          <a:p>
            <a:r>
              <a:rPr lang="en-US" altLang="zh-CN" cap="none" dirty="0"/>
              <a:t>1.</a:t>
            </a:r>
            <a:r>
              <a:rPr lang="zh-CN" altLang="en-US" cap="none" dirty="0"/>
              <a:t>输入为任意长的</a:t>
            </a:r>
            <a:r>
              <a:rPr lang="en-US" altLang="zh-CN" cap="none" dirty="0"/>
              <a:t>X</a:t>
            </a:r>
            <a:r>
              <a:rPr lang="zh-CN" altLang="en-US" cap="none" dirty="0"/>
              <a:t>序列</a:t>
            </a:r>
            <a:endParaRPr lang="en-US" altLang="zh-CN" cap="none" dirty="0"/>
          </a:p>
          <a:p>
            <a:r>
              <a:rPr lang="en-US" altLang="zh-CN" cap="none" dirty="0"/>
              <a:t>2.</a:t>
            </a:r>
            <a:r>
              <a:rPr lang="zh-CN" altLang="en-US" cap="none" dirty="0"/>
              <a:t>输入</a:t>
            </a:r>
            <a:r>
              <a:rPr lang="en-US" altLang="zh-CN" cap="none" dirty="0"/>
              <a:t>X</a:t>
            </a:r>
            <a:r>
              <a:rPr lang="zh-CN" altLang="en-US" cap="none" dirty="0"/>
              <a:t>首先计算哈希</a:t>
            </a:r>
            <a:r>
              <a:rPr lang="en-US" altLang="zh-CN" cap="none" dirty="0"/>
              <a:t>KEC(X)</a:t>
            </a:r>
          </a:p>
          <a:p>
            <a:r>
              <a:rPr lang="en-US" altLang="zh-CN" cap="none" dirty="0"/>
              <a:t>3.</a:t>
            </a:r>
            <a:r>
              <a:rPr lang="zh-CN" altLang="en-US" cap="none" dirty="0"/>
              <a:t>对于哈希输出，取</a:t>
            </a:r>
            <a:r>
              <a:rPr lang="en-US" altLang="zh-CN" cap="none" dirty="0"/>
              <a:t>3</a:t>
            </a:r>
            <a:r>
              <a:rPr lang="zh-CN" altLang="en-US" cap="none" dirty="0"/>
              <a:t>对字节，即</a:t>
            </a:r>
            <a:r>
              <a:rPr lang="en-US" altLang="zh-CN" cap="none" dirty="0"/>
              <a:t>KEC(X)[0,1]; KEC(X)[2,3], KEC(X)[4,5]</a:t>
            </a:r>
          </a:p>
          <a:p>
            <a:r>
              <a:rPr lang="en-US" altLang="zh-CN" cap="none" dirty="0"/>
              <a:t>4.</a:t>
            </a:r>
            <a:r>
              <a:rPr lang="zh-CN" altLang="en-US" cap="none" dirty="0"/>
              <a:t>对这三对字节，模</a:t>
            </a:r>
            <a:r>
              <a:rPr lang="en-US" altLang="zh-CN" cap="none" dirty="0"/>
              <a:t>2048</a:t>
            </a:r>
            <a:r>
              <a:rPr lang="zh-CN" altLang="en-US" cap="none" dirty="0"/>
              <a:t>，得到</a:t>
            </a:r>
            <a:r>
              <a:rPr lang="en-US" altLang="zh-CN" cap="none" dirty="0"/>
              <a:t>3</a:t>
            </a:r>
            <a:r>
              <a:rPr lang="zh-CN" altLang="en-US" cap="none" dirty="0"/>
              <a:t>个小于</a:t>
            </a:r>
            <a:r>
              <a:rPr lang="en-US" altLang="zh-CN" cap="none" dirty="0"/>
              <a:t>2048</a:t>
            </a:r>
            <a:r>
              <a:rPr lang="zh-CN" altLang="en-US" cap="none" dirty="0"/>
              <a:t>的整数</a:t>
            </a:r>
            <a:endParaRPr lang="en-US" altLang="zh-CN" cap="none" dirty="0"/>
          </a:p>
          <a:p>
            <a:r>
              <a:rPr lang="en-US" altLang="zh-CN" cap="none" dirty="0"/>
              <a:t>5.</a:t>
            </a:r>
            <a:r>
              <a:rPr lang="zh-CN" altLang="en-US" cap="none" dirty="0"/>
              <a:t>设置这</a:t>
            </a:r>
            <a:r>
              <a:rPr lang="en-US" altLang="zh-CN" cap="none" dirty="0"/>
              <a:t>3</a:t>
            </a:r>
            <a:r>
              <a:rPr lang="zh-CN" altLang="en-US" cap="none" dirty="0"/>
              <a:t>个整数所在的布隆输出的位置为</a:t>
            </a:r>
            <a:r>
              <a:rPr lang="en-US" altLang="zh-CN" cap="none" dirty="0"/>
              <a:t>1.</a:t>
            </a:r>
            <a:r>
              <a:rPr lang="zh-CN" altLang="en-US" cap="none" dirty="0"/>
              <a:t>例如一个整数等于</a:t>
            </a:r>
            <a:r>
              <a:rPr lang="en-US" altLang="zh-CN" cap="none" dirty="0"/>
              <a:t>3</a:t>
            </a:r>
            <a:r>
              <a:rPr lang="zh-CN" altLang="en-US" cap="none" dirty="0"/>
              <a:t>，那么就设置布隆输出的第</a:t>
            </a:r>
            <a:r>
              <a:rPr lang="en-US" altLang="zh-CN" cap="none" dirty="0"/>
              <a:t>4</a:t>
            </a:r>
            <a:r>
              <a:rPr lang="zh-CN" altLang="en-US" cap="none" dirty="0"/>
              <a:t>个比特为</a:t>
            </a:r>
            <a:r>
              <a:rPr lang="en-US" altLang="zh-CN" cap="none" dirty="0"/>
              <a:t>1</a:t>
            </a:r>
            <a:r>
              <a:rPr lang="zh-CN" altLang="en-US" cap="none" dirty="0"/>
              <a:t>（从</a:t>
            </a:r>
            <a:r>
              <a:rPr lang="en-US" altLang="zh-CN" cap="none" dirty="0"/>
              <a:t>0</a:t>
            </a:r>
            <a:r>
              <a:rPr lang="zh-CN" altLang="en-US" cap="none" dirty="0"/>
              <a:t>计数）</a:t>
            </a:r>
            <a:endParaRPr lang="en-US" altLang="zh-CN" cap="none" dirty="0"/>
          </a:p>
          <a:p>
            <a:r>
              <a:rPr lang="en-US" altLang="zh-CN" cap="none" dirty="0"/>
              <a:t>6.3</a:t>
            </a:r>
            <a:r>
              <a:rPr lang="zh-CN" altLang="en-US" cap="none" dirty="0"/>
              <a:t>个整数为索引，设置为</a:t>
            </a:r>
            <a:r>
              <a:rPr lang="en-US" altLang="zh-CN" cap="none" dirty="0"/>
              <a:t>1</a:t>
            </a:r>
            <a:r>
              <a:rPr lang="zh-CN" altLang="en-US" cap="none" dirty="0"/>
              <a:t>，其它位置都是</a:t>
            </a:r>
            <a:r>
              <a:rPr lang="en-US" altLang="zh-CN" cap="none" dirty="0"/>
              <a:t>0</a:t>
            </a:r>
            <a:r>
              <a:rPr lang="zh-CN" altLang="en-US" cap="none" dirty="0"/>
              <a:t>，就是这个输入序列的布隆输出</a:t>
            </a:r>
            <a:r>
              <a:rPr lang="en-US" altLang="zh-CN" cap="none" dirty="0"/>
              <a:t>y</a:t>
            </a:r>
          </a:p>
          <a:p>
            <a:endParaRPr lang="en-US" altLang="zh-CN" dirty="0"/>
          </a:p>
          <a:p>
            <a:endParaRPr lang="zh-CN" altLang="en-US" dirty="0"/>
          </a:p>
        </p:txBody>
      </p:sp>
    </p:spTree>
    <p:extLst>
      <p:ext uri="{BB962C8B-B14F-4D97-AF65-F5344CB8AC3E}">
        <p14:creationId xmlns:p14="http://schemas.microsoft.com/office/powerpoint/2010/main" val="2527991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区块的有效性验证</a:t>
            </a:r>
          </a:p>
        </p:txBody>
      </p:sp>
      <p:sp>
        <p:nvSpPr>
          <p:cNvPr id="3" name="内容占位符 2"/>
          <p:cNvSpPr>
            <a:spLocks noGrp="1"/>
          </p:cNvSpPr>
          <p:nvPr>
            <p:ph sz="quarter" idx="13"/>
          </p:nvPr>
        </p:nvSpPr>
        <p:spPr/>
        <p:txBody>
          <a:bodyPr/>
          <a:lstStyle/>
          <a:p>
            <a:r>
              <a:rPr lang="en-US" altLang="zh-CN" dirty="0"/>
              <a:t>4.4.2 </a:t>
            </a:r>
            <a:r>
              <a:rPr lang="zh-CN" altLang="en-US" dirty="0"/>
              <a:t>整体验证。只要一个区块满足一些条件，这个区块就是有效的。简单的看，这个区块需要与叔块，父块的哈希和</a:t>
            </a:r>
            <a:r>
              <a:rPr lang="en-US" altLang="zh-CN" dirty="0" err="1"/>
              <a:t>H_</a:t>
            </a:r>
            <a:r>
              <a:rPr lang="en-US" altLang="zh-CN" cap="none" dirty="0" err="1"/>
              <a:t>r</a:t>
            </a:r>
            <a:r>
              <a:rPr lang="zh-CN" altLang="en-US" cap="none" dirty="0"/>
              <a:t>一致，其中</a:t>
            </a:r>
            <a:r>
              <a:rPr lang="en-US" altLang="zh-CN" cap="none" dirty="0" err="1"/>
              <a:t>H_r</a:t>
            </a:r>
            <a:r>
              <a:rPr lang="zh-CN" altLang="en-US" cap="none" dirty="0"/>
              <a:t>是</a:t>
            </a:r>
            <a:r>
              <a:rPr lang="zh-CN" altLang="en-US" dirty="0"/>
              <a:t>在基础状态</a:t>
            </a:r>
            <a:r>
              <a:rPr lang="en-US" altLang="zh-CN" cap="none" dirty="0" err="1"/>
              <a:t>signma</a:t>
            </a:r>
            <a:r>
              <a:rPr lang="zh-CN" altLang="en-US" cap="none" dirty="0"/>
              <a:t>的基础上（</a:t>
            </a:r>
            <a:r>
              <a:rPr lang="en-US" altLang="zh-CN" cap="none" dirty="0"/>
              <a:t>sigma</a:t>
            </a:r>
            <a:r>
              <a:rPr lang="zh-CN" altLang="en-US" cap="none" dirty="0"/>
              <a:t>是父区块的最终状态），按序执行给定的交易序列</a:t>
            </a:r>
            <a:r>
              <a:rPr lang="en-US" altLang="zh-CN" cap="none" dirty="0"/>
              <a:t>B_T</a:t>
            </a:r>
            <a:r>
              <a:rPr lang="zh-CN" altLang="en-US" cap="none" dirty="0"/>
              <a:t>，得到的一个新状态的树根。</a:t>
            </a:r>
            <a:endParaRPr lang="en-US" altLang="zh-CN" cap="none" dirty="0"/>
          </a:p>
          <a:p>
            <a:r>
              <a:rPr lang="zh-CN" altLang="en-US" cap="none" dirty="0"/>
              <a:t>即，当其它矿工接收到一个新区块，判断区块有效性时，需要判断这个区块的前一个区块的哈希和叔块的哈希是否正确，然后把交易按序执行一遍，判断更新后的状态与新区快的状态根的值是否一致。</a:t>
            </a:r>
            <a:endParaRPr lang="en-US" altLang="zh-CN" dirty="0"/>
          </a:p>
        </p:txBody>
      </p:sp>
    </p:spTree>
    <p:extLst>
      <p:ext uri="{BB962C8B-B14F-4D97-AF65-F5344CB8AC3E}">
        <p14:creationId xmlns:p14="http://schemas.microsoft.com/office/powerpoint/2010/main" val="2759054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区块验证公式</a:t>
            </a:r>
          </a:p>
        </p:txBody>
      </p:sp>
      <p:sp>
        <p:nvSpPr>
          <p:cNvPr id="3" name="内容占位符 2"/>
          <p:cNvSpPr>
            <a:spLocks noGrp="1"/>
          </p:cNvSpPr>
          <p:nvPr>
            <p:ph sz="quarter" idx="13"/>
          </p:nvPr>
        </p:nvSpPr>
        <p:spPr/>
        <p:txBody>
          <a:bodyPr>
            <a:normAutofit fontScale="77500" lnSpcReduction="20000"/>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dirty="0"/>
              <a:t>Pi(</a:t>
            </a:r>
            <a:r>
              <a:rPr lang="en-US" altLang="zh-CN" dirty="0" err="1"/>
              <a:t>signma,B</a:t>
            </a:r>
            <a:r>
              <a:rPr lang="en-US" altLang="zh-CN" dirty="0"/>
              <a:t>)</a:t>
            </a:r>
            <a:r>
              <a:rPr lang="zh-CN" altLang="en-US" dirty="0"/>
              <a:t>在前面有定义；</a:t>
            </a:r>
            <a:endParaRPr lang="en-US" altLang="zh-CN" dirty="0"/>
          </a:p>
          <a:p>
            <a:r>
              <a:rPr lang="en-US" altLang="zh-CN" dirty="0" err="1"/>
              <a:t>H_</a:t>
            </a:r>
            <a:r>
              <a:rPr lang="en-US" altLang="zh-CN" cap="none" dirty="0" err="1"/>
              <a:t>r</a:t>
            </a:r>
            <a:r>
              <a:rPr lang="zh-CN" altLang="en-US" cap="none" dirty="0"/>
              <a:t>等值表示新区块头部所包含的值</a:t>
            </a:r>
            <a:endParaRPr lang="en-US" altLang="zh-CN" cap="none" dirty="0"/>
          </a:p>
          <a:p>
            <a:r>
              <a:rPr lang="zh-CN" altLang="en-US" cap="none" dirty="0"/>
              <a:t>右侧表示验证方重新计算的值</a:t>
            </a:r>
            <a:endParaRPr lang="en-US" altLang="zh-CN" cap="none" dirty="0"/>
          </a:p>
          <a:p>
            <a:r>
              <a:rPr lang="zh-CN" altLang="en-US" cap="none" dirty="0"/>
              <a:t>还要求</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235" y="1795301"/>
            <a:ext cx="9144000" cy="2283845"/>
          </a:xfrm>
          <a:prstGeom prst="rect">
            <a:avLst/>
          </a:prstGeom>
        </p:spPr>
      </p:pic>
      <p:pic>
        <p:nvPicPr>
          <p:cNvPr id="5" name="图片 4"/>
          <p:cNvPicPr>
            <a:picLocks noChangeAspect="1"/>
          </p:cNvPicPr>
          <p:nvPr/>
        </p:nvPicPr>
        <p:blipFill>
          <a:blip r:embed="rId3"/>
          <a:stretch>
            <a:fillRect/>
          </a:stretch>
        </p:blipFill>
        <p:spPr>
          <a:xfrm>
            <a:off x="1918741" y="6261985"/>
            <a:ext cx="4618220" cy="581025"/>
          </a:xfrm>
          <a:prstGeom prst="rect">
            <a:avLst/>
          </a:prstGeom>
        </p:spPr>
      </p:pic>
    </p:spTree>
    <p:extLst>
      <p:ext uri="{BB962C8B-B14F-4D97-AF65-F5344CB8AC3E}">
        <p14:creationId xmlns:p14="http://schemas.microsoft.com/office/powerpoint/2010/main" val="1704999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一些注解</a:t>
            </a:r>
          </a:p>
        </p:txBody>
      </p:sp>
      <p:sp>
        <p:nvSpPr>
          <p:cNvPr id="3" name="内容占位符 2"/>
          <p:cNvSpPr>
            <a:spLocks noGrp="1"/>
          </p:cNvSpPr>
          <p:nvPr>
            <p:ph sz="quarter" idx="13"/>
          </p:nvPr>
        </p:nvSpPr>
        <p:spPr/>
        <p:txBody>
          <a:bodyPr/>
          <a:lstStyle/>
          <a:p>
            <a:endParaRPr lang="en-US" altLang="zh-CN" dirty="0"/>
          </a:p>
          <a:p>
            <a:endParaRPr lang="en-US" altLang="zh-CN" dirty="0"/>
          </a:p>
          <a:p>
            <a:r>
              <a:rPr lang="en-US" altLang="zh-CN" dirty="0"/>
              <a:t>P(B_H)</a:t>
            </a:r>
            <a:r>
              <a:rPr lang="zh-CN" altLang="en-US" dirty="0"/>
              <a:t>表示区块</a:t>
            </a:r>
            <a:r>
              <a:rPr lang="en-US" altLang="zh-CN" dirty="0"/>
              <a:t>B</a:t>
            </a:r>
            <a:r>
              <a:rPr lang="zh-CN" altLang="en-US" dirty="0"/>
              <a:t>的父区块</a:t>
            </a:r>
            <a:endParaRPr lang="en-US" altLang="zh-CN" dirty="0"/>
          </a:p>
          <a:p>
            <a:r>
              <a:rPr lang="en-US" altLang="zh-CN" dirty="0"/>
              <a:t>B_R</a:t>
            </a:r>
            <a:r>
              <a:rPr lang="zh-CN" altLang="en-US" dirty="0"/>
              <a:t>通过交易的计算获得，并不存储在区块中</a:t>
            </a:r>
          </a:p>
        </p:txBody>
      </p:sp>
      <p:pic>
        <p:nvPicPr>
          <p:cNvPr id="4" name="图片 3"/>
          <p:cNvPicPr>
            <a:picLocks noChangeAspect="1"/>
          </p:cNvPicPr>
          <p:nvPr/>
        </p:nvPicPr>
        <p:blipFill>
          <a:blip r:embed="rId2"/>
          <a:stretch>
            <a:fillRect/>
          </a:stretch>
        </p:blipFill>
        <p:spPr>
          <a:xfrm>
            <a:off x="685330" y="2367093"/>
            <a:ext cx="4752975" cy="771525"/>
          </a:xfrm>
          <a:prstGeom prst="rect">
            <a:avLst/>
          </a:prstGeom>
        </p:spPr>
      </p:pic>
    </p:spTree>
    <p:extLst>
      <p:ext uri="{BB962C8B-B14F-4D97-AF65-F5344CB8AC3E}">
        <p14:creationId xmlns:p14="http://schemas.microsoft.com/office/powerpoint/2010/main" val="2449928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序列化</a:t>
            </a:r>
          </a:p>
        </p:txBody>
      </p:sp>
      <p:sp>
        <p:nvSpPr>
          <p:cNvPr id="3" name="内容占位符 2"/>
          <p:cNvSpPr>
            <a:spLocks noGrp="1"/>
          </p:cNvSpPr>
          <p:nvPr>
            <p:ph sz="quarter" idx="13"/>
          </p:nvPr>
        </p:nvSpPr>
        <p:spPr/>
        <p:txBody>
          <a:bodyPr>
            <a:normAutofit fontScale="92500" lnSpcReduction="10000"/>
          </a:bodyPr>
          <a:lstStyle/>
          <a:p>
            <a:r>
              <a:rPr lang="en-US" altLang="zh-CN" dirty="0"/>
              <a:t>4.3.3. </a:t>
            </a:r>
            <a:r>
              <a:rPr lang="zh-CN" altLang="en-US" dirty="0"/>
              <a:t>分别用</a:t>
            </a:r>
            <a:r>
              <a:rPr lang="en-US" altLang="zh-CN" dirty="0"/>
              <a:t>L_B</a:t>
            </a:r>
            <a:r>
              <a:rPr lang="zh-CN" altLang="en-US" dirty="0"/>
              <a:t>和</a:t>
            </a:r>
            <a:r>
              <a:rPr lang="en-US" altLang="zh-CN" dirty="0"/>
              <a:t>L_H</a:t>
            </a:r>
            <a:r>
              <a:rPr lang="zh-CN" altLang="en-US" dirty="0"/>
              <a:t>表示区块和区块头的内容的序列化函数</a:t>
            </a:r>
            <a:endParaRPr lang="en-US" altLang="zh-CN" dirty="0"/>
          </a:p>
          <a:p>
            <a:r>
              <a:rPr lang="zh-CN" altLang="en-US" dirty="0"/>
              <a:t>与交易的</a:t>
            </a:r>
            <a:r>
              <a:rPr lang="en-US" altLang="zh-CN" dirty="0"/>
              <a:t>receipt</a:t>
            </a:r>
            <a:r>
              <a:rPr lang="zh-CN" altLang="en-US" dirty="0"/>
              <a:t>的序列化函数</a:t>
            </a:r>
            <a:r>
              <a:rPr lang="en-US" altLang="zh-CN" dirty="0"/>
              <a:t>L_R</a:t>
            </a:r>
            <a:r>
              <a:rPr lang="zh-CN" altLang="en-US" dirty="0"/>
              <a:t>类似，我们明确了区块和区块头进行</a:t>
            </a:r>
            <a:r>
              <a:rPr lang="en-US" altLang="zh-CN" dirty="0"/>
              <a:t>RLP</a:t>
            </a:r>
            <a:r>
              <a:rPr lang="zh-CN" altLang="en-US" dirty="0"/>
              <a:t>编码时的类型和顺序</a:t>
            </a:r>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r>
              <a:rPr lang="en-US" altLang="zh-CN" dirty="0"/>
              <a:t>*</a:t>
            </a:r>
            <a:r>
              <a:rPr lang="zh-CN" altLang="en-US" dirty="0"/>
              <a:t>符号的含义是全文一致的</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399815" y="3525897"/>
            <a:ext cx="8343900" cy="1809750"/>
          </a:xfrm>
          <a:prstGeom prst="rect">
            <a:avLst/>
          </a:prstGeom>
        </p:spPr>
      </p:pic>
      <p:pic>
        <p:nvPicPr>
          <p:cNvPr id="5" name="图片 4"/>
          <p:cNvPicPr>
            <a:picLocks noChangeAspect="1"/>
          </p:cNvPicPr>
          <p:nvPr/>
        </p:nvPicPr>
        <p:blipFill>
          <a:blip r:embed="rId3"/>
          <a:stretch>
            <a:fillRect/>
          </a:stretch>
        </p:blipFill>
        <p:spPr>
          <a:xfrm>
            <a:off x="399815" y="5791200"/>
            <a:ext cx="6210300" cy="638175"/>
          </a:xfrm>
          <a:prstGeom prst="rect">
            <a:avLst/>
          </a:prstGeom>
        </p:spPr>
      </p:pic>
    </p:spTree>
    <p:extLst>
      <p:ext uri="{BB962C8B-B14F-4D97-AF65-F5344CB8AC3E}">
        <p14:creationId xmlns:p14="http://schemas.microsoft.com/office/powerpoint/2010/main" val="1539993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序列化的类型</a:t>
            </a:r>
          </a:p>
        </p:txBody>
      </p:sp>
      <p:sp>
        <p:nvSpPr>
          <p:cNvPr id="3" name="内容占位符 2"/>
          <p:cNvSpPr>
            <a:spLocks noGrp="1"/>
          </p:cNvSpPr>
          <p:nvPr>
            <p:ph sz="quarter" idx="13"/>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endParaRPr lang="en-US" altLang="zh-CN" dirty="0"/>
          </a:p>
        </p:txBody>
      </p:sp>
      <p:pic>
        <p:nvPicPr>
          <p:cNvPr id="4" name="图片 3"/>
          <p:cNvPicPr>
            <a:picLocks noChangeAspect="1"/>
          </p:cNvPicPr>
          <p:nvPr/>
        </p:nvPicPr>
        <p:blipFill>
          <a:blip r:embed="rId2"/>
          <a:stretch>
            <a:fillRect/>
          </a:stretch>
        </p:blipFill>
        <p:spPr>
          <a:xfrm>
            <a:off x="256940" y="2367093"/>
            <a:ext cx="8629650" cy="2486025"/>
          </a:xfrm>
          <a:prstGeom prst="rect">
            <a:avLst/>
          </a:prstGeom>
        </p:spPr>
      </p:pic>
      <p:pic>
        <p:nvPicPr>
          <p:cNvPr id="5" name="图片 4"/>
          <p:cNvPicPr>
            <a:picLocks noChangeAspect="1"/>
          </p:cNvPicPr>
          <p:nvPr/>
        </p:nvPicPr>
        <p:blipFill>
          <a:blip r:embed="rId3"/>
          <a:stretch>
            <a:fillRect/>
          </a:stretch>
        </p:blipFill>
        <p:spPr>
          <a:xfrm>
            <a:off x="256940" y="5321350"/>
            <a:ext cx="5353050" cy="657225"/>
          </a:xfrm>
          <a:prstGeom prst="rect">
            <a:avLst/>
          </a:prstGeom>
        </p:spPr>
      </p:pic>
    </p:spTree>
    <p:extLst>
      <p:ext uri="{BB962C8B-B14F-4D97-AF65-F5344CB8AC3E}">
        <p14:creationId xmlns:p14="http://schemas.microsoft.com/office/powerpoint/2010/main" val="2302645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3"/>
          </p:nvPr>
        </p:nvSpPr>
        <p:spPr/>
        <p:txBody>
          <a:bodyPr/>
          <a:lstStyle/>
          <a:p>
            <a:r>
              <a:rPr lang="en-US" altLang="zh-CN" cap="none" dirty="0"/>
              <a:t>Upsilon</a:t>
            </a:r>
            <a:r>
              <a:rPr lang="zh-CN" altLang="en-US" dirty="0"/>
              <a:t>是一个状态转换函数，允许进行任何计算</a:t>
            </a:r>
            <a:endParaRPr lang="en-US" altLang="zh-CN" dirty="0"/>
          </a:p>
          <a:p>
            <a:r>
              <a:rPr lang="en-US" altLang="zh-CN" cap="none" dirty="0"/>
              <a:t>sigma</a:t>
            </a:r>
            <a:r>
              <a:rPr lang="zh-CN" altLang="en-US" cap="none" dirty="0"/>
              <a:t>是状态，允许存储任何状态</a:t>
            </a:r>
            <a:endParaRPr lang="en-US" altLang="zh-CN" cap="none" dirty="0"/>
          </a:p>
          <a:p>
            <a:r>
              <a:rPr lang="en-US" altLang="zh-CN" cap="none" dirty="0"/>
              <a:t>T</a:t>
            </a:r>
            <a:r>
              <a:rPr lang="zh-CN" altLang="en-US" cap="none" dirty="0"/>
              <a:t>是交易，具体体现了</a:t>
            </a:r>
            <a:r>
              <a:rPr lang="en-US" altLang="zh-CN" cap="none" dirty="0"/>
              <a:t>Upsilon</a:t>
            </a:r>
            <a:r>
              <a:rPr lang="zh-CN" altLang="en-US" cap="none" dirty="0"/>
              <a:t>的操作。</a:t>
            </a:r>
            <a:endParaRPr lang="en-US" altLang="zh-CN" cap="none" dirty="0"/>
          </a:p>
          <a:p>
            <a:endParaRPr lang="zh-CN" altLang="en-US" cap="none" dirty="0"/>
          </a:p>
        </p:txBody>
      </p:sp>
      <p:pic>
        <p:nvPicPr>
          <p:cNvPr id="4" name="图片 3"/>
          <p:cNvPicPr>
            <a:picLocks noChangeAspect="1"/>
          </p:cNvPicPr>
          <p:nvPr/>
        </p:nvPicPr>
        <p:blipFill>
          <a:blip r:embed="rId2"/>
          <a:stretch>
            <a:fillRect/>
          </a:stretch>
        </p:blipFill>
        <p:spPr>
          <a:xfrm>
            <a:off x="3116314" y="1097518"/>
            <a:ext cx="2371725" cy="638175"/>
          </a:xfrm>
          <a:prstGeom prst="rect">
            <a:avLst/>
          </a:prstGeom>
        </p:spPr>
      </p:pic>
    </p:spTree>
    <p:extLst>
      <p:ext uri="{BB962C8B-B14F-4D97-AF65-F5344CB8AC3E}">
        <p14:creationId xmlns:p14="http://schemas.microsoft.com/office/powerpoint/2010/main" val="1502515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sz="quarter" idx="13"/>
          </p:nvPr>
        </p:nvSpPr>
        <p:spPr/>
        <p:txBody>
          <a:bodyPr/>
          <a:lstStyle/>
          <a:p>
            <a:r>
              <a:rPr lang="zh-CN" altLang="en-US" dirty="0"/>
              <a:t>至此，区块的所有内容都有了完整的定义</a:t>
            </a:r>
            <a:endParaRPr lang="en-US" altLang="zh-CN" dirty="0"/>
          </a:p>
          <a:p>
            <a:r>
              <a:rPr lang="en-US" altLang="zh-CN" dirty="0"/>
              <a:t>RLP</a:t>
            </a:r>
            <a:r>
              <a:rPr lang="zh-CN" altLang="en-US" dirty="0"/>
              <a:t>函数提供了一种统一的方式来把区块的内容形成字节序列，以存储或者传输。</a:t>
            </a:r>
          </a:p>
        </p:txBody>
      </p:sp>
    </p:spTree>
    <p:extLst>
      <p:ext uri="{BB962C8B-B14F-4D97-AF65-F5344CB8AC3E}">
        <p14:creationId xmlns:p14="http://schemas.microsoft.com/office/powerpoint/2010/main" val="717206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区块头验证</a:t>
            </a:r>
          </a:p>
        </p:txBody>
      </p:sp>
      <p:sp>
        <p:nvSpPr>
          <p:cNvPr id="3" name="内容占位符 2"/>
          <p:cNvSpPr>
            <a:spLocks noGrp="1"/>
          </p:cNvSpPr>
          <p:nvPr>
            <p:ph sz="quarter" idx="13"/>
          </p:nvPr>
        </p:nvSpPr>
        <p:spPr/>
        <p:txBody>
          <a:bodyPr>
            <a:normAutofit fontScale="92500" lnSpcReduction="20000"/>
          </a:bodyPr>
          <a:lstStyle/>
          <a:p>
            <a:r>
              <a:rPr lang="en-US" altLang="zh-CN" dirty="0"/>
              <a:t>4.3.4 P(B_H)</a:t>
            </a:r>
            <a:r>
              <a:rPr lang="zh-CN" altLang="en-US" dirty="0"/>
              <a:t>是区块</a:t>
            </a:r>
            <a:r>
              <a:rPr lang="en-US" altLang="zh-CN" dirty="0"/>
              <a:t>B</a:t>
            </a:r>
            <a:r>
              <a:rPr lang="zh-CN" altLang="en-US" dirty="0"/>
              <a:t>的父区块</a:t>
            </a:r>
            <a:endParaRPr lang="en-US" altLang="zh-CN" dirty="0"/>
          </a:p>
          <a:p>
            <a:endParaRPr lang="en-US" altLang="zh-CN" dirty="0"/>
          </a:p>
          <a:p>
            <a:endParaRPr lang="en-US" altLang="zh-CN" dirty="0"/>
          </a:p>
          <a:p>
            <a:r>
              <a:rPr lang="zh-CN" altLang="en-US" dirty="0"/>
              <a:t>即</a:t>
            </a:r>
            <a:r>
              <a:rPr lang="en-US" altLang="zh-CN" dirty="0"/>
              <a:t>P(H)</a:t>
            </a:r>
            <a:r>
              <a:rPr lang="zh-CN" altLang="en-US" dirty="0"/>
              <a:t>定义为</a:t>
            </a:r>
            <a:r>
              <a:rPr lang="en-US" altLang="zh-CN" dirty="0"/>
              <a:t>B'</a:t>
            </a:r>
            <a:r>
              <a:rPr lang="zh-CN" altLang="en-US" dirty="0"/>
              <a:t>，这个</a:t>
            </a:r>
            <a:r>
              <a:rPr lang="en-US" altLang="zh-CN" dirty="0"/>
              <a:t>B'</a:t>
            </a:r>
            <a:r>
              <a:rPr lang="zh-CN" altLang="en-US" dirty="0"/>
              <a:t>的头部</a:t>
            </a:r>
            <a:r>
              <a:rPr lang="en-US" altLang="zh-CN" dirty="0"/>
              <a:t>B_H'</a:t>
            </a:r>
            <a:r>
              <a:rPr lang="zh-CN" altLang="en-US" dirty="0"/>
              <a:t>的哈希值与本区块的</a:t>
            </a:r>
            <a:r>
              <a:rPr lang="en-US" altLang="zh-CN" dirty="0" err="1"/>
              <a:t>H_p</a:t>
            </a:r>
            <a:r>
              <a:rPr lang="zh-CN" altLang="en-US" dirty="0"/>
              <a:t>一致</a:t>
            </a:r>
            <a:endParaRPr lang="en-US" altLang="zh-CN" dirty="0"/>
          </a:p>
          <a:p>
            <a:r>
              <a:rPr lang="zh-CN" altLang="en-US" dirty="0"/>
              <a:t>同时，区块高度是父区块高度</a:t>
            </a:r>
            <a:r>
              <a:rPr lang="en-US" altLang="zh-CN" dirty="0"/>
              <a:t>+1</a:t>
            </a:r>
          </a:p>
          <a:p>
            <a:endParaRPr lang="en-US" altLang="zh-CN" dirty="0"/>
          </a:p>
          <a:p>
            <a:endParaRPr lang="en-US" altLang="zh-CN" dirty="0"/>
          </a:p>
          <a:p>
            <a:r>
              <a:rPr lang="zh-CN" altLang="en-US" dirty="0"/>
              <a:t>需要考虑的是矿工验证新区块的场景</a:t>
            </a:r>
          </a:p>
        </p:txBody>
      </p:sp>
      <p:pic>
        <p:nvPicPr>
          <p:cNvPr id="4" name="图片 3"/>
          <p:cNvPicPr>
            <a:picLocks noChangeAspect="1"/>
          </p:cNvPicPr>
          <p:nvPr/>
        </p:nvPicPr>
        <p:blipFill>
          <a:blip r:embed="rId2"/>
          <a:stretch>
            <a:fillRect/>
          </a:stretch>
        </p:blipFill>
        <p:spPr>
          <a:xfrm>
            <a:off x="996534" y="2886464"/>
            <a:ext cx="5981700" cy="695325"/>
          </a:xfrm>
          <a:prstGeom prst="rect">
            <a:avLst/>
          </a:prstGeom>
        </p:spPr>
      </p:pic>
      <p:pic>
        <p:nvPicPr>
          <p:cNvPr id="5" name="图片 4"/>
          <p:cNvPicPr>
            <a:picLocks noChangeAspect="1"/>
          </p:cNvPicPr>
          <p:nvPr/>
        </p:nvPicPr>
        <p:blipFill>
          <a:blip r:embed="rId3"/>
          <a:stretch>
            <a:fillRect/>
          </a:stretch>
        </p:blipFill>
        <p:spPr>
          <a:xfrm>
            <a:off x="996534" y="4472261"/>
            <a:ext cx="3409950" cy="685800"/>
          </a:xfrm>
          <a:prstGeom prst="rect">
            <a:avLst/>
          </a:prstGeom>
        </p:spPr>
      </p:pic>
    </p:spTree>
    <p:extLst>
      <p:ext uri="{BB962C8B-B14F-4D97-AF65-F5344CB8AC3E}">
        <p14:creationId xmlns:p14="http://schemas.microsoft.com/office/powerpoint/2010/main" val="3200973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区块头难度</a:t>
            </a:r>
            <a:r>
              <a:rPr lang="en-US" altLang="zh-CN" dirty="0"/>
              <a:t>D(H)</a:t>
            </a:r>
            <a:endParaRPr lang="zh-CN" altLang="en-US" dirty="0"/>
          </a:p>
        </p:txBody>
      </p:sp>
      <p:sp>
        <p:nvSpPr>
          <p:cNvPr id="3" name="内容占位符 2"/>
          <p:cNvSpPr>
            <a:spLocks noGrp="1"/>
          </p:cNvSpPr>
          <p:nvPr>
            <p:ph sz="quarter" idx="13"/>
          </p:nvPr>
        </p:nvSpPr>
        <p:spPr/>
        <p:txBody>
          <a:bodyPr/>
          <a:lstStyle/>
          <a:p>
            <a:endParaRPr lang="en-US" altLang="zh-CN" dirty="0"/>
          </a:p>
          <a:p>
            <a:endParaRPr lang="en-US" altLang="zh-CN" dirty="0"/>
          </a:p>
          <a:p>
            <a:endParaRPr lang="en-US" altLang="zh-CN" dirty="0"/>
          </a:p>
          <a:p>
            <a:r>
              <a:rPr lang="zh-CN" altLang="en-US" cap="none" dirty="0"/>
              <a:t>创世块的话是</a:t>
            </a:r>
            <a:r>
              <a:rPr lang="en-US" altLang="zh-CN" cap="none" dirty="0"/>
              <a:t>D_0</a:t>
            </a:r>
            <a:r>
              <a:rPr lang="zh-CN" altLang="en-US" cap="none" dirty="0"/>
              <a:t>，否则是前一个区块的难度</a:t>
            </a:r>
            <a:r>
              <a:rPr lang="en-US" altLang="zh-CN" cap="none" dirty="0"/>
              <a:t>P(H)_{</a:t>
            </a:r>
            <a:r>
              <a:rPr lang="en-US" altLang="zh-CN" cap="none" dirty="0" err="1"/>
              <a:t>H_d</a:t>
            </a:r>
            <a:r>
              <a:rPr lang="en-US" altLang="zh-CN" cap="none" dirty="0"/>
              <a:t>}</a:t>
            </a:r>
            <a:r>
              <a:rPr lang="zh-CN" altLang="en-US" cap="none" dirty="0"/>
              <a:t>和一个可调整量的加和</a:t>
            </a:r>
            <a:endParaRPr lang="en-US" altLang="zh-CN" cap="none" dirty="0"/>
          </a:p>
          <a:p>
            <a:endParaRPr lang="en-US" altLang="zh-CN" cap="none" dirty="0"/>
          </a:p>
          <a:p>
            <a:endParaRPr lang="zh-CN" altLang="en-US" cap="none" dirty="0"/>
          </a:p>
        </p:txBody>
      </p:sp>
      <p:pic>
        <p:nvPicPr>
          <p:cNvPr id="5" name="图片 4"/>
          <p:cNvPicPr>
            <a:picLocks noChangeAspect="1"/>
          </p:cNvPicPr>
          <p:nvPr/>
        </p:nvPicPr>
        <p:blipFill>
          <a:blip r:embed="rId3"/>
          <a:stretch>
            <a:fillRect/>
          </a:stretch>
        </p:blipFill>
        <p:spPr>
          <a:xfrm>
            <a:off x="1242777" y="2367093"/>
            <a:ext cx="6657975" cy="1381125"/>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2038291289"/>
              </p:ext>
            </p:extLst>
          </p:nvPr>
        </p:nvGraphicFramePr>
        <p:xfrm>
          <a:off x="1242777" y="4799220"/>
          <a:ext cx="2198408" cy="1144377"/>
        </p:xfrm>
        <a:graphic>
          <a:graphicData uri="http://schemas.openxmlformats.org/presentationml/2006/ole">
            <mc:AlternateContent xmlns:mc="http://schemas.openxmlformats.org/markup-compatibility/2006">
              <mc:Choice xmlns:v="urn:schemas-microsoft-com:vml" Requires="v">
                <p:oleObj spid="_x0000_s3263" name="Equation" r:id="rId4" imgW="927000" imgH="482400" progId="Equation.DSMT4">
                  <p:embed/>
                </p:oleObj>
              </mc:Choice>
              <mc:Fallback>
                <p:oleObj name="Equation" r:id="rId4" imgW="927000" imgH="482400" progId="Equation.DSMT4">
                  <p:embed/>
                  <p:pic>
                    <p:nvPicPr>
                      <p:cNvPr id="0" name=""/>
                      <p:cNvPicPr/>
                      <p:nvPr/>
                    </p:nvPicPr>
                    <p:blipFill>
                      <a:blip r:embed="rId5"/>
                      <a:stretch>
                        <a:fillRect/>
                      </a:stretch>
                    </p:blipFill>
                    <p:spPr>
                      <a:xfrm>
                        <a:off x="1242777" y="4799220"/>
                        <a:ext cx="2198408" cy="114437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15520329"/>
              </p:ext>
            </p:extLst>
          </p:nvPr>
        </p:nvGraphicFramePr>
        <p:xfrm>
          <a:off x="3714492" y="4799219"/>
          <a:ext cx="4485128" cy="1019347"/>
        </p:xfrm>
        <a:graphic>
          <a:graphicData uri="http://schemas.openxmlformats.org/presentationml/2006/ole">
            <mc:AlternateContent xmlns:mc="http://schemas.openxmlformats.org/markup-compatibility/2006">
              <mc:Choice xmlns:v="urn:schemas-microsoft-com:vml" Requires="v">
                <p:oleObj spid="_x0000_s3264" name="Equation" r:id="rId6" imgW="2234880" imgH="507960" progId="Equation.DSMT4">
                  <p:embed/>
                </p:oleObj>
              </mc:Choice>
              <mc:Fallback>
                <p:oleObj name="Equation" r:id="rId6" imgW="2234880" imgH="507960" progId="Equation.DSMT4">
                  <p:embed/>
                  <p:pic>
                    <p:nvPicPr>
                      <p:cNvPr id="0" name=""/>
                      <p:cNvPicPr/>
                      <p:nvPr/>
                    </p:nvPicPr>
                    <p:blipFill>
                      <a:blip r:embed="rId7"/>
                      <a:stretch>
                        <a:fillRect/>
                      </a:stretch>
                    </p:blipFill>
                    <p:spPr>
                      <a:xfrm>
                        <a:off x="3714492" y="4799219"/>
                        <a:ext cx="4485128" cy="101934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90799705"/>
              </p:ext>
            </p:extLst>
          </p:nvPr>
        </p:nvGraphicFramePr>
        <p:xfrm>
          <a:off x="1242776" y="5840556"/>
          <a:ext cx="2755855" cy="934188"/>
        </p:xfrm>
        <a:graphic>
          <a:graphicData uri="http://schemas.openxmlformats.org/presentationml/2006/ole">
            <mc:AlternateContent xmlns:mc="http://schemas.openxmlformats.org/markup-compatibility/2006">
              <mc:Choice xmlns:v="urn:schemas-microsoft-com:vml" Requires="v">
                <p:oleObj spid="_x0000_s3265" name="Equation" r:id="rId8" imgW="1498320" imgH="507960" progId="Equation.DSMT4">
                  <p:embed/>
                </p:oleObj>
              </mc:Choice>
              <mc:Fallback>
                <p:oleObj name="Equation" r:id="rId8" imgW="1498320" imgH="507960" progId="Equation.DSMT4">
                  <p:embed/>
                  <p:pic>
                    <p:nvPicPr>
                      <p:cNvPr id="0" name=""/>
                      <p:cNvPicPr/>
                      <p:nvPr/>
                    </p:nvPicPr>
                    <p:blipFill>
                      <a:blip r:embed="rId9"/>
                      <a:stretch>
                        <a:fillRect/>
                      </a:stretch>
                    </p:blipFill>
                    <p:spPr>
                      <a:xfrm>
                        <a:off x="1242776" y="5840556"/>
                        <a:ext cx="2755855" cy="934188"/>
                      </a:xfrm>
                      <a:prstGeom prst="rect">
                        <a:avLst/>
                      </a:prstGeom>
                    </p:spPr>
                  </p:pic>
                </p:oleObj>
              </mc:Fallback>
            </mc:AlternateContent>
          </a:graphicData>
        </a:graphic>
      </p:graphicFrame>
    </p:spTree>
    <p:extLst>
      <p:ext uri="{BB962C8B-B14F-4D97-AF65-F5344CB8AC3E}">
        <p14:creationId xmlns:p14="http://schemas.microsoft.com/office/powerpoint/2010/main" val="3434866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区块头难度</a:t>
            </a:r>
          </a:p>
        </p:txBody>
      </p:sp>
      <p:sp>
        <p:nvSpPr>
          <p:cNvPr id="3" name="内容占位符 2"/>
          <p:cNvSpPr>
            <a:spLocks noGrp="1"/>
          </p:cNvSpPr>
          <p:nvPr>
            <p:ph sz="quarter" idx="13"/>
          </p:nvPr>
        </p:nvSpPr>
        <p:spPr/>
        <p:txBody>
          <a:bodyPr>
            <a:normAutofit fontScale="92500" lnSpcReduction="20000"/>
          </a:bodyPr>
          <a:lstStyle/>
          <a:p>
            <a:endParaRPr lang="en-US" altLang="zh-CN" dirty="0"/>
          </a:p>
          <a:p>
            <a:endParaRPr lang="en-US" altLang="zh-CN" dirty="0"/>
          </a:p>
          <a:p>
            <a:endParaRPr lang="en-US" altLang="zh-CN" dirty="0"/>
          </a:p>
          <a:p>
            <a:endParaRPr lang="en-US" altLang="zh-CN" dirty="0"/>
          </a:p>
          <a:p>
            <a:r>
              <a:rPr lang="zh-CN" altLang="en-US" dirty="0"/>
              <a:t>对于第一个加数，区块间的时间差一般是</a:t>
            </a:r>
            <a:r>
              <a:rPr lang="en-US" altLang="zh-CN" dirty="0"/>
              <a:t>13</a:t>
            </a:r>
            <a:r>
              <a:rPr lang="zh-CN" altLang="en-US" dirty="0"/>
              <a:t>秒，假设为</a:t>
            </a:r>
            <a:r>
              <a:rPr lang="en-US" altLang="zh-CN" dirty="0"/>
              <a:t>9</a:t>
            </a:r>
            <a:r>
              <a:rPr lang="zh-CN" altLang="en-US" dirty="0"/>
              <a:t>秒，如果没有叔块，那么</a:t>
            </a:r>
            <a:r>
              <a:rPr lang="en-US" altLang="zh-CN" dirty="0"/>
              <a:t>max</a:t>
            </a:r>
            <a:r>
              <a:rPr lang="zh-CN" altLang="en-US" dirty="0"/>
              <a:t>（）函数输出</a:t>
            </a:r>
            <a:r>
              <a:rPr lang="en-US" altLang="zh-CN" dirty="0"/>
              <a:t>0</a:t>
            </a:r>
            <a:r>
              <a:rPr lang="zh-CN" altLang="en-US" dirty="0"/>
              <a:t>，否则输出</a:t>
            </a:r>
            <a:r>
              <a:rPr lang="en-US" altLang="zh-CN" dirty="0"/>
              <a:t>1</a:t>
            </a:r>
            <a:r>
              <a:rPr lang="zh-CN" altLang="en-US" dirty="0"/>
              <a:t>；</a:t>
            </a:r>
            <a:r>
              <a:rPr lang="en-US" altLang="zh-CN" dirty="0"/>
              <a:t>0</a:t>
            </a:r>
            <a:r>
              <a:rPr lang="zh-CN" altLang="en-US" dirty="0"/>
              <a:t>则难度不加。</a:t>
            </a:r>
            <a:r>
              <a:rPr lang="en-US" altLang="zh-CN" dirty="0"/>
              <a:t>1</a:t>
            </a:r>
            <a:r>
              <a:rPr lang="zh-CN" altLang="en-US" dirty="0"/>
              <a:t>则难度增加。所以叔块多说明太容易，需要加大难度；</a:t>
            </a:r>
            <a:endParaRPr lang="en-US" altLang="zh-CN" dirty="0"/>
          </a:p>
          <a:p>
            <a:r>
              <a:rPr lang="zh-CN" altLang="en-US" dirty="0"/>
              <a:t>如果区块时间差是</a:t>
            </a:r>
            <a:r>
              <a:rPr lang="en-US" altLang="zh-CN" dirty="0"/>
              <a:t>18</a:t>
            </a:r>
            <a:r>
              <a:rPr lang="zh-CN" altLang="en-US" dirty="0"/>
              <a:t>秒，那么没有叔块输出</a:t>
            </a:r>
            <a:r>
              <a:rPr lang="en-US" altLang="zh-CN" dirty="0"/>
              <a:t>-1</a:t>
            </a:r>
            <a:r>
              <a:rPr lang="zh-CN" altLang="en-US" dirty="0"/>
              <a:t>，有叔块输出</a:t>
            </a:r>
            <a:r>
              <a:rPr lang="en-US" altLang="zh-CN" dirty="0"/>
              <a:t>0</a:t>
            </a:r>
            <a:r>
              <a:rPr lang="zh-CN" altLang="en-US" dirty="0"/>
              <a:t>，说明当区块间时间差增大时，会倾向于降低难度</a:t>
            </a:r>
          </a:p>
        </p:txBody>
      </p:sp>
      <p:graphicFrame>
        <p:nvGraphicFramePr>
          <p:cNvPr id="5" name="对象 4"/>
          <p:cNvGraphicFramePr>
            <a:graphicFrameLocks noChangeAspect="1"/>
          </p:cNvGraphicFramePr>
          <p:nvPr>
            <p:extLst>
              <p:ext uri="{D42A27DB-BD31-4B8C-83A1-F6EECF244321}">
                <p14:modId xmlns:p14="http://schemas.microsoft.com/office/powerpoint/2010/main" val="5330111"/>
              </p:ext>
            </p:extLst>
          </p:nvPr>
        </p:nvGraphicFramePr>
        <p:xfrm>
          <a:off x="898002" y="1995837"/>
          <a:ext cx="2198408" cy="1144377"/>
        </p:xfrm>
        <a:graphic>
          <a:graphicData uri="http://schemas.openxmlformats.org/presentationml/2006/ole">
            <mc:AlternateContent xmlns:mc="http://schemas.openxmlformats.org/markup-compatibility/2006">
              <mc:Choice xmlns:v="urn:schemas-microsoft-com:vml" Requires="v">
                <p:oleObj spid="_x0000_s4290" name="Equation" r:id="rId3" imgW="927000" imgH="482400" progId="Equation.DSMT4">
                  <p:embed/>
                </p:oleObj>
              </mc:Choice>
              <mc:Fallback>
                <p:oleObj name="Equation" r:id="rId3" imgW="927000" imgH="482400" progId="Equation.DSMT4">
                  <p:embed/>
                  <p:pic>
                    <p:nvPicPr>
                      <p:cNvPr id="0" name=""/>
                      <p:cNvPicPr/>
                      <p:nvPr/>
                    </p:nvPicPr>
                    <p:blipFill>
                      <a:blip r:embed="rId4"/>
                      <a:stretch>
                        <a:fillRect/>
                      </a:stretch>
                    </p:blipFill>
                    <p:spPr>
                      <a:xfrm>
                        <a:off x="898002" y="1995837"/>
                        <a:ext cx="2198408" cy="114437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799328"/>
              </p:ext>
            </p:extLst>
          </p:nvPr>
        </p:nvGraphicFramePr>
        <p:xfrm>
          <a:off x="3435033" y="1995837"/>
          <a:ext cx="4485128" cy="1019347"/>
        </p:xfrm>
        <a:graphic>
          <a:graphicData uri="http://schemas.openxmlformats.org/presentationml/2006/ole">
            <mc:AlternateContent xmlns:mc="http://schemas.openxmlformats.org/markup-compatibility/2006">
              <mc:Choice xmlns:v="urn:schemas-microsoft-com:vml" Requires="v">
                <p:oleObj spid="_x0000_s4291" name="Equation" r:id="rId5" imgW="2234880" imgH="507960" progId="Equation.DSMT4">
                  <p:embed/>
                </p:oleObj>
              </mc:Choice>
              <mc:Fallback>
                <p:oleObj name="Equation" r:id="rId5" imgW="2234880" imgH="507960" progId="Equation.DSMT4">
                  <p:embed/>
                  <p:pic>
                    <p:nvPicPr>
                      <p:cNvPr id="0" name=""/>
                      <p:cNvPicPr/>
                      <p:nvPr/>
                    </p:nvPicPr>
                    <p:blipFill>
                      <a:blip r:embed="rId6"/>
                      <a:stretch>
                        <a:fillRect/>
                      </a:stretch>
                    </p:blipFill>
                    <p:spPr>
                      <a:xfrm>
                        <a:off x="3435033" y="1995837"/>
                        <a:ext cx="4485128" cy="101934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01517936"/>
              </p:ext>
            </p:extLst>
          </p:nvPr>
        </p:nvGraphicFramePr>
        <p:xfrm>
          <a:off x="898002" y="3124920"/>
          <a:ext cx="2755855" cy="934188"/>
        </p:xfrm>
        <a:graphic>
          <a:graphicData uri="http://schemas.openxmlformats.org/presentationml/2006/ole">
            <mc:AlternateContent xmlns:mc="http://schemas.openxmlformats.org/markup-compatibility/2006">
              <mc:Choice xmlns:v="urn:schemas-microsoft-com:vml" Requires="v">
                <p:oleObj spid="_x0000_s4292" name="Equation" r:id="rId7" imgW="1498320" imgH="507960" progId="Equation.DSMT4">
                  <p:embed/>
                </p:oleObj>
              </mc:Choice>
              <mc:Fallback>
                <p:oleObj name="Equation" r:id="rId7" imgW="1498320" imgH="507960" progId="Equation.DSMT4">
                  <p:embed/>
                  <p:pic>
                    <p:nvPicPr>
                      <p:cNvPr id="0" name=""/>
                      <p:cNvPicPr/>
                      <p:nvPr/>
                    </p:nvPicPr>
                    <p:blipFill>
                      <a:blip r:embed="rId8"/>
                      <a:stretch>
                        <a:fillRect/>
                      </a:stretch>
                    </p:blipFill>
                    <p:spPr>
                      <a:xfrm>
                        <a:off x="898002" y="3124920"/>
                        <a:ext cx="2755855" cy="934188"/>
                      </a:xfrm>
                      <a:prstGeom prst="rect">
                        <a:avLst/>
                      </a:prstGeom>
                    </p:spPr>
                  </p:pic>
                </p:oleObj>
              </mc:Fallback>
            </mc:AlternateContent>
          </a:graphicData>
        </a:graphic>
      </p:graphicFrame>
      <p:pic>
        <p:nvPicPr>
          <p:cNvPr id="8" name="图片 7"/>
          <p:cNvPicPr>
            <a:picLocks noChangeAspect="1"/>
          </p:cNvPicPr>
          <p:nvPr/>
        </p:nvPicPr>
        <p:blipFill>
          <a:blip r:embed="rId9"/>
          <a:stretch>
            <a:fillRect/>
          </a:stretch>
        </p:blipFill>
        <p:spPr>
          <a:xfrm>
            <a:off x="5103528" y="3282179"/>
            <a:ext cx="1905000" cy="581025"/>
          </a:xfrm>
          <a:prstGeom prst="rect">
            <a:avLst/>
          </a:prstGeom>
        </p:spPr>
      </p:pic>
    </p:spTree>
    <p:extLst>
      <p:ext uri="{BB962C8B-B14F-4D97-AF65-F5344CB8AC3E}">
        <p14:creationId xmlns:p14="http://schemas.microsoft.com/office/powerpoint/2010/main" val="3734202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区块头难度</a:t>
            </a:r>
          </a:p>
        </p:txBody>
      </p:sp>
      <p:sp>
        <p:nvSpPr>
          <p:cNvPr id="3" name="内容占位符 2"/>
          <p:cNvSpPr>
            <a:spLocks noGrp="1"/>
          </p:cNvSpPr>
          <p:nvPr>
            <p:ph sz="quarter" idx="13"/>
          </p:nvPr>
        </p:nvSpPr>
        <p:spPr/>
        <p:txBody>
          <a:bodyPr>
            <a:normAutofit fontScale="92500"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cap="none" dirty="0"/>
              <a:t>当</a:t>
            </a:r>
            <a:r>
              <a:rPr lang="en-US" altLang="zh-CN" cap="none" dirty="0" err="1"/>
              <a:t>H_i</a:t>
            </a:r>
            <a:r>
              <a:rPr lang="zh-CN" altLang="en-US" cap="none" dirty="0"/>
              <a:t>小于</a:t>
            </a:r>
            <a:r>
              <a:rPr lang="en-US" altLang="zh-CN" cap="none" dirty="0"/>
              <a:t>320</a:t>
            </a:r>
            <a:r>
              <a:rPr lang="zh-CN" altLang="en-US" cap="none" dirty="0"/>
              <a:t>万时，</a:t>
            </a:r>
            <a:r>
              <a:rPr lang="en-US" altLang="zh-CN" cap="none" dirty="0"/>
              <a:t>epsilon</a:t>
            </a:r>
            <a:r>
              <a:rPr lang="zh-CN" altLang="en-US" cap="none" dirty="0"/>
              <a:t>小于</a:t>
            </a:r>
            <a:r>
              <a:rPr lang="en-US" altLang="zh-CN" cap="none" dirty="0"/>
              <a:t>1</a:t>
            </a:r>
            <a:r>
              <a:rPr lang="zh-CN" altLang="en-US" cap="none" dirty="0"/>
              <a:t>，之后每</a:t>
            </a:r>
            <a:r>
              <a:rPr lang="en-US" altLang="zh-CN" cap="none" dirty="0"/>
              <a:t>10</a:t>
            </a:r>
            <a:r>
              <a:rPr lang="zh-CN" altLang="en-US" cap="none" dirty="0"/>
              <a:t>万区块，难度翻倍，指数增长</a:t>
            </a:r>
          </a:p>
        </p:txBody>
      </p:sp>
      <p:pic>
        <p:nvPicPr>
          <p:cNvPr id="4" name="图片 3"/>
          <p:cNvPicPr>
            <a:picLocks noChangeAspect="1"/>
          </p:cNvPicPr>
          <p:nvPr/>
        </p:nvPicPr>
        <p:blipFill>
          <a:blip r:embed="rId3"/>
          <a:stretch>
            <a:fillRect/>
          </a:stretch>
        </p:blipFill>
        <p:spPr>
          <a:xfrm>
            <a:off x="1242777" y="2160859"/>
            <a:ext cx="6657975" cy="1381125"/>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658292927"/>
              </p:ext>
            </p:extLst>
          </p:nvPr>
        </p:nvGraphicFramePr>
        <p:xfrm>
          <a:off x="1242776" y="3900616"/>
          <a:ext cx="2864529" cy="1078411"/>
        </p:xfrm>
        <a:graphic>
          <a:graphicData uri="http://schemas.openxmlformats.org/presentationml/2006/ole">
            <mc:AlternateContent xmlns:mc="http://schemas.openxmlformats.org/markup-compatibility/2006">
              <mc:Choice xmlns:v="urn:schemas-microsoft-com:vml" Requires="v">
                <p:oleObj spid="_x0000_s5248" name="Equation" r:id="rId4" imgW="1079280" imgH="406080" progId="Equation.DSMT4">
                  <p:embed/>
                </p:oleObj>
              </mc:Choice>
              <mc:Fallback>
                <p:oleObj name="Equation" r:id="rId4" imgW="1079280" imgH="406080" progId="Equation.DSMT4">
                  <p:embed/>
                  <p:pic>
                    <p:nvPicPr>
                      <p:cNvPr id="0" name=""/>
                      <p:cNvPicPr/>
                      <p:nvPr/>
                    </p:nvPicPr>
                    <p:blipFill>
                      <a:blip r:embed="rId5"/>
                      <a:stretch>
                        <a:fillRect/>
                      </a:stretch>
                    </p:blipFill>
                    <p:spPr>
                      <a:xfrm>
                        <a:off x="1242776" y="3900616"/>
                        <a:ext cx="2864529" cy="107841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04183862"/>
              </p:ext>
            </p:extLst>
          </p:nvPr>
        </p:nvGraphicFramePr>
        <p:xfrm>
          <a:off x="4291228" y="4137636"/>
          <a:ext cx="4166972" cy="604370"/>
        </p:xfrm>
        <a:graphic>
          <a:graphicData uri="http://schemas.openxmlformats.org/presentationml/2006/ole">
            <mc:AlternateContent xmlns:mc="http://schemas.openxmlformats.org/markup-compatibility/2006">
              <mc:Choice xmlns:v="urn:schemas-microsoft-com:vml" Requires="v">
                <p:oleObj spid="_x0000_s5249" name="Equation" r:id="rId6" imgW="1663560" imgH="241200" progId="Equation.DSMT4">
                  <p:embed/>
                </p:oleObj>
              </mc:Choice>
              <mc:Fallback>
                <p:oleObj name="Equation" r:id="rId6" imgW="1663560" imgH="241200" progId="Equation.DSMT4">
                  <p:embed/>
                  <p:pic>
                    <p:nvPicPr>
                      <p:cNvPr id="0" name=""/>
                      <p:cNvPicPr/>
                      <p:nvPr/>
                    </p:nvPicPr>
                    <p:blipFill>
                      <a:blip r:embed="rId7"/>
                      <a:stretch>
                        <a:fillRect/>
                      </a:stretch>
                    </p:blipFill>
                    <p:spPr>
                      <a:xfrm>
                        <a:off x="4291228" y="4137636"/>
                        <a:ext cx="4166972" cy="604370"/>
                      </a:xfrm>
                      <a:prstGeom prst="rect">
                        <a:avLst/>
                      </a:prstGeom>
                    </p:spPr>
                  </p:pic>
                </p:oleObj>
              </mc:Fallback>
            </mc:AlternateContent>
          </a:graphicData>
        </a:graphic>
      </p:graphicFrame>
    </p:spTree>
    <p:extLst>
      <p:ext uri="{BB962C8B-B14F-4D97-AF65-F5344CB8AC3E}">
        <p14:creationId xmlns:p14="http://schemas.microsoft.com/office/powerpoint/2010/main" val="197663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实际的区块头难度</a:t>
            </a:r>
          </a:p>
        </p:txBody>
      </p:sp>
      <p:sp>
        <p:nvSpPr>
          <p:cNvPr id="3" name="内容占位符 2"/>
          <p:cNvSpPr>
            <a:spLocks noGrp="1"/>
          </p:cNvSpPr>
          <p:nvPr>
            <p:ph sz="quarter" idx="13"/>
          </p:nvPr>
        </p:nvSpPr>
        <p:spPr>
          <a:xfrm>
            <a:off x="685330" y="2367093"/>
            <a:ext cx="2416030" cy="3424107"/>
          </a:xfrm>
        </p:spPr>
        <p:txBody>
          <a:bodyPr/>
          <a:lstStyle/>
          <a:p>
            <a:r>
              <a:rPr lang="en-US" altLang="zh-CN" cap="none" dirty="0"/>
              <a:t>https://etherscan.io/chart/difficulty</a:t>
            </a:r>
            <a:endParaRPr lang="zh-CN" altLang="en-US" cap="none"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3246" y="1899901"/>
            <a:ext cx="5065424" cy="4643305"/>
          </a:xfrm>
          <a:prstGeom prst="rect">
            <a:avLst/>
          </a:prstGeom>
        </p:spPr>
      </p:pic>
    </p:spTree>
    <p:extLst>
      <p:ext uri="{BB962C8B-B14F-4D97-AF65-F5344CB8AC3E}">
        <p14:creationId xmlns:p14="http://schemas.microsoft.com/office/powerpoint/2010/main" val="232530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81369"/>
            <a:ext cx="7773338" cy="1596177"/>
          </a:xfrm>
        </p:spPr>
        <p:txBody>
          <a:bodyPr/>
          <a:lstStyle/>
          <a:p>
            <a:r>
              <a:rPr lang="zh-CN" altLang="en-US" dirty="0"/>
              <a:t>一些注解</a:t>
            </a:r>
          </a:p>
        </p:txBody>
      </p:sp>
      <p:sp>
        <p:nvSpPr>
          <p:cNvPr id="3" name="内容占位符 2"/>
          <p:cNvSpPr>
            <a:spLocks noGrp="1"/>
          </p:cNvSpPr>
          <p:nvPr>
            <p:ph sz="quarter" idx="13"/>
          </p:nvPr>
        </p:nvSpPr>
        <p:spPr>
          <a:xfrm>
            <a:off x="685332" y="1677546"/>
            <a:ext cx="7772870" cy="5023057"/>
          </a:xfrm>
        </p:spPr>
        <p:txBody>
          <a:bodyPr/>
          <a:lstStyle/>
          <a:p>
            <a:r>
              <a:rPr lang="en-US" altLang="zh-CN" cap="none" dirty="0"/>
              <a:t>D_0</a:t>
            </a:r>
            <a:r>
              <a:rPr lang="zh-CN" altLang="en-US" cap="none" dirty="0"/>
              <a:t>是创世块难度。</a:t>
            </a:r>
            <a:r>
              <a:rPr lang="en-US" altLang="zh-CN" cap="none" dirty="0"/>
              <a:t>varsigma_2</a:t>
            </a:r>
            <a:r>
              <a:rPr lang="zh-CN" altLang="en-US" cap="none" dirty="0"/>
              <a:t>用于维护出块速度的动态平衡，按照</a:t>
            </a:r>
            <a:r>
              <a:rPr lang="en-US" altLang="zh-CN" cap="none" dirty="0"/>
              <a:t>2015</a:t>
            </a:r>
            <a:r>
              <a:rPr lang="zh-CN" altLang="en-US" cap="none" dirty="0"/>
              <a:t>年</a:t>
            </a:r>
            <a:r>
              <a:rPr lang="en-US" altLang="zh-CN" cap="none" dirty="0"/>
              <a:t>EIP-2</a:t>
            </a:r>
            <a:r>
              <a:rPr lang="zh-CN" altLang="en-US" cap="none" dirty="0"/>
              <a:t>所陈述的实施。</a:t>
            </a:r>
            <a:endParaRPr lang="en-US" altLang="zh-CN" cap="none" dirty="0"/>
          </a:p>
          <a:p>
            <a:r>
              <a:rPr lang="zh-CN" altLang="en-US" cap="none" dirty="0"/>
              <a:t>在</a:t>
            </a:r>
            <a:r>
              <a:rPr lang="en-US" altLang="zh-CN" cap="none" dirty="0"/>
              <a:t>Homestead</a:t>
            </a:r>
            <a:r>
              <a:rPr lang="zh-CN" altLang="en-US" cap="none" dirty="0"/>
              <a:t>发行版中，指数难度参数</a:t>
            </a:r>
            <a:r>
              <a:rPr lang="en-US" altLang="zh-CN" cap="none" dirty="0"/>
              <a:t>epsilon</a:t>
            </a:r>
            <a:r>
              <a:rPr lang="zh-CN" altLang="en-US" cap="none" dirty="0"/>
              <a:t>使得难度缓慢增加但是按照指数速度增加，这预计会减慢出块速度，迫使人们向权益证明转化。（第二个加数难度的降低是线性的，第三个加数难度的增加是指数的，所以会说迫使。。）</a:t>
            </a:r>
            <a:endParaRPr lang="en-US" altLang="zh-CN" cap="none" dirty="0"/>
          </a:p>
          <a:p>
            <a:r>
              <a:rPr lang="zh-CN" altLang="en-US" cap="none" dirty="0"/>
              <a:t>这种效果称之为难度炸弹，或者冰河纪，在</a:t>
            </a:r>
            <a:r>
              <a:rPr lang="en-US" altLang="zh-CN" cap="none" dirty="0"/>
              <a:t>2017</a:t>
            </a:r>
            <a:r>
              <a:rPr lang="zh-CN" altLang="en-US" cap="none" dirty="0"/>
              <a:t>年</a:t>
            </a:r>
            <a:r>
              <a:rPr lang="en-US" altLang="zh-CN" cap="none" dirty="0"/>
              <a:t>EIP-649</a:t>
            </a:r>
            <a:r>
              <a:rPr lang="zh-CN" altLang="en-US" cap="none" dirty="0"/>
              <a:t>中陈述过。在</a:t>
            </a:r>
            <a:r>
              <a:rPr lang="en-US" altLang="zh-CN" cap="none" dirty="0"/>
              <a:t>EIP-2</a:t>
            </a:r>
            <a:r>
              <a:rPr lang="zh-CN" altLang="en-US" cap="none" dirty="0"/>
              <a:t>早期实施过，后来延迟了。</a:t>
            </a:r>
            <a:endParaRPr lang="en-US" altLang="zh-CN" cap="none" dirty="0"/>
          </a:p>
          <a:p>
            <a:r>
              <a:rPr lang="en-US" altLang="zh-CN" cap="none" dirty="0"/>
              <a:t>varsignma_2</a:t>
            </a:r>
            <a:r>
              <a:rPr lang="zh-CN" altLang="en-US" cap="none" dirty="0"/>
              <a:t>在</a:t>
            </a:r>
            <a:r>
              <a:rPr lang="en-US" altLang="zh-CN" cap="none" dirty="0"/>
              <a:t>EIP-100</a:t>
            </a:r>
            <a:r>
              <a:rPr lang="zh-CN" altLang="en-US" cap="none" dirty="0"/>
              <a:t>中也进行了修改，使用了</a:t>
            </a:r>
            <a:r>
              <a:rPr lang="en-US" altLang="zh-CN" cap="none" dirty="0"/>
              <a:t>x</a:t>
            </a:r>
            <a:r>
              <a:rPr lang="zh-CN" altLang="en-US" cap="none" dirty="0"/>
              <a:t>和</a:t>
            </a:r>
            <a:r>
              <a:rPr lang="en-US" altLang="zh-CN" cap="none" dirty="0"/>
              <a:t>9</a:t>
            </a:r>
            <a:r>
              <a:rPr lang="zh-CN" altLang="en-US" cap="none" dirty="0"/>
              <a:t>，并考虑了叔块</a:t>
            </a:r>
            <a:endParaRPr lang="en-US" altLang="zh-CN" cap="none" dirty="0"/>
          </a:p>
          <a:p>
            <a:r>
              <a:rPr lang="zh-CN" altLang="en-US" cap="none" dirty="0"/>
              <a:t>在</a:t>
            </a:r>
            <a:r>
              <a:rPr lang="en-US" altLang="zh-CN" cap="none" dirty="0"/>
              <a:t>Byzantium</a:t>
            </a:r>
            <a:r>
              <a:rPr lang="zh-CN" altLang="en-US" cap="none" dirty="0"/>
              <a:t>版本发行时，使用了</a:t>
            </a:r>
            <a:r>
              <a:rPr lang="en-US" altLang="zh-CN" cap="none" dirty="0"/>
              <a:t>EIP-649</a:t>
            </a:r>
            <a:r>
              <a:rPr lang="zh-CN" altLang="en-US" cap="none" dirty="0"/>
              <a:t>，延迟了冰河纪，使用了</a:t>
            </a:r>
            <a:r>
              <a:rPr lang="en-US" altLang="zh-CN" cap="none" dirty="0" err="1"/>
              <a:t>H_i</a:t>
            </a:r>
            <a:r>
              <a:rPr lang="en-US" altLang="zh-CN" cap="none" dirty="0"/>
              <a:t>^'</a:t>
            </a:r>
            <a:r>
              <a:rPr lang="zh-CN" altLang="en-US" cap="none" dirty="0"/>
              <a:t>参数</a:t>
            </a:r>
            <a:endParaRPr lang="en-US" altLang="zh-CN" cap="none" dirty="0"/>
          </a:p>
          <a:p>
            <a:endParaRPr lang="en-US" altLang="zh-CN" cap="none" dirty="0"/>
          </a:p>
          <a:p>
            <a:endParaRPr lang="zh-CN" altLang="en-US" cap="none" dirty="0"/>
          </a:p>
        </p:txBody>
      </p:sp>
    </p:spTree>
    <p:extLst>
      <p:ext uri="{BB962C8B-B14F-4D97-AF65-F5344CB8AC3E}">
        <p14:creationId xmlns:p14="http://schemas.microsoft.com/office/powerpoint/2010/main" val="30283074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区块的</a:t>
            </a:r>
            <a:r>
              <a:rPr lang="en-US" altLang="zh-CN" dirty="0"/>
              <a:t>gas</a:t>
            </a:r>
            <a:r>
              <a:rPr lang="zh-CN" altLang="en-US" dirty="0"/>
              <a:t>用量</a:t>
            </a:r>
          </a:p>
        </p:txBody>
      </p:sp>
      <p:sp>
        <p:nvSpPr>
          <p:cNvPr id="3" name="内容占位符 2"/>
          <p:cNvSpPr>
            <a:spLocks noGrp="1"/>
          </p:cNvSpPr>
          <p:nvPr>
            <p:ph sz="quarter" idx="13"/>
          </p:nvPr>
        </p:nvSpPr>
        <p:spPr/>
        <p:txBody>
          <a:bodyPr>
            <a:normAutofit fontScale="92500" lnSpcReduction="10000"/>
          </a:bodyPr>
          <a:lstStyle/>
          <a:p>
            <a:r>
              <a:rPr lang="zh-CN" altLang="en-US" dirty="0"/>
              <a:t>区块头中</a:t>
            </a:r>
            <a:r>
              <a:rPr lang="zh-CN" altLang="en-US" cap="none" dirty="0"/>
              <a:t>的</a:t>
            </a:r>
            <a:r>
              <a:rPr lang="en-US" altLang="zh-CN" cap="none" dirty="0"/>
              <a:t>gas</a:t>
            </a:r>
            <a:r>
              <a:rPr lang="zh-CN" altLang="en-US" cap="none" dirty="0"/>
              <a:t>上限需要满足如下关系</a:t>
            </a:r>
            <a:endParaRPr lang="en-US" altLang="zh-CN" cap="none" dirty="0"/>
          </a:p>
          <a:p>
            <a:endParaRPr lang="en-US" altLang="zh-CN" cap="none" dirty="0"/>
          </a:p>
          <a:p>
            <a:endParaRPr lang="en-US" altLang="zh-CN" cap="none" dirty="0"/>
          </a:p>
          <a:p>
            <a:endParaRPr lang="en-US" altLang="zh-CN" cap="none" dirty="0"/>
          </a:p>
          <a:p>
            <a:endParaRPr lang="en-US" altLang="zh-CN" cap="none" dirty="0"/>
          </a:p>
          <a:p>
            <a:endParaRPr lang="en-US" altLang="zh-CN" cap="none" dirty="0"/>
          </a:p>
          <a:p>
            <a:r>
              <a:rPr lang="zh-CN" altLang="en-US" cap="none" dirty="0"/>
              <a:t>注意到区块的</a:t>
            </a:r>
            <a:r>
              <a:rPr lang="en-US" altLang="zh-CN" cap="none" dirty="0"/>
              <a:t>gas</a:t>
            </a:r>
            <a:r>
              <a:rPr lang="zh-CN" altLang="en-US" cap="none" dirty="0"/>
              <a:t>上限直接约束了一个区块中可以包含的交易的数量，毕竟以太坊中每一步都是要使用</a:t>
            </a:r>
            <a:r>
              <a:rPr lang="en-US" altLang="zh-CN" cap="none" dirty="0"/>
              <a:t>gas</a:t>
            </a:r>
            <a:r>
              <a:rPr lang="zh-CN" altLang="en-US" cap="none" dirty="0"/>
              <a:t>的</a:t>
            </a:r>
            <a:endParaRPr lang="en-US" altLang="zh-CN" cap="none" dirty="0"/>
          </a:p>
          <a:p>
            <a:endParaRPr lang="zh-CN" altLang="en-US" dirty="0"/>
          </a:p>
        </p:txBody>
      </p:sp>
      <p:pic>
        <p:nvPicPr>
          <p:cNvPr id="4" name="图片 3"/>
          <p:cNvPicPr>
            <a:picLocks noChangeAspect="1"/>
          </p:cNvPicPr>
          <p:nvPr/>
        </p:nvPicPr>
        <p:blipFill>
          <a:blip r:embed="rId3"/>
          <a:stretch>
            <a:fillRect/>
          </a:stretch>
        </p:blipFill>
        <p:spPr>
          <a:xfrm>
            <a:off x="1056493" y="2746872"/>
            <a:ext cx="4152900" cy="1419225"/>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943104015"/>
              </p:ext>
            </p:extLst>
          </p:nvPr>
        </p:nvGraphicFramePr>
        <p:xfrm>
          <a:off x="1056493" y="4318495"/>
          <a:ext cx="2226946" cy="756322"/>
        </p:xfrm>
        <a:graphic>
          <a:graphicData uri="http://schemas.openxmlformats.org/presentationml/2006/ole">
            <mc:AlternateContent xmlns:mc="http://schemas.openxmlformats.org/markup-compatibility/2006">
              <mc:Choice xmlns:v="urn:schemas-microsoft-com:vml" Requires="v">
                <p:oleObj spid="_x0000_s6206" name="Equation" r:id="rId4" imgW="672840" imgH="228600" progId="Equation.DSMT4">
                  <p:embed/>
                </p:oleObj>
              </mc:Choice>
              <mc:Fallback>
                <p:oleObj name="Equation" r:id="rId4" imgW="672840" imgH="228600" progId="Equation.DSMT4">
                  <p:embed/>
                  <p:pic>
                    <p:nvPicPr>
                      <p:cNvPr id="0" name=""/>
                      <p:cNvPicPr/>
                      <p:nvPr/>
                    </p:nvPicPr>
                    <p:blipFill>
                      <a:blip r:embed="rId5"/>
                      <a:stretch>
                        <a:fillRect/>
                      </a:stretch>
                    </p:blipFill>
                    <p:spPr>
                      <a:xfrm>
                        <a:off x="1056493" y="4318495"/>
                        <a:ext cx="2226946" cy="756322"/>
                      </a:xfrm>
                      <a:prstGeom prst="rect">
                        <a:avLst/>
                      </a:prstGeom>
                    </p:spPr>
                  </p:pic>
                </p:oleObj>
              </mc:Fallback>
            </mc:AlternateContent>
          </a:graphicData>
        </a:graphic>
      </p:graphicFrame>
    </p:spTree>
    <p:extLst>
      <p:ext uri="{BB962C8B-B14F-4D97-AF65-F5344CB8AC3E}">
        <p14:creationId xmlns:p14="http://schemas.microsoft.com/office/powerpoint/2010/main" val="19937199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区块的随机数</a:t>
            </a:r>
            <a:r>
              <a:rPr lang="en-US" altLang="zh-CN" dirty="0"/>
              <a:t>nonce</a:t>
            </a:r>
            <a:endParaRPr lang="zh-CN" altLang="en-US" dirty="0"/>
          </a:p>
        </p:txBody>
      </p:sp>
      <p:sp>
        <p:nvSpPr>
          <p:cNvPr id="3" name="内容占位符 2"/>
          <p:cNvSpPr>
            <a:spLocks noGrp="1"/>
          </p:cNvSpPr>
          <p:nvPr>
            <p:ph sz="quarter" idx="13"/>
          </p:nvPr>
        </p:nvSpPr>
        <p:spPr/>
        <p:txBody>
          <a:bodyPr>
            <a:normAutofit fontScale="92500" lnSpcReduction="20000"/>
          </a:bodyPr>
          <a:lstStyle/>
          <a:p>
            <a:r>
              <a:rPr lang="zh-CN" altLang="en-US" cap="none" dirty="0"/>
              <a:t>区块的随机数需要满足下面的关系：</a:t>
            </a:r>
            <a:endParaRPr lang="en-US" altLang="zh-CN" cap="none" dirty="0"/>
          </a:p>
          <a:p>
            <a:endParaRPr lang="en-US" altLang="zh-CN" cap="none" dirty="0"/>
          </a:p>
          <a:p>
            <a:endParaRPr lang="en-US" altLang="zh-CN" cap="none" dirty="0"/>
          </a:p>
          <a:p>
            <a:endParaRPr lang="en-US" altLang="zh-CN" cap="none" dirty="0"/>
          </a:p>
          <a:p>
            <a:endParaRPr lang="en-US" altLang="zh-CN" cap="none" dirty="0"/>
          </a:p>
          <a:p>
            <a:r>
              <a:rPr lang="en-US" altLang="zh-CN" cap="none" dirty="0"/>
              <a:t>POW</a:t>
            </a:r>
            <a:r>
              <a:rPr lang="zh-CN" altLang="en-US" cap="none" dirty="0"/>
              <a:t>函数的第一个参数是不含有</a:t>
            </a:r>
            <a:r>
              <a:rPr lang="en-US" altLang="zh-CN" cap="none" dirty="0"/>
              <a:t>nonce</a:t>
            </a:r>
            <a:r>
              <a:rPr lang="zh-CN" altLang="en-US" cap="none" dirty="0"/>
              <a:t>和</a:t>
            </a:r>
            <a:r>
              <a:rPr lang="en-US" altLang="zh-CN" cap="none" dirty="0"/>
              <a:t>mix-hash</a:t>
            </a:r>
            <a:r>
              <a:rPr lang="zh-CN" altLang="en-US" cap="none" dirty="0"/>
              <a:t>的一个头部。</a:t>
            </a:r>
            <a:endParaRPr lang="en-US" altLang="zh-CN" cap="none" dirty="0"/>
          </a:p>
          <a:p>
            <a:r>
              <a:rPr lang="en-US" altLang="zh-CN" cap="none" dirty="0" err="1"/>
              <a:t>H_n</a:t>
            </a:r>
            <a:r>
              <a:rPr lang="zh-CN" altLang="en-US" cap="none" dirty="0"/>
              <a:t>是挖矿用的随机数。</a:t>
            </a:r>
            <a:endParaRPr lang="en-US" altLang="zh-CN" cap="none" dirty="0"/>
          </a:p>
          <a:p>
            <a:r>
              <a:rPr lang="en-US" altLang="zh-CN" cap="none" dirty="0"/>
              <a:t>d</a:t>
            </a:r>
            <a:r>
              <a:rPr lang="zh-CN" altLang="en-US" cap="none" dirty="0"/>
              <a:t>是当前计算</a:t>
            </a:r>
            <a:r>
              <a:rPr lang="en-US" altLang="zh-CN" cap="none" dirty="0"/>
              <a:t>mix-hash</a:t>
            </a:r>
            <a:r>
              <a:rPr lang="zh-CN" altLang="en-US" cap="none" dirty="0"/>
              <a:t>的一个大的数据集合形成的当前</a:t>
            </a:r>
            <a:r>
              <a:rPr lang="en-US" altLang="zh-CN" cap="none" dirty="0"/>
              <a:t>DAG</a:t>
            </a:r>
            <a:r>
              <a:rPr lang="zh-CN" altLang="en-US" cap="none" dirty="0"/>
              <a:t>。</a:t>
            </a:r>
            <a:endParaRPr lang="en-US" altLang="zh-CN" cap="none" dirty="0"/>
          </a:p>
          <a:p>
            <a:endParaRPr lang="en-US" altLang="zh-CN" cap="none" dirty="0"/>
          </a:p>
          <a:p>
            <a:endParaRPr lang="en-US" altLang="zh-CN" cap="none" dirty="0"/>
          </a:p>
          <a:p>
            <a:endParaRPr lang="en-US" altLang="zh-CN" cap="none" dirty="0"/>
          </a:p>
          <a:p>
            <a:endParaRPr lang="en-US" altLang="zh-CN" cap="none" dirty="0"/>
          </a:p>
          <a:p>
            <a:endParaRPr lang="en-US" altLang="zh-CN" cap="none" dirty="0"/>
          </a:p>
          <a:p>
            <a:endParaRPr lang="zh-CN" altLang="en-US" cap="none" dirty="0"/>
          </a:p>
        </p:txBody>
      </p:sp>
      <p:pic>
        <p:nvPicPr>
          <p:cNvPr id="4" name="图片 3"/>
          <p:cNvPicPr>
            <a:picLocks noChangeAspect="1"/>
          </p:cNvPicPr>
          <p:nvPr/>
        </p:nvPicPr>
        <p:blipFill>
          <a:blip r:embed="rId3"/>
          <a:stretch>
            <a:fillRect/>
          </a:stretch>
        </p:blipFill>
        <p:spPr>
          <a:xfrm>
            <a:off x="904640" y="2701923"/>
            <a:ext cx="7334250" cy="1714500"/>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741797865"/>
              </p:ext>
            </p:extLst>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7229"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4794250" y="23717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2614410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POW</a:t>
            </a:r>
            <a:r>
              <a:rPr lang="zh-CN" altLang="en-US" dirty="0"/>
              <a:t>注解</a:t>
            </a:r>
          </a:p>
        </p:txBody>
      </p:sp>
      <p:sp>
        <p:nvSpPr>
          <p:cNvPr id="3" name="内容占位符 2"/>
          <p:cNvSpPr>
            <a:spLocks noGrp="1"/>
          </p:cNvSpPr>
          <p:nvPr>
            <p:ph sz="quarter" idx="13"/>
          </p:nvPr>
        </p:nvSpPr>
        <p:spPr/>
        <p:txBody>
          <a:bodyPr>
            <a:normAutofit lnSpcReduction="10000"/>
          </a:bodyPr>
          <a:lstStyle/>
          <a:p>
            <a:r>
              <a:rPr lang="en-US" altLang="zh-CN" cap="none" dirty="0"/>
              <a:t>POW</a:t>
            </a:r>
            <a:r>
              <a:rPr lang="zh-CN" altLang="en-US" cap="none" dirty="0"/>
              <a:t>函数输出一个向量（</a:t>
            </a:r>
            <a:r>
              <a:rPr lang="en-US" altLang="zh-CN" cap="none" dirty="0" err="1"/>
              <a:t>n,m</a:t>
            </a:r>
            <a:r>
              <a:rPr lang="zh-CN" altLang="en-US" cap="none" dirty="0"/>
              <a:t>），其中</a:t>
            </a:r>
            <a:r>
              <a:rPr lang="en-US" altLang="zh-CN" cap="none" dirty="0"/>
              <a:t>m</a:t>
            </a:r>
            <a:r>
              <a:rPr lang="zh-CN" altLang="en-US" cap="none" dirty="0"/>
              <a:t>是</a:t>
            </a:r>
            <a:r>
              <a:rPr lang="en-US" altLang="zh-CN" cap="none" dirty="0"/>
              <a:t>mix-Hash</a:t>
            </a:r>
            <a:r>
              <a:rPr lang="zh-CN" altLang="en-US" cap="none" dirty="0"/>
              <a:t>，证明使用了正确的</a:t>
            </a:r>
            <a:r>
              <a:rPr lang="en-US" altLang="zh-CN" cap="none" dirty="0"/>
              <a:t>DAG</a:t>
            </a:r>
            <a:r>
              <a:rPr lang="zh-CN" altLang="en-US" cap="none" dirty="0"/>
              <a:t>数据，</a:t>
            </a:r>
            <a:r>
              <a:rPr lang="en-US" altLang="zh-CN" cap="none" dirty="0" err="1"/>
              <a:t>H_n</a:t>
            </a:r>
            <a:r>
              <a:rPr lang="zh-CN" altLang="en-US" cap="none" dirty="0"/>
              <a:t>是一个</a:t>
            </a:r>
            <a:r>
              <a:rPr lang="en-US" altLang="zh-CN" cap="none" dirty="0"/>
              <a:t>64</a:t>
            </a:r>
            <a:r>
              <a:rPr lang="zh-CN" altLang="en-US" cap="none" dirty="0"/>
              <a:t>比特的随机数，取值范围</a:t>
            </a:r>
            <a:r>
              <a:rPr lang="en-US" altLang="zh-CN" cap="none" dirty="0"/>
              <a:t>[0,2^64)</a:t>
            </a:r>
            <a:r>
              <a:rPr lang="zh-CN" altLang="en-US" cap="none" dirty="0"/>
              <a:t>。</a:t>
            </a:r>
            <a:endParaRPr lang="en-US" altLang="zh-CN" cap="none" dirty="0"/>
          </a:p>
          <a:p>
            <a:r>
              <a:rPr lang="en-US" altLang="zh-CN" cap="none" dirty="0"/>
              <a:t>n</a:t>
            </a:r>
            <a:r>
              <a:rPr lang="zh-CN" altLang="en-US" cap="none" dirty="0"/>
              <a:t>的分布基本是随机的</a:t>
            </a:r>
            <a:r>
              <a:rPr lang="en-US" altLang="zh-CN" cap="none" dirty="0"/>
              <a:t>(</a:t>
            </a:r>
            <a:r>
              <a:rPr lang="zh-CN" altLang="en-US" cap="none" dirty="0"/>
              <a:t>哈希函数的输出，</a:t>
            </a:r>
            <a:r>
              <a:rPr lang="en-US" altLang="zh-CN" cap="none" dirty="0"/>
              <a:t>256</a:t>
            </a:r>
            <a:r>
              <a:rPr lang="zh-CN" altLang="en-US" cap="none" dirty="0"/>
              <a:t>比特</a:t>
            </a:r>
            <a:r>
              <a:rPr lang="en-US" altLang="zh-CN" cap="none" dirty="0"/>
              <a:t>)</a:t>
            </a:r>
            <a:r>
              <a:rPr lang="zh-CN" altLang="en-US" cap="none" dirty="0"/>
              <a:t>，找到一个合适的</a:t>
            </a:r>
            <a:r>
              <a:rPr lang="en-US" altLang="zh-CN" cap="none" dirty="0"/>
              <a:t>n</a:t>
            </a:r>
            <a:r>
              <a:rPr lang="zh-CN" altLang="en-US" cap="none" dirty="0"/>
              <a:t>的时间与难度成正比。</a:t>
            </a:r>
            <a:endParaRPr lang="en-US" altLang="zh-CN" cap="none" dirty="0"/>
          </a:p>
          <a:p>
            <a:endParaRPr lang="en-US" altLang="zh-CN" cap="none" dirty="0"/>
          </a:p>
          <a:p>
            <a:r>
              <a:rPr lang="zh-CN" altLang="en-US" cap="none" dirty="0"/>
              <a:t>假设</a:t>
            </a:r>
            <a:r>
              <a:rPr lang="en-US" altLang="zh-CN" cap="none" dirty="0" err="1"/>
              <a:t>H_d</a:t>
            </a:r>
            <a:r>
              <a:rPr lang="en-US" altLang="zh-CN" cap="none" dirty="0"/>
              <a:t>=2^6</a:t>
            </a:r>
            <a:r>
              <a:rPr lang="zh-CN" altLang="en-US" cap="none" dirty="0"/>
              <a:t>，那么</a:t>
            </a:r>
            <a:r>
              <a:rPr lang="en-US" altLang="zh-CN" cap="none" dirty="0"/>
              <a:t>2^256/2^6=2^250</a:t>
            </a:r>
            <a:r>
              <a:rPr lang="zh-CN" altLang="en-US" cap="none" dirty="0"/>
              <a:t>，</a:t>
            </a:r>
            <a:r>
              <a:rPr lang="en-US" altLang="zh-CN" cap="none" dirty="0"/>
              <a:t>n&lt;2^250</a:t>
            </a:r>
          </a:p>
          <a:p>
            <a:r>
              <a:rPr lang="zh-CN" altLang="en-US" cap="none" dirty="0"/>
              <a:t>假设</a:t>
            </a:r>
            <a:r>
              <a:rPr lang="en-US" altLang="zh-CN" cap="none" dirty="0" err="1"/>
              <a:t>H_d</a:t>
            </a:r>
            <a:r>
              <a:rPr lang="en-US" altLang="zh-CN" cap="none" dirty="0"/>
              <a:t>=2^56</a:t>
            </a:r>
            <a:r>
              <a:rPr lang="zh-CN" altLang="en-US" cap="none" dirty="0"/>
              <a:t>，那么</a:t>
            </a:r>
            <a:r>
              <a:rPr lang="en-US" altLang="zh-CN" cap="none" dirty="0"/>
              <a:t>2^256/2^56=2^200</a:t>
            </a:r>
            <a:r>
              <a:rPr lang="zh-CN" altLang="en-US" cap="none" dirty="0"/>
              <a:t>，</a:t>
            </a:r>
            <a:r>
              <a:rPr lang="en-US" altLang="zh-CN" cap="none" dirty="0"/>
              <a:t>n&lt;2^200</a:t>
            </a:r>
          </a:p>
          <a:p>
            <a:r>
              <a:rPr lang="zh-CN" altLang="en-US" cap="none" dirty="0"/>
              <a:t>假设</a:t>
            </a:r>
            <a:r>
              <a:rPr lang="en-US" altLang="zh-CN" cap="none" dirty="0" err="1"/>
              <a:t>H_d</a:t>
            </a:r>
            <a:r>
              <a:rPr lang="en-US" altLang="zh-CN" cap="none" dirty="0"/>
              <a:t>=2^255</a:t>
            </a:r>
            <a:r>
              <a:rPr lang="zh-CN" altLang="en-US" cap="none" dirty="0"/>
              <a:t>，那么</a:t>
            </a:r>
            <a:r>
              <a:rPr lang="en-US" altLang="zh-CN" cap="none" dirty="0"/>
              <a:t>2^256/2^255=2, n&lt;2</a:t>
            </a:r>
          </a:p>
          <a:p>
            <a:endParaRPr lang="zh-CN" altLang="en-US" cap="none" dirty="0"/>
          </a:p>
        </p:txBody>
      </p:sp>
    </p:spTree>
    <p:extLst>
      <p:ext uri="{BB962C8B-B14F-4D97-AF65-F5344CB8AC3E}">
        <p14:creationId xmlns:p14="http://schemas.microsoft.com/office/powerpoint/2010/main" val="370678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p>
        </p:txBody>
      </p:sp>
      <p:sp>
        <p:nvSpPr>
          <p:cNvPr id="3" name="内容占位符 2"/>
          <p:cNvSpPr>
            <a:spLocks noGrp="1"/>
          </p:cNvSpPr>
          <p:nvPr>
            <p:ph sz="quarter" idx="13"/>
          </p:nvPr>
        </p:nvSpPr>
        <p:spPr/>
        <p:txBody>
          <a:bodyPr/>
          <a:lstStyle/>
          <a:p>
            <a:r>
              <a:rPr lang="zh-CN" altLang="en-US" dirty="0"/>
              <a:t>交易按照区块组织</a:t>
            </a:r>
            <a:endParaRPr lang="en-US" altLang="zh-CN" dirty="0"/>
          </a:p>
          <a:p>
            <a:r>
              <a:rPr lang="zh-CN" altLang="en-US" dirty="0"/>
              <a:t>区块使用哈希连接</a:t>
            </a:r>
            <a:endParaRPr lang="en-US" altLang="zh-CN" dirty="0"/>
          </a:p>
          <a:p>
            <a:r>
              <a:rPr lang="zh-CN" altLang="en-US" dirty="0"/>
              <a:t>区块记录系统的交易，记录前一个区块，记录最终状态的一个标识符（最终状态太大，不直接记录）</a:t>
            </a:r>
            <a:endParaRPr lang="en-US" altLang="zh-CN" dirty="0"/>
          </a:p>
          <a:p>
            <a:r>
              <a:rPr lang="zh-CN" altLang="en-US" dirty="0"/>
              <a:t>提供了激励机制让节点通过挖矿记录交易（</a:t>
            </a:r>
            <a:r>
              <a:rPr lang="en-US" altLang="zh-CN" dirty="0"/>
              <a:t>2014</a:t>
            </a:r>
            <a:r>
              <a:rPr lang="zh-CN" altLang="en-US" dirty="0"/>
              <a:t>年）</a:t>
            </a:r>
            <a:endParaRPr lang="en-US" altLang="zh-CN" dirty="0"/>
          </a:p>
          <a:p>
            <a:r>
              <a:rPr lang="zh-CN" altLang="en-US" dirty="0"/>
              <a:t>激励在状态转移时提供，为提名的账户增加以太币</a:t>
            </a:r>
            <a:endParaRPr lang="en-US" altLang="zh-CN" dirty="0"/>
          </a:p>
          <a:p>
            <a:r>
              <a:rPr lang="zh-CN" altLang="en-US" dirty="0"/>
              <a:t>挖矿是提供工作量证明，表明更多的支持某个区块</a:t>
            </a:r>
          </a:p>
        </p:txBody>
      </p:sp>
    </p:spTree>
    <p:extLst>
      <p:ext uri="{BB962C8B-B14F-4D97-AF65-F5344CB8AC3E}">
        <p14:creationId xmlns:p14="http://schemas.microsoft.com/office/powerpoint/2010/main" val="13148433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POW</a:t>
            </a:r>
            <a:r>
              <a:rPr lang="zh-CN" altLang="en-US" dirty="0"/>
              <a:t>价值</a:t>
            </a:r>
          </a:p>
        </p:txBody>
      </p:sp>
      <p:sp>
        <p:nvSpPr>
          <p:cNvPr id="3" name="内容占位符 2"/>
          <p:cNvSpPr>
            <a:spLocks noGrp="1"/>
          </p:cNvSpPr>
          <p:nvPr>
            <p:ph sz="quarter" idx="13"/>
          </p:nvPr>
        </p:nvSpPr>
        <p:spPr/>
        <p:txBody>
          <a:bodyPr/>
          <a:lstStyle/>
          <a:p>
            <a:r>
              <a:rPr lang="zh-CN" altLang="en-US" dirty="0"/>
              <a:t>工作量证明是区块链安全的根基，是恶意节点不能传播新生成的区块以重写整个区块链数据的根本原因。</a:t>
            </a:r>
            <a:endParaRPr lang="en-US" altLang="zh-CN" dirty="0"/>
          </a:p>
          <a:p>
            <a:r>
              <a:rPr lang="zh-CN" altLang="en-US" dirty="0"/>
              <a:t>再细一些，新区块中的随机数必须满足验证关系，而验证关系的满足取决于区块的内容，取决于区块包含的交易。验证关系意味着生成一个新的，有效的区块是困难的，并且随着时间推移，大致需要可信矿工节点的总计算量那么大的计算能力才可以（即</a:t>
            </a:r>
            <a:r>
              <a:rPr lang="en-US" altLang="zh-CN" dirty="0"/>
              <a:t>51%</a:t>
            </a:r>
            <a:r>
              <a:rPr lang="zh-CN" altLang="en-US" dirty="0"/>
              <a:t>攻击）</a:t>
            </a:r>
            <a:endParaRPr lang="en-US" altLang="zh-CN" dirty="0"/>
          </a:p>
        </p:txBody>
      </p:sp>
      <p:pic>
        <p:nvPicPr>
          <p:cNvPr id="4" name="图片 3"/>
          <p:cNvPicPr>
            <a:picLocks noChangeAspect="1"/>
          </p:cNvPicPr>
          <p:nvPr/>
        </p:nvPicPr>
        <p:blipFill>
          <a:blip r:embed="rId2"/>
          <a:stretch>
            <a:fillRect/>
          </a:stretch>
        </p:blipFill>
        <p:spPr>
          <a:xfrm>
            <a:off x="1817557" y="4886230"/>
            <a:ext cx="6640643" cy="1552358"/>
          </a:xfrm>
          <a:prstGeom prst="rect">
            <a:avLst/>
          </a:prstGeom>
        </p:spPr>
      </p:pic>
    </p:spTree>
    <p:extLst>
      <p:ext uri="{BB962C8B-B14F-4D97-AF65-F5344CB8AC3E}">
        <p14:creationId xmlns:p14="http://schemas.microsoft.com/office/powerpoint/2010/main" val="26184007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区块头验证函数</a:t>
            </a:r>
            <a:r>
              <a:rPr lang="en-US" altLang="zh-CN" dirty="0"/>
              <a:t>V(H)</a:t>
            </a:r>
            <a:endParaRPr lang="zh-CN" altLang="en-US" dirty="0"/>
          </a:p>
        </p:txBody>
      </p:sp>
      <p:sp>
        <p:nvSpPr>
          <p:cNvPr id="3" name="内容占位符 2"/>
          <p:cNvSpPr>
            <a:spLocks noGrp="1"/>
          </p:cNvSpPr>
          <p:nvPr>
            <p:ph sz="quarter" idx="13"/>
          </p:nvPr>
        </p:nvSpPr>
        <p:spPr>
          <a:xfrm>
            <a:off x="685330" y="2367093"/>
            <a:ext cx="2117831" cy="3424107"/>
          </a:xfrm>
        </p:spPr>
        <p:txBody>
          <a:bodyPr/>
          <a:lstStyle/>
          <a:p>
            <a:r>
              <a:rPr lang="en-US" altLang="zh-CN" cap="none" dirty="0" err="1"/>
              <a:t>H_x</a:t>
            </a:r>
            <a:r>
              <a:rPr lang="zh-CN" altLang="en-US" cap="none" dirty="0"/>
              <a:t>字段只是限制了大小，单位是字节</a:t>
            </a:r>
          </a:p>
        </p:txBody>
      </p:sp>
      <p:pic>
        <p:nvPicPr>
          <p:cNvPr id="4" name="图片 3"/>
          <p:cNvPicPr>
            <a:picLocks noChangeAspect="1"/>
          </p:cNvPicPr>
          <p:nvPr/>
        </p:nvPicPr>
        <p:blipFill>
          <a:blip r:embed="rId2"/>
          <a:stretch>
            <a:fillRect/>
          </a:stretch>
        </p:blipFill>
        <p:spPr>
          <a:xfrm>
            <a:off x="2922612" y="2214695"/>
            <a:ext cx="5535588" cy="4441999"/>
          </a:xfrm>
          <a:prstGeom prst="rect">
            <a:avLst/>
          </a:prstGeom>
        </p:spPr>
      </p:pic>
    </p:spTree>
    <p:extLst>
      <p:ext uri="{BB962C8B-B14F-4D97-AF65-F5344CB8AC3E}">
        <p14:creationId xmlns:p14="http://schemas.microsoft.com/office/powerpoint/2010/main" val="20695267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Gas</a:t>
            </a:r>
            <a:r>
              <a:rPr lang="zh-CN" altLang="en-US" dirty="0"/>
              <a:t>和支付</a:t>
            </a:r>
          </a:p>
        </p:txBody>
      </p:sp>
      <p:sp>
        <p:nvSpPr>
          <p:cNvPr id="3" name="内容占位符 2"/>
          <p:cNvSpPr>
            <a:spLocks noGrp="1"/>
          </p:cNvSpPr>
          <p:nvPr>
            <p:ph sz="quarter" idx="13"/>
          </p:nvPr>
        </p:nvSpPr>
        <p:spPr/>
        <p:txBody>
          <a:bodyPr/>
          <a:lstStyle/>
          <a:p>
            <a:r>
              <a:rPr lang="zh-CN" altLang="en-US" dirty="0"/>
              <a:t>为了防止网络滥用（</a:t>
            </a:r>
            <a:r>
              <a:rPr lang="en-US" altLang="zh-CN" dirty="0"/>
              <a:t>DDOS</a:t>
            </a:r>
            <a:r>
              <a:rPr lang="zh-CN" altLang="en-US" dirty="0"/>
              <a:t>攻击）和避免图灵停机问题（无解），以太坊中所有的可编程的计算都需要交费。</a:t>
            </a:r>
            <a:endParaRPr lang="en-US" altLang="zh-CN" dirty="0"/>
          </a:p>
          <a:p>
            <a:r>
              <a:rPr lang="zh-CN" altLang="en-US" dirty="0"/>
              <a:t>计算费用的计数单位是</a:t>
            </a:r>
            <a:r>
              <a:rPr lang="en-US" altLang="zh-CN" dirty="0"/>
              <a:t>Gas</a:t>
            </a:r>
          </a:p>
          <a:p>
            <a:r>
              <a:rPr lang="zh-CN" altLang="en-US" dirty="0"/>
              <a:t>任意的一段计算代码，包括生成合约，发出消息调用，使用和存取账户存储空间，在虚拟机中执行操作，都是有一个全局公认的</a:t>
            </a:r>
            <a:r>
              <a:rPr lang="en-US" altLang="zh-CN" dirty="0"/>
              <a:t>gas</a:t>
            </a:r>
            <a:r>
              <a:rPr lang="zh-CN" altLang="en-US" dirty="0"/>
              <a:t>费用的。</a:t>
            </a:r>
            <a:endParaRPr lang="en-US" altLang="zh-CN" dirty="0"/>
          </a:p>
          <a:p>
            <a:endParaRPr lang="zh-CN" altLang="en-US" dirty="0"/>
          </a:p>
        </p:txBody>
      </p:sp>
    </p:spTree>
    <p:extLst>
      <p:ext uri="{BB962C8B-B14F-4D97-AF65-F5344CB8AC3E}">
        <p14:creationId xmlns:p14="http://schemas.microsoft.com/office/powerpoint/2010/main" val="440879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gas</a:t>
            </a:r>
            <a:r>
              <a:rPr lang="zh-CN" altLang="en-US" dirty="0"/>
              <a:t>上限、价格</a:t>
            </a:r>
          </a:p>
        </p:txBody>
      </p:sp>
      <p:sp>
        <p:nvSpPr>
          <p:cNvPr id="3" name="内容占位符 2"/>
          <p:cNvSpPr>
            <a:spLocks noGrp="1"/>
          </p:cNvSpPr>
          <p:nvPr>
            <p:ph sz="quarter" idx="13"/>
          </p:nvPr>
        </p:nvSpPr>
        <p:spPr/>
        <p:txBody>
          <a:bodyPr>
            <a:normAutofit fontScale="92500" lnSpcReduction="10000"/>
          </a:bodyPr>
          <a:lstStyle/>
          <a:p>
            <a:r>
              <a:rPr lang="zh-CN" altLang="en-US" cap="none" dirty="0"/>
              <a:t>每一个交易包含一个</a:t>
            </a:r>
            <a:r>
              <a:rPr lang="en-US" altLang="zh-CN" cap="none" dirty="0" err="1"/>
              <a:t>gasLimit</a:t>
            </a:r>
            <a:r>
              <a:rPr lang="zh-CN" altLang="en-US" cap="none" dirty="0"/>
              <a:t>，表示使用用户的账户中的</a:t>
            </a:r>
            <a:r>
              <a:rPr lang="en-US" altLang="zh-CN" cap="none" dirty="0" err="1"/>
              <a:t>banlance</a:t>
            </a:r>
            <a:r>
              <a:rPr lang="zh-CN" altLang="en-US" cap="none" dirty="0"/>
              <a:t>默认购买的</a:t>
            </a:r>
            <a:r>
              <a:rPr lang="en-US" altLang="zh-CN" cap="none" dirty="0"/>
              <a:t>gas</a:t>
            </a:r>
            <a:r>
              <a:rPr lang="zh-CN" altLang="en-US" cap="none" dirty="0"/>
              <a:t>的量。</a:t>
            </a:r>
            <a:endParaRPr lang="en-US" altLang="zh-CN" cap="none" dirty="0"/>
          </a:p>
          <a:p>
            <a:r>
              <a:rPr lang="zh-CN" altLang="en-US" cap="none" dirty="0"/>
              <a:t>交易中也包含了购买发生时所依据的价格</a:t>
            </a:r>
            <a:r>
              <a:rPr lang="en-US" altLang="zh-CN" cap="none" dirty="0" err="1"/>
              <a:t>gasPrice</a:t>
            </a:r>
            <a:r>
              <a:rPr lang="zh-CN" altLang="en-US" cap="none" dirty="0"/>
              <a:t>。</a:t>
            </a:r>
            <a:endParaRPr lang="en-US" altLang="zh-CN" cap="none" dirty="0"/>
          </a:p>
          <a:p>
            <a:r>
              <a:rPr lang="zh-CN" altLang="en-US" cap="none" dirty="0"/>
              <a:t>如果账户的</a:t>
            </a:r>
            <a:r>
              <a:rPr lang="en-US" altLang="zh-CN" cap="none" dirty="0" err="1"/>
              <a:t>banlance</a:t>
            </a:r>
            <a:r>
              <a:rPr lang="zh-CN" altLang="en-US" cap="none" dirty="0"/>
              <a:t>不足以购买支付这样的购买，交易就是不合法的。</a:t>
            </a:r>
            <a:endParaRPr lang="en-US" altLang="zh-CN" cap="none" dirty="0"/>
          </a:p>
          <a:p>
            <a:r>
              <a:rPr lang="en-US" altLang="zh-CN" cap="none" dirty="0" err="1"/>
              <a:t>gasLimit</a:t>
            </a:r>
            <a:r>
              <a:rPr lang="zh-CN" altLang="en-US" cap="none" dirty="0"/>
              <a:t>的含义在于在交易执行完毕之后，未曾使用的</a:t>
            </a:r>
            <a:r>
              <a:rPr lang="en-US" altLang="zh-CN" cap="none" dirty="0"/>
              <a:t>gas</a:t>
            </a:r>
            <a:r>
              <a:rPr lang="zh-CN" altLang="en-US" cap="none" dirty="0"/>
              <a:t>会按照购买时的汇率兑换成以太币，退回用户的账户。</a:t>
            </a:r>
            <a:endParaRPr lang="en-US" altLang="zh-CN" cap="none" dirty="0"/>
          </a:p>
          <a:p>
            <a:r>
              <a:rPr lang="zh-CN" altLang="en-US" cap="none" dirty="0"/>
              <a:t>在交易执行之外并不会花费</a:t>
            </a:r>
            <a:r>
              <a:rPr lang="en-US" altLang="zh-CN" cap="none" dirty="0"/>
              <a:t>gas</a:t>
            </a:r>
            <a:r>
              <a:rPr lang="zh-CN" altLang="en-US" cap="none" dirty="0"/>
              <a:t>。</a:t>
            </a:r>
            <a:endParaRPr lang="en-US" altLang="zh-CN" cap="none" dirty="0"/>
          </a:p>
          <a:p>
            <a:r>
              <a:rPr lang="zh-CN" altLang="en-US" cap="none" dirty="0"/>
              <a:t>对于有可信代码关联的账号，可以设置一个较高的</a:t>
            </a:r>
            <a:r>
              <a:rPr lang="en-US" altLang="zh-CN" cap="none" dirty="0" err="1"/>
              <a:t>gasLimit</a:t>
            </a:r>
            <a:endParaRPr lang="zh-CN" altLang="en-US" cap="none" dirty="0"/>
          </a:p>
        </p:txBody>
      </p:sp>
    </p:spTree>
    <p:extLst>
      <p:ext uri="{BB962C8B-B14F-4D97-AF65-F5344CB8AC3E}">
        <p14:creationId xmlns:p14="http://schemas.microsoft.com/office/powerpoint/2010/main" val="458166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ETh</a:t>
            </a:r>
            <a:r>
              <a:rPr lang="zh-CN" altLang="en-US" dirty="0"/>
              <a:t>和</a:t>
            </a:r>
            <a:r>
              <a:rPr lang="en-US" altLang="zh-CN" dirty="0"/>
              <a:t>GAS</a:t>
            </a:r>
            <a:endParaRPr lang="zh-CN" altLang="en-US" dirty="0"/>
          </a:p>
        </p:txBody>
      </p:sp>
      <p:sp>
        <p:nvSpPr>
          <p:cNvPr id="3" name="内容占位符 2"/>
          <p:cNvSpPr>
            <a:spLocks noGrp="1"/>
          </p:cNvSpPr>
          <p:nvPr>
            <p:ph sz="quarter" idx="13"/>
          </p:nvPr>
        </p:nvSpPr>
        <p:spPr/>
        <p:txBody>
          <a:bodyPr>
            <a:normAutofit fontScale="92500" lnSpcReduction="10000"/>
          </a:bodyPr>
          <a:lstStyle/>
          <a:p>
            <a:r>
              <a:rPr lang="zh-CN" altLang="en-US" cap="none" dirty="0"/>
              <a:t>一般而言，购买</a:t>
            </a:r>
            <a:r>
              <a:rPr lang="en-US" altLang="zh-CN" cap="none" dirty="0"/>
              <a:t>gas</a:t>
            </a:r>
            <a:r>
              <a:rPr lang="zh-CN" altLang="en-US" cap="none" dirty="0"/>
              <a:t>实际花费的以太币会被转发到区块的受益者地址（通常是矿工地址）。</a:t>
            </a:r>
            <a:endParaRPr lang="en-US" altLang="zh-CN" cap="none" dirty="0"/>
          </a:p>
          <a:p>
            <a:r>
              <a:rPr lang="zh-CN" altLang="en-US" cap="none" dirty="0"/>
              <a:t>交易的生成人可以任意的设置</a:t>
            </a:r>
            <a:r>
              <a:rPr lang="en-US" altLang="zh-CN" cap="none" dirty="0" err="1"/>
              <a:t>gasPrice</a:t>
            </a:r>
            <a:r>
              <a:rPr lang="zh-CN" altLang="en-US" cap="none" dirty="0"/>
              <a:t>，但是矿工可以自由的选择忽略哪些交易。</a:t>
            </a:r>
            <a:endParaRPr lang="en-US" altLang="zh-CN" cap="none" dirty="0"/>
          </a:p>
          <a:p>
            <a:r>
              <a:rPr lang="en-US" altLang="zh-CN" cap="none" dirty="0" err="1"/>
              <a:t>gasPrice</a:t>
            </a:r>
            <a:r>
              <a:rPr lang="zh-CN" altLang="en-US" cap="none" dirty="0"/>
              <a:t>设置的越高，会花费交易生成人账户越多的以太币，会有越多的以太币转入矿工账户，因此更多的矿工会喜欢把这些交易包含进区块。</a:t>
            </a:r>
            <a:endParaRPr lang="en-US" altLang="zh-CN" cap="none" dirty="0"/>
          </a:p>
          <a:p>
            <a:r>
              <a:rPr lang="zh-CN" altLang="en-US" cap="none" dirty="0"/>
              <a:t>矿工一般会选择公布一个包含和执行交易的最低价格，交易的生成人则可以考虑这些价格，然后在交易中设置一个自己的价格。</a:t>
            </a:r>
          </a:p>
        </p:txBody>
      </p:sp>
    </p:spTree>
    <p:extLst>
      <p:ext uri="{BB962C8B-B14F-4D97-AF65-F5344CB8AC3E}">
        <p14:creationId xmlns:p14="http://schemas.microsoft.com/office/powerpoint/2010/main" val="13804355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ETH</a:t>
            </a:r>
            <a:r>
              <a:rPr lang="zh-CN" altLang="en-US" dirty="0"/>
              <a:t>和</a:t>
            </a:r>
            <a:r>
              <a:rPr lang="en-US" altLang="zh-CN" dirty="0"/>
              <a:t>Gas</a:t>
            </a:r>
            <a:endParaRPr lang="zh-CN" altLang="en-US" dirty="0"/>
          </a:p>
        </p:txBody>
      </p:sp>
      <p:sp>
        <p:nvSpPr>
          <p:cNvPr id="3" name="内容占位符 2"/>
          <p:cNvSpPr>
            <a:spLocks noGrp="1"/>
          </p:cNvSpPr>
          <p:nvPr>
            <p:ph sz="quarter" idx="13"/>
          </p:nvPr>
        </p:nvSpPr>
        <p:spPr/>
        <p:txBody>
          <a:bodyPr/>
          <a:lstStyle/>
          <a:p>
            <a:r>
              <a:rPr lang="zh-CN" altLang="en-US" dirty="0"/>
              <a:t>最小可接受的</a:t>
            </a:r>
            <a:r>
              <a:rPr lang="en-US" altLang="zh-CN" dirty="0"/>
              <a:t>gas</a:t>
            </a:r>
            <a:r>
              <a:rPr lang="zh-CN" altLang="en-US" dirty="0"/>
              <a:t>价格通常形成一个分布，交易的生成人事实上需要做一个权衡，考虑少付钱和加大自己的交易被矿工处理的几率</a:t>
            </a:r>
          </a:p>
        </p:txBody>
      </p:sp>
    </p:spTree>
    <p:extLst>
      <p:ext uri="{BB962C8B-B14F-4D97-AF65-F5344CB8AC3E}">
        <p14:creationId xmlns:p14="http://schemas.microsoft.com/office/powerpoint/2010/main" val="11655930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交易执行</a:t>
            </a:r>
          </a:p>
        </p:txBody>
      </p:sp>
      <p:sp>
        <p:nvSpPr>
          <p:cNvPr id="3" name="内容占位符 2"/>
          <p:cNvSpPr>
            <a:spLocks noGrp="1"/>
          </p:cNvSpPr>
          <p:nvPr>
            <p:ph sz="quarter" idx="13"/>
          </p:nvPr>
        </p:nvSpPr>
        <p:spPr/>
        <p:txBody>
          <a:bodyPr>
            <a:normAutofit fontScale="92500" lnSpcReduction="10000"/>
          </a:bodyPr>
          <a:lstStyle/>
          <a:p>
            <a:r>
              <a:rPr lang="zh-CN" altLang="en-US" cap="none" dirty="0"/>
              <a:t>交易的执行时以太坊协议最为复杂的部分，这部分定义了状态转换函数</a:t>
            </a:r>
            <a:r>
              <a:rPr lang="en-US" altLang="zh-CN" cap="none" dirty="0"/>
              <a:t>Upsilon</a:t>
            </a:r>
            <a:r>
              <a:rPr lang="zh-CN" altLang="en-US" cap="none" dirty="0"/>
              <a:t>。</a:t>
            </a:r>
            <a:endParaRPr lang="en-US" altLang="zh-CN" cap="none" dirty="0"/>
          </a:p>
          <a:p>
            <a:r>
              <a:rPr lang="zh-CN" altLang="en-US" cap="none" dirty="0"/>
              <a:t>任意交易在执行之前需要通过合法性验证的初步测试。测试包括：</a:t>
            </a:r>
            <a:endParaRPr lang="en-US" altLang="zh-CN" cap="none" dirty="0"/>
          </a:p>
          <a:p>
            <a:r>
              <a:rPr lang="zh-CN" altLang="en-US" cap="none" dirty="0"/>
              <a:t>（</a:t>
            </a:r>
            <a:r>
              <a:rPr lang="en-US" altLang="zh-CN" cap="none" dirty="0"/>
              <a:t>1</a:t>
            </a:r>
            <a:r>
              <a:rPr lang="zh-CN" altLang="en-US" cap="none" dirty="0"/>
              <a:t>）交易是良好定义的</a:t>
            </a:r>
            <a:r>
              <a:rPr lang="en-US" altLang="zh-CN" cap="none" dirty="0"/>
              <a:t>RLP</a:t>
            </a:r>
            <a:r>
              <a:rPr lang="zh-CN" altLang="en-US" cap="none" dirty="0"/>
              <a:t>字节序列，没有其它字节</a:t>
            </a:r>
            <a:endParaRPr lang="en-US" altLang="zh-CN" cap="none" dirty="0"/>
          </a:p>
          <a:p>
            <a:r>
              <a:rPr lang="zh-CN" altLang="en-US" cap="none" dirty="0"/>
              <a:t>（</a:t>
            </a:r>
            <a:r>
              <a:rPr lang="en-US" altLang="zh-CN" cap="none" dirty="0"/>
              <a:t>2</a:t>
            </a:r>
            <a:r>
              <a:rPr lang="zh-CN" altLang="en-US" cap="none" dirty="0"/>
              <a:t>）交易签名是正确的</a:t>
            </a:r>
            <a:endParaRPr lang="en-US" altLang="zh-CN" cap="none" dirty="0"/>
          </a:p>
          <a:p>
            <a:r>
              <a:rPr lang="zh-CN" altLang="en-US" cap="none" dirty="0"/>
              <a:t>（</a:t>
            </a:r>
            <a:r>
              <a:rPr lang="en-US" altLang="zh-CN" cap="none" dirty="0"/>
              <a:t>3</a:t>
            </a:r>
            <a:r>
              <a:rPr lang="zh-CN" altLang="en-US" cap="none" dirty="0"/>
              <a:t>）交易的随机数是有效的，与发送者账户中的随机数一致</a:t>
            </a:r>
            <a:endParaRPr lang="en-US" altLang="zh-CN" cap="none" dirty="0"/>
          </a:p>
          <a:p>
            <a:r>
              <a:rPr lang="zh-CN" altLang="en-US" cap="none" dirty="0"/>
              <a:t>（</a:t>
            </a:r>
            <a:r>
              <a:rPr lang="en-US" altLang="zh-CN" cap="none" dirty="0"/>
              <a:t>4</a:t>
            </a:r>
            <a:r>
              <a:rPr lang="zh-CN" altLang="en-US" cap="none" dirty="0"/>
              <a:t>）</a:t>
            </a:r>
            <a:r>
              <a:rPr lang="en-US" altLang="zh-CN" cap="none" dirty="0"/>
              <a:t>gas</a:t>
            </a:r>
            <a:r>
              <a:rPr lang="zh-CN" altLang="en-US" cap="none" dirty="0"/>
              <a:t>上限不小于交易所使用的基本</a:t>
            </a:r>
            <a:r>
              <a:rPr lang="en-US" altLang="zh-CN" cap="none" dirty="0"/>
              <a:t>gas</a:t>
            </a:r>
            <a:r>
              <a:rPr lang="zh-CN" altLang="en-US" cap="none" dirty="0"/>
              <a:t>的量，</a:t>
            </a:r>
            <a:r>
              <a:rPr lang="en-US" altLang="zh-CN" cap="none" dirty="0"/>
              <a:t>g_0</a:t>
            </a:r>
          </a:p>
          <a:p>
            <a:r>
              <a:rPr lang="zh-CN" altLang="en-US" cap="none" dirty="0"/>
              <a:t>（</a:t>
            </a:r>
            <a:r>
              <a:rPr lang="en-US" altLang="zh-CN" cap="none" dirty="0"/>
              <a:t>5</a:t>
            </a:r>
            <a:r>
              <a:rPr lang="zh-CN" altLang="en-US" cap="none" dirty="0"/>
              <a:t>）发送者账户至少包含</a:t>
            </a:r>
            <a:r>
              <a:rPr lang="en-US" altLang="zh-CN" cap="none" dirty="0"/>
              <a:t>v_0</a:t>
            </a:r>
            <a:r>
              <a:rPr lang="zh-CN" altLang="en-US" cap="none" dirty="0"/>
              <a:t>余额，用于支付</a:t>
            </a:r>
            <a:r>
              <a:rPr lang="en-US" altLang="zh-CN" cap="none" dirty="0"/>
              <a:t>gas</a:t>
            </a:r>
            <a:r>
              <a:rPr lang="zh-CN" altLang="en-US" cap="none" dirty="0"/>
              <a:t>的费用</a:t>
            </a:r>
          </a:p>
        </p:txBody>
      </p:sp>
    </p:spTree>
    <p:extLst>
      <p:ext uri="{BB962C8B-B14F-4D97-AF65-F5344CB8AC3E}">
        <p14:creationId xmlns:p14="http://schemas.microsoft.com/office/powerpoint/2010/main" val="2709540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3"/>
          </p:nvPr>
        </p:nvSpPr>
        <p:spPr/>
        <p:txBody>
          <a:bodyPr/>
          <a:lstStyle/>
          <a:p>
            <a:r>
              <a:rPr lang="en-US" altLang="zh-CN" cap="none" dirty="0"/>
              <a:t>Upsilon</a:t>
            </a:r>
            <a:r>
              <a:rPr lang="zh-CN" altLang="en-US" cap="none" dirty="0"/>
              <a:t>函数是从</a:t>
            </a:r>
            <a:r>
              <a:rPr lang="en-US" altLang="zh-CN" cap="none" dirty="0"/>
              <a:t>sigma</a:t>
            </a:r>
            <a:r>
              <a:rPr lang="zh-CN" altLang="en-US" cap="none" dirty="0"/>
              <a:t>出发，执行</a:t>
            </a:r>
            <a:r>
              <a:rPr lang="en-US" altLang="zh-CN" cap="none" dirty="0"/>
              <a:t>T</a:t>
            </a:r>
            <a:r>
              <a:rPr lang="zh-CN" altLang="en-US" cap="none" dirty="0"/>
              <a:t>，变换到状态</a:t>
            </a:r>
            <a:r>
              <a:rPr lang="en-US" altLang="zh-CN" cap="none" dirty="0"/>
              <a:t>sigma'</a:t>
            </a:r>
            <a:r>
              <a:rPr lang="zh-CN" altLang="en-US" cap="none" dirty="0"/>
              <a:t>。</a:t>
            </a:r>
            <a:endParaRPr lang="en-US" altLang="zh-CN" cap="none" dirty="0"/>
          </a:p>
          <a:p>
            <a:r>
              <a:rPr lang="en-US" altLang="zh-CN" cap="none" dirty="0"/>
              <a:t>sigma'</a:t>
            </a:r>
            <a:r>
              <a:rPr lang="zh-CN" altLang="en-US" cap="none" dirty="0"/>
              <a:t>称为交易执行后的状态</a:t>
            </a:r>
            <a:endParaRPr lang="en-US" altLang="zh-CN" cap="none" dirty="0"/>
          </a:p>
        </p:txBody>
      </p:sp>
      <p:pic>
        <p:nvPicPr>
          <p:cNvPr id="4" name="图片 3"/>
          <p:cNvPicPr>
            <a:picLocks noChangeAspect="1"/>
          </p:cNvPicPr>
          <p:nvPr/>
        </p:nvPicPr>
        <p:blipFill>
          <a:blip r:embed="rId2"/>
          <a:stretch>
            <a:fillRect/>
          </a:stretch>
        </p:blipFill>
        <p:spPr>
          <a:xfrm>
            <a:off x="3328354" y="1066800"/>
            <a:ext cx="2737344" cy="769319"/>
          </a:xfrm>
          <a:prstGeom prst="rect">
            <a:avLst/>
          </a:prstGeom>
        </p:spPr>
      </p:pic>
    </p:spTree>
    <p:extLst>
      <p:ext uri="{BB962C8B-B14F-4D97-AF65-F5344CB8AC3E}">
        <p14:creationId xmlns:p14="http://schemas.microsoft.com/office/powerpoint/2010/main" val="15579314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子状态</a:t>
            </a:r>
          </a:p>
        </p:txBody>
      </p:sp>
      <p:sp>
        <p:nvSpPr>
          <p:cNvPr id="3" name="内容占位符 2"/>
          <p:cNvSpPr>
            <a:spLocks noGrp="1"/>
          </p:cNvSpPr>
          <p:nvPr>
            <p:ph sz="quarter" idx="13"/>
          </p:nvPr>
        </p:nvSpPr>
        <p:spPr/>
        <p:txBody>
          <a:bodyPr>
            <a:normAutofit fontScale="92500" lnSpcReduction="20000"/>
          </a:bodyPr>
          <a:lstStyle/>
          <a:p>
            <a:r>
              <a:rPr lang="en-US" altLang="zh-CN" dirty="0"/>
              <a:t>6.1</a:t>
            </a:r>
            <a:r>
              <a:rPr lang="zh-CN" altLang="en-US" dirty="0"/>
              <a:t>在交易执行过程中，会连续的生成一些信息，这些信息是跟在交易执行之后使用的。</a:t>
            </a:r>
            <a:endParaRPr lang="en-US" altLang="zh-CN" dirty="0"/>
          </a:p>
          <a:p>
            <a:r>
              <a:rPr lang="zh-CN" altLang="en-US" dirty="0"/>
              <a:t>这些累积的信息称为交易子状态，表示为</a:t>
            </a:r>
            <a:endParaRPr lang="en-US" altLang="zh-CN" dirty="0"/>
          </a:p>
          <a:p>
            <a:endParaRPr lang="en-US" altLang="zh-CN" dirty="0"/>
          </a:p>
          <a:p>
            <a:r>
              <a:rPr lang="en-US" altLang="zh-CN" cap="none" dirty="0"/>
              <a:t>A_s</a:t>
            </a:r>
            <a:r>
              <a:rPr lang="zh-CN" altLang="en-US" cap="none" dirty="0"/>
              <a:t>是自毁集合，表示一个账户集合，在交易执行后被丢弃。</a:t>
            </a:r>
            <a:endParaRPr lang="en-US" altLang="zh-CN" cap="none" dirty="0"/>
          </a:p>
          <a:p>
            <a:r>
              <a:rPr lang="en-US" altLang="zh-CN" cap="none" dirty="0" err="1"/>
              <a:t>A_l</a:t>
            </a:r>
            <a:r>
              <a:rPr lang="zh-CN" altLang="en-US" cap="none" dirty="0"/>
              <a:t>是日志序列，用于以太坊外部世界的观察者（例如分布式应用的前端）容易的跟踪合同调用，是</a:t>
            </a:r>
            <a:r>
              <a:rPr lang="en-US" altLang="zh-CN" cap="none" dirty="0"/>
              <a:t>VM</a:t>
            </a:r>
            <a:r>
              <a:rPr lang="zh-CN" altLang="en-US" cap="none" dirty="0"/>
              <a:t>代码执行过程中的检查点，是归档数据，可检索</a:t>
            </a:r>
            <a:endParaRPr lang="en-US" altLang="zh-CN" cap="none" dirty="0"/>
          </a:p>
          <a:p>
            <a:r>
              <a:rPr lang="en-US" altLang="zh-CN" cap="none" dirty="0" err="1"/>
              <a:t>A_t</a:t>
            </a:r>
            <a:r>
              <a:rPr lang="zh-CN" altLang="en-US" cap="none" dirty="0"/>
              <a:t>是动过的账号集合，在交易结束时空帐号要被删除</a:t>
            </a:r>
            <a:endParaRPr lang="en-US" altLang="zh-CN" cap="none" dirty="0"/>
          </a:p>
          <a:p>
            <a:endParaRPr lang="zh-CN" altLang="en-US" dirty="0"/>
          </a:p>
        </p:txBody>
      </p:sp>
      <p:pic>
        <p:nvPicPr>
          <p:cNvPr id="4" name="图片 3"/>
          <p:cNvPicPr>
            <a:picLocks noChangeAspect="1"/>
          </p:cNvPicPr>
          <p:nvPr/>
        </p:nvPicPr>
        <p:blipFill>
          <a:blip r:embed="rId2"/>
          <a:stretch>
            <a:fillRect/>
          </a:stretch>
        </p:blipFill>
        <p:spPr>
          <a:xfrm>
            <a:off x="3105093" y="3433916"/>
            <a:ext cx="2933343" cy="477110"/>
          </a:xfrm>
          <a:prstGeom prst="rect">
            <a:avLst/>
          </a:prstGeom>
        </p:spPr>
      </p:pic>
    </p:spTree>
    <p:extLst>
      <p:ext uri="{BB962C8B-B14F-4D97-AF65-F5344CB8AC3E}">
        <p14:creationId xmlns:p14="http://schemas.microsoft.com/office/powerpoint/2010/main" val="1119923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子状态</a:t>
            </a:r>
          </a:p>
        </p:txBody>
      </p:sp>
      <p:sp>
        <p:nvSpPr>
          <p:cNvPr id="3" name="内容占位符 2"/>
          <p:cNvSpPr>
            <a:spLocks noGrp="1"/>
          </p:cNvSpPr>
          <p:nvPr>
            <p:ph sz="quarter" idx="13"/>
          </p:nvPr>
        </p:nvSpPr>
        <p:spPr/>
        <p:txBody>
          <a:bodyPr/>
          <a:lstStyle/>
          <a:p>
            <a:r>
              <a:rPr lang="en-US" altLang="zh-CN" cap="none" dirty="0" err="1"/>
              <a:t>A_r</a:t>
            </a:r>
            <a:r>
              <a:rPr lang="zh-CN" altLang="en-US" cap="none" dirty="0"/>
              <a:t>是退税额度，在使用</a:t>
            </a:r>
            <a:r>
              <a:rPr lang="en-US" altLang="zh-CN" cap="none" dirty="0"/>
              <a:t>SSTORE</a:t>
            </a:r>
            <a:r>
              <a:rPr lang="zh-CN" altLang="en-US" cap="none" dirty="0"/>
              <a:t>指令，把一个合约的存储区从非</a:t>
            </a:r>
            <a:r>
              <a:rPr lang="en-US" altLang="zh-CN" cap="none" dirty="0"/>
              <a:t>0</a:t>
            </a:r>
            <a:r>
              <a:rPr lang="zh-CN" altLang="en-US" cap="none" dirty="0"/>
              <a:t>变为</a:t>
            </a:r>
            <a:r>
              <a:rPr lang="en-US" altLang="zh-CN" cap="none" dirty="0"/>
              <a:t>0</a:t>
            </a:r>
            <a:r>
              <a:rPr lang="zh-CN" altLang="en-US" cap="none" dirty="0"/>
              <a:t>时，这个值会增加。尽管不是立刻返还，这个操作允许部分的抵消执行的开销。（鼓励清空）</a:t>
            </a:r>
            <a:endParaRPr lang="en-US" altLang="zh-CN" cap="none" dirty="0"/>
          </a:p>
          <a:p>
            <a:r>
              <a:rPr lang="zh-CN" altLang="en-US" cap="none" dirty="0"/>
              <a:t>初始状态：</a:t>
            </a:r>
            <a:endParaRPr lang="en-US" altLang="zh-CN" cap="none" dirty="0"/>
          </a:p>
          <a:p>
            <a:endParaRPr lang="zh-CN" altLang="en-US" cap="none" dirty="0"/>
          </a:p>
        </p:txBody>
      </p:sp>
      <p:pic>
        <p:nvPicPr>
          <p:cNvPr id="4" name="图片 3"/>
          <p:cNvPicPr>
            <a:picLocks noChangeAspect="1"/>
          </p:cNvPicPr>
          <p:nvPr/>
        </p:nvPicPr>
        <p:blipFill>
          <a:blip r:embed="rId2"/>
          <a:stretch>
            <a:fillRect/>
          </a:stretch>
        </p:blipFill>
        <p:spPr>
          <a:xfrm>
            <a:off x="3117954" y="3494815"/>
            <a:ext cx="2518347" cy="551354"/>
          </a:xfrm>
          <a:prstGeom prst="rect">
            <a:avLst/>
          </a:prstGeom>
        </p:spPr>
      </p:pic>
    </p:spTree>
    <p:extLst>
      <p:ext uri="{BB962C8B-B14F-4D97-AF65-F5344CB8AC3E}">
        <p14:creationId xmlns:p14="http://schemas.microsoft.com/office/powerpoint/2010/main" val="109663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r>
              <a:rPr lang="en-US" altLang="zh-CN" cap="none" dirty="0"/>
              <a:t>B</a:t>
            </a:r>
            <a:r>
              <a:rPr lang="zh-CN" altLang="en-US" cap="none" dirty="0"/>
              <a:t>代表一个区块，包含系列的交易</a:t>
            </a:r>
            <a:r>
              <a:rPr lang="en-US" altLang="zh-CN" cap="none" dirty="0"/>
              <a:t>T_0, T_1 </a:t>
            </a:r>
            <a:r>
              <a:rPr lang="zh-CN" altLang="en-US" cap="none" dirty="0"/>
              <a:t>等</a:t>
            </a:r>
            <a:endParaRPr lang="en-US" altLang="zh-CN" cap="none" dirty="0"/>
          </a:p>
          <a:p>
            <a:r>
              <a:rPr lang="zh-CN" altLang="en-US" cap="none" dirty="0"/>
              <a:t>结合</a:t>
            </a:r>
            <a:endParaRPr lang="en-US" altLang="zh-CN" cap="none" dirty="0"/>
          </a:p>
          <a:p>
            <a:r>
              <a:rPr lang="zh-CN" altLang="en-US" cap="none" dirty="0"/>
              <a:t>可知</a:t>
            </a:r>
            <a:r>
              <a:rPr lang="en-US" altLang="zh-CN" cap="none" dirty="0"/>
              <a:t>Omega</a:t>
            </a:r>
            <a:r>
              <a:rPr lang="zh-CN" altLang="en-US" cap="none" dirty="0"/>
              <a:t>输入两个参数分别是区块</a:t>
            </a:r>
            <a:r>
              <a:rPr lang="en-US" altLang="zh-CN" cap="none" dirty="0"/>
              <a:t>B</a:t>
            </a:r>
            <a:r>
              <a:rPr lang="zh-CN" altLang="en-US" cap="none" dirty="0"/>
              <a:t>和该区块执行系列交易后的最终状态</a:t>
            </a:r>
            <a:endParaRPr lang="en-US" altLang="zh-CN" cap="none" dirty="0"/>
          </a:p>
          <a:p>
            <a:r>
              <a:rPr lang="en-US" altLang="zh-CN" cap="none" dirty="0"/>
              <a:t>Pi</a:t>
            </a:r>
            <a:r>
              <a:rPr lang="zh-CN" altLang="en-US" cap="none" dirty="0"/>
              <a:t>表示区块级别的状态转移</a:t>
            </a:r>
            <a:endParaRPr lang="en-US" altLang="zh-CN" cap="none" dirty="0"/>
          </a:p>
          <a:p>
            <a:r>
              <a:rPr lang="zh-CN" altLang="en-US" cap="none" dirty="0"/>
              <a:t>即从</a:t>
            </a:r>
            <a:r>
              <a:rPr lang="en-US" altLang="zh-CN" cap="none" dirty="0" err="1"/>
              <a:t>sigma_t</a:t>
            </a:r>
            <a:r>
              <a:rPr lang="zh-CN" altLang="en-US" cap="none" dirty="0"/>
              <a:t>状态，经过</a:t>
            </a:r>
            <a:r>
              <a:rPr lang="en-US" altLang="zh-CN" cap="none" dirty="0"/>
              <a:t>B</a:t>
            </a:r>
            <a:r>
              <a:rPr lang="zh-CN" altLang="en-US" cap="none" dirty="0"/>
              <a:t>区块中所有交易的执行之后，进入</a:t>
            </a:r>
            <a:r>
              <a:rPr lang="en-US" altLang="zh-CN" cap="none" dirty="0"/>
              <a:t>sigma_{t+1}</a:t>
            </a:r>
            <a:r>
              <a:rPr lang="zh-CN" altLang="en-US" cap="none" dirty="0"/>
              <a:t>状态</a:t>
            </a:r>
            <a:endParaRPr lang="en-US" altLang="zh-CN" cap="none" dirty="0"/>
          </a:p>
          <a:p>
            <a:endParaRPr lang="en-US" altLang="zh-CN" cap="none" dirty="0"/>
          </a:p>
          <a:p>
            <a:endParaRPr lang="zh-CN" altLang="en-US" dirty="0"/>
          </a:p>
        </p:txBody>
      </p:sp>
      <p:pic>
        <p:nvPicPr>
          <p:cNvPr id="4" name="图片 3"/>
          <p:cNvPicPr>
            <a:picLocks noChangeAspect="1"/>
          </p:cNvPicPr>
          <p:nvPr/>
        </p:nvPicPr>
        <p:blipFill>
          <a:blip r:embed="rId3"/>
          <a:stretch>
            <a:fillRect/>
          </a:stretch>
        </p:blipFill>
        <p:spPr>
          <a:xfrm>
            <a:off x="1998689" y="692706"/>
            <a:ext cx="4876800" cy="1447800"/>
          </a:xfrm>
          <a:prstGeom prst="rect">
            <a:avLst/>
          </a:prstGeom>
        </p:spPr>
      </p:pic>
      <p:pic>
        <p:nvPicPr>
          <p:cNvPr id="5" name="图片 4"/>
          <p:cNvPicPr>
            <a:picLocks noChangeAspect="1"/>
          </p:cNvPicPr>
          <p:nvPr/>
        </p:nvPicPr>
        <p:blipFill>
          <a:blip r:embed="rId4"/>
          <a:stretch>
            <a:fillRect/>
          </a:stretch>
        </p:blipFill>
        <p:spPr>
          <a:xfrm>
            <a:off x="1632288" y="2746399"/>
            <a:ext cx="2371725" cy="638175"/>
          </a:xfrm>
          <a:prstGeom prst="rect">
            <a:avLst/>
          </a:prstGeom>
        </p:spPr>
      </p:pic>
    </p:spTree>
    <p:extLst>
      <p:ext uri="{BB962C8B-B14F-4D97-AF65-F5344CB8AC3E}">
        <p14:creationId xmlns:p14="http://schemas.microsoft.com/office/powerpoint/2010/main" val="234862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a:t>
            </a:r>
          </a:p>
        </p:txBody>
      </p:sp>
      <p:sp>
        <p:nvSpPr>
          <p:cNvPr id="3" name="内容占位符 2"/>
          <p:cNvSpPr>
            <a:spLocks noGrp="1"/>
          </p:cNvSpPr>
          <p:nvPr>
            <p:ph sz="quarter" idx="13"/>
          </p:nvPr>
        </p:nvSpPr>
        <p:spPr/>
        <p:txBody>
          <a:bodyPr/>
          <a:lstStyle/>
          <a:p>
            <a:r>
              <a:rPr lang="en-US" altLang="zh-CN" dirty="0"/>
              <a:t>6.2</a:t>
            </a:r>
            <a:r>
              <a:rPr lang="zh-CN" altLang="en-US" dirty="0"/>
              <a:t>基本交易费</a:t>
            </a:r>
            <a:r>
              <a:rPr lang="en-US" altLang="zh-CN" cap="none" dirty="0"/>
              <a:t>g_0</a:t>
            </a:r>
            <a:r>
              <a:rPr lang="zh-CN" altLang="en-US" cap="none" dirty="0"/>
              <a:t>是交易在执行之前就需要支付的</a:t>
            </a:r>
            <a:r>
              <a:rPr lang="en-US" altLang="zh-CN" cap="none" dirty="0"/>
              <a:t>gas</a:t>
            </a:r>
            <a:r>
              <a:rPr lang="zh-CN" altLang="en-US" cap="none" dirty="0"/>
              <a:t>费用</a:t>
            </a:r>
            <a:endParaRPr lang="zh-CN" altLang="en-US" dirty="0"/>
          </a:p>
        </p:txBody>
      </p:sp>
      <p:pic>
        <p:nvPicPr>
          <p:cNvPr id="4" name="图片 3"/>
          <p:cNvPicPr>
            <a:picLocks noChangeAspect="1"/>
          </p:cNvPicPr>
          <p:nvPr/>
        </p:nvPicPr>
        <p:blipFill>
          <a:blip r:embed="rId2"/>
          <a:stretch>
            <a:fillRect/>
          </a:stretch>
        </p:blipFill>
        <p:spPr>
          <a:xfrm>
            <a:off x="952265" y="2909497"/>
            <a:ext cx="7239000" cy="3257550"/>
          </a:xfrm>
          <a:prstGeom prst="rect">
            <a:avLst/>
          </a:prstGeom>
        </p:spPr>
      </p:pic>
    </p:spTree>
    <p:extLst>
      <p:ext uri="{BB962C8B-B14F-4D97-AF65-F5344CB8AC3E}">
        <p14:creationId xmlns:p14="http://schemas.microsoft.com/office/powerpoint/2010/main" val="254299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a:t>g_0</a:t>
            </a:r>
            <a:r>
              <a:rPr lang="zh-CN" altLang="en-US" cap="none" dirty="0"/>
              <a:t>的注解</a:t>
            </a:r>
          </a:p>
        </p:txBody>
      </p:sp>
      <p:sp>
        <p:nvSpPr>
          <p:cNvPr id="3" name="内容占位符 2"/>
          <p:cNvSpPr>
            <a:spLocks noGrp="1"/>
          </p:cNvSpPr>
          <p:nvPr>
            <p:ph sz="quarter" idx="13"/>
          </p:nvPr>
        </p:nvSpPr>
        <p:spPr>
          <a:xfrm>
            <a:off x="685330" y="2367093"/>
            <a:ext cx="7772870" cy="3943766"/>
          </a:xfrm>
        </p:spPr>
        <p:txBody>
          <a:bodyPr>
            <a:normAutofit lnSpcReduction="10000"/>
          </a:bodyPr>
          <a:lstStyle/>
          <a:p>
            <a:r>
              <a:rPr lang="zh-CN" altLang="en-US" dirty="0"/>
              <a:t>可以看到</a:t>
            </a:r>
            <a:r>
              <a:rPr lang="en-US" altLang="zh-CN" cap="none" dirty="0"/>
              <a:t>g_0</a:t>
            </a:r>
            <a:r>
              <a:rPr lang="zh-CN" altLang="en-US" cap="none" dirty="0"/>
              <a:t>由三部分组成</a:t>
            </a:r>
            <a:endParaRPr lang="en-US" altLang="zh-CN" cap="none" dirty="0"/>
          </a:p>
          <a:p>
            <a:r>
              <a:rPr lang="zh-CN" altLang="en-US" cap="none" dirty="0"/>
              <a:t>其中：</a:t>
            </a:r>
            <a:endParaRPr lang="en-US" altLang="zh-CN" cap="none" dirty="0"/>
          </a:p>
          <a:p>
            <a:r>
              <a:rPr lang="en-US" altLang="zh-CN" cap="none" dirty="0" err="1"/>
              <a:t>G_transaction</a:t>
            </a:r>
            <a:r>
              <a:rPr lang="zh-CN" altLang="en-US" cap="none" dirty="0"/>
              <a:t>是每个交易需要支付的</a:t>
            </a:r>
            <a:r>
              <a:rPr lang="en-US" altLang="zh-CN" cap="none" dirty="0"/>
              <a:t>gas</a:t>
            </a:r>
            <a:r>
              <a:rPr lang="zh-CN" altLang="en-US" cap="none" dirty="0"/>
              <a:t>，</a:t>
            </a:r>
            <a:r>
              <a:rPr lang="en-US" altLang="zh-CN" cap="none" dirty="0"/>
              <a:t>21000</a:t>
            </a:r>
          </a:p>
          <a:p>
            <a:r>
              <a:rPr lang="en-US" altLang="zh-CN" cap="none" dirty="0" err="1"/>
              <a:t>G_txcreat</a:t>
            </a:r>
            <a:r>
              <a:rPr lang="zh-CN" altLang="en-US" cap="none" dirty="0"/>
              <a:t>在</a:t>
            </a:r>
            <a:r>
              <a:rPr lang="en-US" altLang="zh-CN" cap="none" dirty="0"/>
              <a:t>Homestead</a:t>
            </a:r>
            <a:r>
              <a:rPr lang="zh-CN" altLang="en-US" cap="none" dirty="0"/>
              <a:t>版本之后每个创建合约的交易都要支付，</a:t>
            </a:r>
            <a:r>
              <a:rPr lang="en-US" altLang="zh-CN" cap="none" dirty="0"/>
              <a:t>32000 </a:t>
            </a:r>
            <a:r>
              <a:rPr lang="zh-CN" altLang="en-US" cap="none" dirty="0"/>
              <a:t>（创建合约的交易</a:t>
            </a:r>
            <a:r>
              <a:rPr lang="en-US" altLang="zh-CN" cap="none" dirty="0" err="1"/>
              <a:t>T_t</a:t>
            </a:r>
            <a:r>
              <a:rPr lang="zh-CN" altLang="en-US" cap="none" dirty="0"/>
              <a:t>字段，即交易目的地址字段为空）</a:t>
            </a:r>
            <a:endParaRPr lang="en-US" altLang="zh-CN" cap="none" dirty="0"/>
          </a:p>
          <a:p>
            <a:r>
              <a:rPr lang="en-US" altLang="zh-CN" cap="none" dirty="0" err="1"/>
              <a:t>G_txdatazero</a:t>
            </a:r>
            <a:r>
              <a:rPr lang="zh-CN" altLang="en-US" cap="none" dirty="0"/>
              <a:t>数据或者代码中的每个</a:t>
            </a:r>
            <a:r>
              <a:rPr lang="en-US" altLang="zh-CN" cap="none" dirty="0"/>
              <a:t>0</a:t>
            </a:r>
            <a:r>
              <a:rPr lang="zh-CN" altLang="en-US" cap="none" dirty="0"/>
              <a:t>字节都要交费，</a:t>
            </a:r>
            <a:r>
              <a:rPr lang="en-US" altLang="zh-CN" cap="none" dirty="0"/>
              <a:t>4</a:t>
            </a:r>
            <a:r>
              <a:rPr lang="zh-CN" altLang="en-US" cap="none" dirty="0"/>
              <a:t>；</a:t>
            </a:r>
            <a:endParaRPr lang="en-US" altLang="zh-CN" cap="none" dirty="0"/>
          </a:p>
          <a:p>
            <a:r>
              <a:rPr lang="en-US" altLang="zh-CN" cap="none" dirty="0" err="1"/>
              <a:t>G_txdatanonzero</a:t>
            </a:r>
            <a:r>
              <a:rPr lang="zh-CN" altLang="en-US" cap="none" dirty="0"/>
              <a:t>数据或者代码中的每个非</a:t>
            </a:r>
            <a:r>
              <a:rPr lang="en-US" altLang="zh-CN" cap="none" dirty="0"/>
              <a:t>0</a:t>
            </a:r>
            <a:r>
              <a:rPr lang="zh-CN" altLang="en-US" cap="none" dirty="0"/>
              <a:t>字节都要交费，</a:t>
            </a:r>
            <a:r>
              <a:rPr lang="en-US" altLang="zh-CN" cap="none" dirty="0"/>
              <a:t>68</a:t>
            </a:r>
            <a:r>
              <a:rPr lang="zh-CN" altLang="en-US" cap="none" dirty="0"/>
              <a:t>；</a:t>
            </a:r>
            <a:endParaRPr lang="en-US" altLang="zh-CN" cap="none" dirty="0"/>
          </a:p>
          <a:p>
            <a:r>
              <a:rPr lang="en-US" altLang="zh-CN" cap="none" dirty="0" err="1"/>
              <a:t>i</a:t>
            </a:r>
            <a:r>
              <a:rPr lang="en-US" altLang="zh-CN" cap="none" dirty="0"/>
              <a:t> in </a:t>
            </a:r>
            <a:r>
              <a:rPr lang="en-US" altLang="zh-CN" cap="none" dirty="0" err="1"/>
              <a:t>T_i</a:t>
            </a:r>
            <a:r>
              <a:rPr lang="en-US" altLang="zh-CN" cap="none" dirty="0"/>
              <a:t>, </a:t>
            </a:r>
            <a:r>
              <a:rPr lang="en-US" altLang="zh-CN" cap="none" dirty="0" err="1"/>
              <a:t>T_d</a:t>
            </a:r>
            <a:r>
              <a:rPr lang="zh-CN" altLang="en-US" cap="none" dirty="0"/>
              <a:t>表示对于</a:t>
            </a:r>
            <a:r>
              <a:rPr lang="en-US" altLang="zh-CN" cap="none" dirty="0" err="1"/>
              <a:t>T_i</a:t>
            </a:r>
            <a:r>
              <a:rPr lang="zh-CN" altLang="en-US" cap="none" dirty="0"/>
              <a:t>和</a:t>
            </a:r>
            <a:r>
              <a:rPr lang="en-US" altLang="zh-CN" cap="none" dirty="0" err="1"/>
              <a:t>T_d</a:t>
            </a:r>
            <a:r>
              <a:rPr lang="zh-CN" altLang="en-US" cap="none" dirty="0"/>
              <a:t>形成的每一个字节，如果这个字节是</a:t>
            </a:r>
            <a:r>
              <a:rPr lang="en-US" altLang="zh-CN" cap="none" dirty="0"/>
              <a:t>0</a:t>
            </a:r>
            <a:r>
              <a:rPr lang="zh-CN" altLang="en-US" cap="none" dirty="0"/>
              <a:t>，就要收“</a:t>
            </a:r>
            <a:r>
              <a:rPr lang="en-US" altLang="zh-CN" cap="none" dirty="0"/>
              <a:t>0</a:t>
            </a:r>
            <a:r>
              <a:rPr lang="zh-CN" altLang="en-US" cap="none" dirty="0"/>
              <a:t>字节”的费用。</a:t>
            </a:r>
            <a:endParaRPr lang="en-US" altLang="zh-CN" cap="none" dirty="0"/>
          </a:p>
          <a:p>
            <a:endParaRPr lang="en-US" altLang="zh-CN" cap="none" dirty="0"/>
          </a:p>
          <a:p>
            <a:endParaRPr lang="zh-CN" altLang="en-US" dirty="0"/>
          </a:p>
        </p:txBody>
      </p:sp>
    </p:spTree>
    <p:extLst>
      <p:ext uri="{BB962C8B-B14F-4D97-AF65-F5344CB8AC3E}">
        <p14:creationId xmlns:p14="http://schemas.microsoft.com/office/powerpoint/2010/main" val="21927209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账户中的基本余额</a:t>
            </a:r>
            <a:r>
              <a:rPr lang="en-US" altLang="zh-CN" cap="none" dirty="0"/>
              <a:t>v_0</a:t>
            </a:r>
            <a:endParaRPr lang="zh-CN" altLang="en-US" cap="none" dirty="0"/>
          </a:p>
        </p:txBody>
      </p:sp>
      <p:sp>
        <p:nvSpPr>
          <p:cNvPr id="3" name="内容占位符 2"/>
          <p:cNvSpPr>
            <a:spLocks noGrp="1"/>
          </p:cNvSpPr>
          <p:nvPr>
            <p:ph sz="quarter" idx="13"/>
          </p:nvPr>
        </p:nvSpPr>
        <p:spPr/>
        <p:txBody>
          <a:bodyPr/>
          <a:lstStyle/>
          <a:p>
            <a:endParaRPr lang="en-US" altLang="zh-CN" dirty="0"/>
          </a:p>
          <a:p>
            <a:endParaRPr lang="en-US" altLang="zh-CN" cap="none" dirty="0"/>
          </a:p>
          <a:p>
            <a:r>
              <a:rPr lang="zh-CN" altLang="en-US" cap="none" dirty="0"/>
              <a:t>回忆一下，</a:t>
            </a:r>
            <a:r>
              <a:rPr lang="en-US" altLang="zh-CN" cap="none" dirty="0" err="1"/>
              <a:t>T_g</a:t>
            </a:r>
            <a:r>
              <a:rPr lang="zh-CN" altLang="en-US" cap="none" dirty="0"/>
              <a:t>是交易的</a:t>
            </a:r>
            <a:r>
              <a:rPr lang="en-US" altLang="zh-CN" cap="none" dirty="0" err="1"/>
              <a:t>gasLimit</a:t>
            </a:r>
            <a:r>
              <a:rPr lang="zh-CN" altLang="en-US" cap="none" dirty="0"/>
              <a:t>，</a:t>
            </a:r>
            <a:r>
              <a:rPr lang="en-US" altLang="zh-CN" cap="none" dirty="0" err="1"/>
              <a:t>T_p</a:t>
            </a:r>
            <a:r>
              <a:rPr lang="zh-CN" altLang="en-US" cap="none" dirty="0"/>
              <a:t>是</a:t>
            </a:r>
            <a:r>
              <a:rPr lang="en-US" altLang="zh-CN" cap="none" dirty="0" err="1"/>
              <a:t>gasPrice</a:t>
            </a:r>
            <a:r>
              <a:rPr lang="zh-CN" altLang="en-US" cap="none" dirty="0"/>
              <a:t>，</a:t>
            </a:r>
            <a:r>
              <a:rPr lang="en-US" altLang="zh-CN" cap="none" dirty="0" err="1"/>
              <a:t>T_v</a:t>
            </a:r>
            <a:r>
              <a:rPr lang="zh-CN" altLang="en-US" cap="none" dirty="0"/>
              <a:t>是要转移给目的地址或者合约的钱</a:t>
            </a:r>
          </a:p>
        </p:txBody>
      </p:sp>
      <p:pic>
        <p:nvPicPr>
          <p:cNvPr id="4" name="图片 3"/>
          <p:cNvPicPr>
            <a:picLocks noChangeAspect="1"/>
          </p:cNvPicPr>
          <p:nvPr/>
        </p:nvPicPr>
        <p:blipFill>
          <a:blip r:embed="rId2"/>
          <a:stretch>
            <a:fillRect/>
          </a:stretch>
        </p:blipFill>
        <p:spPr>
          <a:xfrm>
            <a:off x="2887168" y="2367093"/>
            <a:ext cx="3009900" cy="762000"/>
          </a:xfrm>
          <a:prstGeom prst="rect">
            <a:avLst/>
          </a:prstGeom>
        </p:spPr>
      </p:pic>
    </p:spTree>
    <p:extLst>
      <p:ext uri="{BB962C8B-B14F-4D97-AF65-F5344CB8AC3E}">
        <p14:creationId xmlns:p14="http://schemas.microsoft.com/office/powerpoint/2010/main" val="37336964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交易执行前的验证</a:t>
            </a:r>
          </a:p>
        </p:txBody>
      </p:sp>
      <p:sp>
        <p:nvSpPr>
          <p:cNvPr id="3" name="内容占位符 2"/>
          <p:cNvSpPr>
            <a:spLocks noGrp="1"/>
          </p:cNvSpPr>
          <p:nvPr>
            <p:ph sz="quarter" idx="13"/>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188829" y="2083658"/>
            <a:ext cx="7096125" cy="3990975"/>
          </a:xfrm>
          <a:prstGeom prst="rect">
            <a:avLst/>
          </a:prstGeom>
        </p:spPr>
      </p:pic>
    </p:spTree>
    <p:extLst>
      <p:ext uri="{BB962C8B-B14F-4D97-AF65-F5344CB8AC3E}">
        <p14:creationId xmlns:p14="http://schemas.microsoft.com/office/powerpoint/2010/main" val="8175011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交易执行前验证的注解</a:t>
            </a:r>
          </a:p>
        </p:txBody>
      </p:sp>
      <p:sp>
        <p:nvSpPr>
          <p:cNvPr id="3" name="内容占位符 2"/>
          <p:cNvSpPr>
            <a:spLocks noGrp="1"/>
          </p:cNvSpPr>
          <p:nvPr>
            <p:ph sz="quarter" idx="13"/>
          </p:nvPr>
        </p:nvSpPr>
        <p:spPr/>
        <p:txBody>
          <a:bodyPr>
            <a:normAutofit fontScale="92500" lnSpcReduction="10000"/>
          </a:bodyPr>
          <a:lstStyle/>
          <a:p>
            <a:r>
              <a:rPr lang="en-US" altLang="zh-CN" dirty="0"/>
              <a:t>1.</a:t>
            </a:r>
            <a:r>
              <a:rPr lang="zh-CN" altLang="en-US" dirty="0"/>
              <a:t>得有发送人</a:t>
            </a:r>
            <a:endParaRPr lang="en-US" altLang="zh-CN" dirty="0"/>
          </a:p>
          <a:p>
            <a:r>
              <a:rPr lang="en-US" altLang="zh-CN" dirty="0"/>
              <a:t>2.</a:t>
            </a:r>
            <a:r>
              <a:rPr lang="zh-CN" altLang="en-US" dirty="0"/>
              <a:t>发送人在当前</a:t>
            </a:r>
            <a:r>
              <a:rPr lang="en-US" altLang="zh-CN" dirty="0"/>
              <a:t>MPT</a:t>
            </a:r>
            <a:r>
              <a:rPr lang="zh-CN" altLang="en-US" dirty="0"/>
              <a:t>树中有记录（是合法账号）</a:t>
            </a:r>
            <a:endParaRPr lang="en-US" altLang="zh-CN" dirty="0"/>
          </a:p>
          <a:p>
            <a:r>
              <a:rPr lang="en-US" altLang="zh-CN" dirty="0"/>
              <a:t>3.</a:t>
            </a:r>
            <a:r>
              <a:rPr lang="zh-CN" altLang="en-US" dirty="0"/>
              <a:t>交易随机数与账号随机数一致</a:t>
            </a:r>
            <a:endParaRPr lang="en-US" altLang="zh-CN" dirty="0"/>
          </a:p>
          <a:p>
            <a:r>
              <a:rPr lang="en-US" altLang="zh-CN" dirty="0"/>
              <a:t>4.</a:t>
            </a:r>
            <a:r>
              <a:rPr lang="zh-CN" altLang="en-US" dirty="0"/>
              <a:t>基本开销</a:t>
            </a:r>
            <a:r>
              <a:rPr lang="en-US" altLang="zh-CN" cap="none" dirty="0"/>
              <a:t>g_0</a:t>
            </a:r>
            <a:r>
              <a:rPr lang="zh-CN" altLang="en-US" cap="none" dirty="0"/>
              <a:t>不大于交易的</a:t>
            </a:r>
            <a:r>
              <a:rPr lang="en-US" altLang="zh-CN" cap="none" dirty="0" err="1"/>
              <a:t>gasLimit</a:t>
            </a:r>
            <a:endParaRPr lang="en-US" altLang="zh-CN" cap="none" dirty="0"/>
          </a:p>
          <a:p>
            <a:r>
              <a:rPr lang="en-US" altLang="zh-CN" cap="none" dirty="0"/>
              <a:t>5.</a:t>
            </a:r>
            <a:r>
              <a:rPr lang="zh-CN" altLang="en-US" cap="none" dirty="0"/>
              <a:t>交易的基本开销不大于账户中的余额</a:t>
            </a:r>
            <a:endParaRPr lang="en-US" altLang="zh-CN" cap="none" dirty="0"/>
          </a:p>
          <a:p>
            <a:r>
              <a:rPr lang="en-US" altLang="zh-CN" cap="none" dirty="0"/>
              <a:t>6.</a:t>
            </a:r>
            <a:r>
              <a:rPr lang="zh-CN" altLang="en-US" cap="none" dirty="0"/>
              <a:t>交易的</a:t>
            </a:r>
            <a:r>
              <a:rPr lang="en-US" altLang="zh-CN" cap="none" dirty="0" err="1"/>
              <a:t>gasLimit</a:t>
            </a:r>
            <a:r>
              <a:rPr lang="zh-CN" altLang="en-US" cap="none" dirty="0"/>
              <a:t>不大于当前区块总的</a:t>
            </a:r>
            <a:r>
              <a:rPr lang="en-US" altLang="zh-CN" cap="none" dirty="0" err="1"/>
              <a:t>gasLimit</a:t>
            </a:r>
            <a:r>
              <a:rPr lang="zh-CN" altLang="en-US" cap="none" dirty="0"/>
              <a:t>上限减去已经用掉的</a:t>
            </a:r>
            <a:r>
              <a:rPr lang="en-US" altLang="zh-CN" cap="none" dirty="0"/>
              <a:t>gas</a:t>
            </a:r>
            <a:r>
              <a:rPr lang="zh-CN" altLang="en-US" cap="none" dirty="0"/>
              <a:t>配额的数值（或者说“不大于区块的剩余</a:t>
            </a:r>
            <a:r>
              <a:rPr lang="en-US" altLang="zh-CN" cap="none" dirty="0"/>
              <a:t>gas</a:t>
            </a:r>
            <a:r>
              <a:rPr lang="zh-CN" altLang="en-US" cap="none" dirty="0"/>
              <a:t>配额”）</a:t>
            </a:r>
            <a:endParaRPr lang="en-US" altLang="zh-CN" cap="none" dirty="0"/>
          </a:p>
          <a:p>
            <a:r>
              <a:rPr lang="zh-CN" altLang="en-US" cap="none" dirty="0"/>
              <a:t>复习一下，</a:t>
            </a:r>
            <a:r>
              <a:rPr lang="en-US" altLang="zh-CN" cap="none" dirty="0" err="1"/>
              <a:t>R_u</a:t>
            </a:r>
            <a:r>
              <a:rPr lang="zh-CN" altLang="en-US" cap="none" dirty="0"/>
              <a:t>表示一个交易执行完后所在区块的累积</a:t>
            </a:r>
            <a:r>
              <a:rPr lang="en-US" altLang="zh-CN" cap="none" dirty="0"/>
              <a:t>gas</a:t>
            </a:r>
            <a:r>
              <a:rPr lang="zh-CN" altLang="en-US" cap="none" dirty="0"/>
              <a:t>用量</a:t>
            </a:r>
            <a:endParaRPr lang="zh-CN" altLang="en-US" dirty="0"/>
          </a:p>
        </p:txBody>
      </p:sp>
    </p:spTree>
    <p:extLst>
      <p:ext uri="{BB962C8B-B14F-4D97-AF65-F5344CB8AC3E}">
        <p14:creationId xmlns:p14="http://schemas.microsoft.com/office/powerpoint/2010/main" val="10737943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a:t>
            </a:r>
          </a:p>
        </p:txBody>
      </p:sp>
      <p:sp>
        <p:nvSpPr>
          <p:cNvPr id="3" name="内容占位符 2"/>
          <p:cNvSpPr>
            <a:spLocks noGrp="1"/>
          </p:cNvSpPr>
          <p:nvPr>
            <p:ph sz="quarter" idx="13"/>
          </p:nvPr>
        </p:nvSpPr>
        <p:spPr/>
        <p:txBody>
          <a:bodyPr>
            <a:normAutofit lnSpcReduction="10000"/>
          </a:bodyPr>
          <a:lstStyle/>
          <a:p>
            <a:r>
              <a:rPr lang="zh-CN" altLang="en-US" cap="none" dirty="0"/>
              <a:t>执行开始于对发送方账户的</a:t>
            </a:r>
            <a:r>
              <a:rPr lang="en-US" altLang="zh-CN" cap="none" dirty="0"/>
              <a:t>nonce</a:t>
            </a:r>
            <a:r>
              <a:rPr lang="zh-CN" altLang="en-US" cap="none" dirty="0"/>
              <a:t>和</a:t>
            </a:r>
            <a:r>
              <a:rPr lang="en-US" altLang="zh-CN" cap="none" dirty="0"/>
              <a:t>balance</a:t>
            </a:r>
            <a:r>
              <a:rPr lang="zh-CN" altLang="en-US" cap="none" dirty="0"/>
              <a:t>的操作。</a:t>
            </a:r>
            <a:endParaRPr lang="en-US" altLang="zh-CN" cap="none" dirty="0"/>
          </a:p>
          <a:p>
            <a:r>
              <a:rPr lang="en-US" altLang="zh-CN" cap="none" dirty="0" err="1"/>
              <a:t>nocne</a:t>
            </a:r>
            <a:r>
              <a:rPr lang="zh-CN" altLang="en-US" cap="none" dirty="0"/>
              <a:t>会加</a:t>
            </a:r>
            <a:r>
              <a:rPr lang="en-US" altLang="zh-CN" cap="none" dirty="0"/>
              <a:t>1</a:t>
            </a:r>
          </a:p>
          <a:p>
            <a:r>
              <a:rPr lang="en-US" altLang="zh-CN" cap="none" dirty="0"/>
              <a:t>balance</a:t>
            </a:r>
            <a:r>
              <a:rPr lang="zh-CN" altLang="en-US" cap="none" dirty="0"/>
              <a:t>会减去</a:t>
            </a:r>
            <a:r>
              <a:rPr lang="en-US" altLang="zh-CN" cap="none" dirty="0" err="1"/>
              <a:t>T_g</a:t>
            </a:r>
            <a:r>
              <a:rPr lang="en-US" altLang="zh-CN" cap="none" dirty="0"/>
              <a:t>*</a:t>
            </a:r>
            <a:r>
              <a:rPr lang="en-US" altLang="zh-CN" cap="none" dirty="0" err="1"/>
              <a:t>T_p</a:t>
            </a:r>
            <a:endParaRPr lang="en-US" altLang="zh-CN" cap="none" dirty="0"/>
          </a:p>
          <a:p>
            <a:r>
              <a:rPr lang="zh-CN" altLang="en-US" cap="none" dirty="0"/>
              <a:t>交易执行可用的</a:t>
            </a:r>
            <a:r>
              <a:rPr lang="en-US" altLang="zh-CN" cap="none" dirty="0"/>
              <a:t>gas</a:t>
            </a:r>
            <a:r>
              <a:rPr lang="zh-CN" altLang="en-US" cap="none" dirty="0"/>
              <a:t>是</a:t>
            </a:r>
            <a:r>
              <a:rPr lang="en-US" altLang="zh-CN" cap="none" dirty="0" err="1"/>
              <a:t>T_g</a:t>
            </a:r>
            <a:r>
              <a:rPr lang="en-US" altLang="zh-CN" cap="none" dirty="0"/>
              <a:t> - g_0</a:t>
            </a:r>
          </a:p>
          <a:p>
            <a:r>
              <a:rPr lang="zh-CN" altLang="en-US" cap="none" dirty="0"/>
              <a:t>交易的执行，不管是合同创建还是消息调用，都会达到一个最终状态，最终状态可能与初始状态相同，状态数据的改变是确定的，有效的。交易的有效性在执行开始之前已经解决了。（言外之意，交易的内容是否有问题，不是以太坊考虑的）</a:t>
            </a:r>
          </a:p>
        </p:txBody>
      </p:sp>
    </p:spTree>
    <p:extLst>
      <p:ext uri="{BB962C8B-B14F-4D97-AF65-F5344CB8AC3E}">
        <p14:creationId xmlns:p14="http://schemas.microsoft.com/office/powerpoint/2010/main" val="35352133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第一个检查点</a:t>
            </a:r>
          </a:p>
        </p:txBody>
      </p:sp>
      <p:sp>
        <p:nvSpPr>
          <p:cNvPr id="3" name="内容占位符 2"/>
          <p:cNvSpPr>
            <a:spLocks noGrp="1"/>
          </p:cNvSpPr>
          <p:nvPr>
            <p:ph sz="quarter" idx="13"/>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只改变了发送者账户的随机数和</a:t>
            </a:r>
            <a:r>
              <a:rPr lang="en-US" altLang="zh-CN" dirty="0"/>
              <a:t>balance</a:t>
            </a:r>
            <a:endParaRPr lang="zh-CN" altLang="en-US" dirty="0"/>
          </a:p>
        </p:txBody>
      </p:sp>
      <p:pic>
        <p:nvPicPr>
          <p:cNvPr id="4" name="图片 3"/>
          <p:cNvPicPr>
            <a:picLocks noChangeAspect="1"/>
          </p:cNvPicPr>
          <p:nvPr/>
        </p:nvPicPr>
        <p:blipFill>
          <a:blip r:embed="rId2"/>
          <a:stretch>
            <a:fillRect/>
          </a:stretch>
        </p:blipFill>
        <p:spPr>
          <a:xfrm>
            <a:off x="1033851" y="2367093"/>
            <a:ext cx="7424349" cy="2251115"/>
          </a:xfrm>
          <a:prstGeom prst="rect">
            <a:avLst/>
          </a:prstGeom>
        </p:spPr>
      </p:pic>
    </p:spTree>
    <p:extLst>
      <p:ext uri="{BB962C8B-B14F-4D97-AF65-F5344CB8AC3E}">
        <p14:creationId xmlns:p14="http://schemas.microsoft.com/office/powerpoint/2010/main" val="7931313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交易执行</a:t>
            </a:r>
          </a:p>
        </p:txBody>
      </p:sp>
      <p:sp>
        <p:nvSpPr>
          <p:cNvPr id="3" name="内容占位符 2"/>
          <p:cNvSpPr>
            <a:spLocks noGrp="1"/>
          </p:cNvSpPr>
          <p:nvPr>
            <p:ph sz="quarter" idx="13"/>
          </p:nvPr>
        </p:nvSpPr>
        <p:spPr/>
        <p:txBody>
          <a:bodyPr/>
          <a:lstStyle/>
          <a:p>
            <a:r>
              <a:rPr lang="zh-CN" altLang="en-US" dirty="0"/>
              <a:t>交易的具体执行取决于交易的类型是合约创建还是消息调用。</a:t>
            </a:r>
            <a:endParaRPr lang="en-US" altLang="zh-CN" dirty="0"/>
          </a:p>
          <a:p>
            <a:r>
              <a:rPr lang="zh-CN" altLang="en-US" dirty="0"/>
              <a:t>下面跳过细节，直接定义交易执行后的临时状态</a:t>
            </a:r>
            <a:r>
              <a:rPr lang="en-US" altLang="zh-CN" dirty="0" err="1"/>
              <a:t>sigma_P</a:t>
            </a:r>
            <a:r>
              <a:rPr lang="zh-CN" altLang="en-US" dirty="0"/>
              <a:t>，剩余</a:t>
            </a:r>
            <a:r>
              <a:rPr lang="en-US" altLang="zh-CN" cap="none" dirty="0"/>
              <a:t>gas</a:t>
            </a:r>
            <a:r>
              <a:rPr lang="zh-CN" altLang="en-US" cap="none" dirty="0"/>
              <a:t>量</a:t>
            </a:r>
            <a:r>
              <a:rPr lang="en-US" altLang="zh-CN" cap="none" dirty="0"/>
              <a:t>g'</a:t>
            </a:r>
            <a:r>
              <a:rPr lang="zh-CN" altLang="en-US" cap="none" dirty="0"/>
              <a:t>，子状态</a:t>
            </a:r>
            <a:r>
              <a:rPr lang="en-US" altLang="zh-CN" cap="none" dirty="0"/>
              <a:t>A</a:t>
            </a:r>
            <a:r>
              <a:rPr lang="zh-CN" altLang="en-US" cap="none" dirty="0"/>
              <a:t>，还有状态码</a:t>
            </a:r>
            <a:r>
              <a:rPr lang="en-US" altLang="zh-CN" cap="none" dirty="0"/>
              <a:t>z</a:t>
            </a:r>
            <a:r>
              <a:rPr lang="zh-CN" altLang="en-US" cap="none" dirty="0"/>
              <a:t>。</a:t>
            </a:r>
          </a:p>
        </p:txBody>
      </p:sp>
      <p:pic>
        <p:nvPicPr>
          <p:cNvPr id="4" name="图片 3"/>
          <p:cNvPicPr>
            <a:picLocks noChangeAspect="1"/>
          </p:cNvPicPr>
          <p:nvPr/>
        </p:nvPicPr>
        <p:blipFill>
          <a:blip r:embed="rId2"/>
          <a:stretch>
            <a:fillRect/>
          </a:stretch>
        </p:blipFill>
        <p:spPr>
          <a:xfrm>
            <a:off x="1223727" y="3938822"/>
            <a:ext cx="6696075" cy="1552575"/>
          </a:xfrm>
          <a:prstGeom prst="rect">
            <a:avLst/>
          </a:prstGeom>
        </p:spPr>
      </p:pic>
    </p:spTree>
    <p:extLst>
      <p:ext uri="{BB962C8B-B14F-4D97-AF65-F5344CB8AC3E}">
        <p14:creationId xmlns:p14="http://schemas.microsoft.com/office/powerpoint/2010/main" val="28236672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r>
              <a:rPr lang="zh-CN" altLang="en-US" cap="none" dirty="0"/>
              <a:t>输入的</a:t>
            </a:r>
            <a:r>
              <a:rPr lang="en-US" altLang="zh-CN" cap="none" dirty="0"/>
              <a:t>g</a:t>
            </a:r>
            <a:r>
              <a:rPr lang="zh-CN" altLang="en-US" cap="none" dirty="0"/>
              <a:t>是用于执行交易的</a:t>
            </a:r>
            <a:r>
              <a:rPr lang="en-US" altLang="zh-CN" cap="none" dirty="0"/>
              <a:t>gas</a:t>
            </a:r>
            <a:r>
              <a:rPr lang="zh-CN" altLang="en-US" cap="none" dirty="0"/>
              <a:t>上限</a:t>
            </a:r>
            <a:r>
              <a:rPr lang="en-US" altLang="zh-CN" cap="none" dirty="0"/>
              <a:t>g=</a:t>
            </a:r>
            <a:r>
              <a:rPr lang="en-US" altLang="zh-CN" cap="none" dirty="0" err="1"/>
              <a:t>T_g</a:t>
            </a:r>
            <a:r>
              <a:rPr lang="en-US" altLang="zh-CN" cap="none" dirty="0"/>
              <a:t> </a:t>
            </a:r>
            <a:r>
              <a:rPr lang="en-US" altLang="zh-CN" cap="none" dirty="0">
                <a:sym typeface="Symbol" panose="05050102010706020507" pitchFamily="18" charset="2"/>
              </a:rPr>
              <a:t></a:t>
            </a:r>
            <a:r>
              <a:rPr lang="en-US" altLang="zh-CN" cap="none" dirty="0"/>
              <a:t> g_0</a:t>
            </a:r>
          </a:p>
          <a:p>
            <a:r>
              <a:rPr lang="en-US" altLang="zh-CN" cap="none" dirty="0" err="1"/>
              <a:t>T_o</a:t>
            </a:r>
            <a:r>
              <a:rPr lang="zh-CN" altLang="en-US" cap="none" dirty="0"/>
              <a:t>是交易的原始发起人</a:t>
            </a:r>
            <a:endParaRPr lang="en-US" altLang="zh-CN" cap="none" dirty="0"/>
          </a:p>
          <a:p>
            <a:r>
              <a:rPr lang="en-US" altLang="zh-CN" cap="none" dirty="0"/>
              <a:t>S(T)</a:t>
            </a:r>
            <a:r>
              <a:rPr lang="zh-CN" altLang="en-US" cap="none" dirty="0"/>
              <a:t>是在消息调用或者合约生成时，由</a:t>
            </a:r>
            <a:r>
              <a:rPr lang="en-US" altLang="zh-CN" cap="none" dirty="0"/>
              <a:t>EVM</a:t>
            </a:r>
            <a:r>
              <a:rPr lang="zh-CN" altLang="en-US" cap="none" dirty="0"/>
              <a:t>代码执行所触发的发送人。如果依旧是交易触发的，那么</a:t>
            </a:r>
            <a:r>
              <a:rPr lang="en-US" altLang="zh-CN" cap="none" dirty="0" err="1"/>
              <a:t>T_o</a:t>
            </a:r>
            <a:r>
              <a:rPr lang="en-US" altLang="zh-CN" cap="none" dirty="0"/>
              <a:t> = S(T).</a:t>
            </a:r>
          </a:p>
          <a:p>
            <a:r>
              <a:rPr lang="en-US" altLang="zh-CN" cap="none" dirty="0"/>
              <a:t>Lambda_4</a:t>
            </a:r>
            <a:r>
              <a:rPr lang="zh-CN" altLang="en-US" cap="none" dirty="0"/>
              <a:t>和</a:t>
            </a:r>
            <a:r>
              <a:rPr lang="en-US" altLang="zh-CN" cap="none" dirty="0"/>
              <a:t>Theta_4</a:t>
            </a:r>
            <a:r>
              <a:rPr lang="zh-CN" altLang="en-US" cap="none" dirty="0"/>
              <a:t>的这个</a:t>
            </a:r>
            <a:r>
              <a:rPr lang="en-US" altLang="zh-CN" cap="none" dirty="0"/>
              <a:t>4</a:t>
            </a:r>
            <a:r>
              <a:rPr lang="zh-CN" altLang="en-US" cap="none" dirty="0"/>
              <a:t>代表的是其函数的前</a:t>
            </a:r>
            <a:r>
              <a:rPr lang="en-US" altLang="zh-CN" cap="none" dirty="0"/>
              <a:t>4</a:t>
            </a:r>
            <a:r>
              <a:rPr lang="zh-CN" altLang="en-US" cap="none" dirty="0"/>
              <a:t>个参数是输入，其它的代表函数的输出（字节序列），在考虑一次交易执行时不涉及</a:t>
            </a:r>
          </a:p>
        </p:txBody>
      </p:sp>
      <p:pic>
        <p:nvPicPr>
          <p:cNvPr id="4" name="图片 3"/>
          <p:cNvPicPr>
            <a:picLocks noChangeAspect="1"/>
          </p:cNvPicPr>
          <p:nvPr/>
        </p:nvPicPr>
        <p:blipFill>
          <a:blip r:embed="rId2"/>
          <a:stretch>
            <a:fillRect/>
          </a:stretch>
        </p:blipFill>
        <p:spPr>
          <a:xfrm>
            <a:off x="1223727" y="640318"/>
            <a:ext cx="6696075" cy="1552575"/>
          </a:xfrm>
          <a:prstGeom prst="rect">
            <a:avLst/>
          </a:prstGeom>
        </p:spPr>
      </p:pic>
    </p:spTree>
    <p:extLst>
      <p:ext uri="{BB962C8B-B14F-4D97-AF65-F5344CB8AC3E}">
        <p14:creationId xmlns:p14="http://schemas.microsoft.com/office/powerpoint/2010/main" val="21196694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走向终态</a:t>
            </a:r>
          </a:p>
        </p:txBody>
      </p:sp>
      <p:sp>
        <p:nvSpPr>
          <p:cNvPr id="3" name="内容占位符 2"/>
          <p:cNvSpPr>
            <a:spLocks noGrp="1"/>
          </p:cNvSpPr>
          <p:nvPr>
            <p:ph sz="quarter" idx="13"/>
          </p:nvPr>
        </p:nvSpPr>
        <p:spPr/>
        <p:txBody>
          <a:bodyPr/>
          <a:lstStyle/>
          <a:p>
            <a:r>
              <a:rPr lang="zh-CN" altLang="en-US" dirty="0"/>
              <a:t>在临时状态</a:t>
            </a:r>
            <a:r>
              <a:rPr lang="en-US" altLang="zh-CN" cap="none" dirty="0" err="1"/>
              <a:t>sigma_P</a:t>
            </a:r>
            <a:r>
              <a:rPr lang="zh-CN" altLang="en-US" cap="none" dirty="0"/>
              <a:t>定义之后，开始定义最终状态</a:t>
            </a:r>
            <a:endParaRPr lang="en-US" altLang="zh-CN" cap="none" dirty="0"/>
          </a:p>
          <a:p>
            <a:r>
              <a:rPr lang="zh-CN" altLang="en-US" cap="none" dirty="0"/>
              <a:t>在消息调用和合约创建执行完毕后，退税额度有可能增加</a:t>
            </a:r>
            <a:endParaRPr lang="en-US" altLang="zh-CN" cap="none" dirty="0"/>
          </a:p>
          <a:p>
            <a:endParaRPr lang="en-US" altLang="zh-CN" cap="none" dirty="0"/>
          </a:p>
          <a:p>
            <a:endParaRPr lang="en-US" altLang="zh-CN" cap="none" dirty="0"/>
          </a:p>
          <a:p>
            <a:r>
              <a:rPr lang="zh-CN" altLang="en-US" cap="none" dirty="0"/>
              <a:t>其中</a:t>
            </a:r>
            <a:r>
              <a:rPr lang="en-US" altLang="zh-CN" cap="none" dirty="0" err="1"/>
              <a:t>A_r</a:t>
            </a:r>
            <a:r>
              <a:rPr lang="zh-CN" altLang="en-US" cap="none" dirty="0"/>
              <a:t>是交易执行累积的退税，</a:t>
            </a:r>
            <a:r>
              <a:rPr lang="en-US" altLang="zh-CN" cap="none" dirty="0" err="1"/>
              <a:t>R_selfdestruct</a:t>
            </a:r>
            <a:r>
              <a:rPr lang="zh-CN" altLang="en-US" cap="none" dirty="0"/>
              <a:t>是销毁一个账户给的退税，</a:t>
            </a:r>
            <a:r>
              <a:rPr lang="en-US" altLang="zh-CN" cap="none" dirty="0"/>
              <a:t>24000gas</a:t>
            </a:r>
            <a:r>
              <a:rPr lang="zh-CN" altLang="en-US" cap="none" dirty="0"/>
              <a:t>，</a:t>
            </a:r>
            <a:r>
              <a:rPr lang="en-US" altLang="zh-CN" cap="none" dirty="0"/>
              <a:t>A_s</a:t>
            </a:r>
            <a:r>
              <a:rPr lang="zh-CN" altLang="en-US" cap="none" dirty="0"/>
              <a:t>是交易执行完毕后要销毁的账户集合</a:t>
            </a:r>
            <a:endParaRPr lang="en-US" altLang="zh-CN" cap="none" dirty="0"/>
          </a:p>
          <a:p>
            <a:endParaRPr lang="zh-CN" altLang="en-US" dirty="0"/>
          </a:p>
        </p:txBody>
      </p:sp>
      <p:pic>
        <p:nvPicPr>
          <p:cNvPr id="4" name="图片 3"/>
          <p:cNvPicPr>
            <a:picLocks noChangeAspect="1"/>
          </p:cNvPicPr>
          <p:nvPr/>
        </p:nvPicPr>
        <p:blipFill>
          <a:blip r:embed="rId2"/>
          <a:stretch>
            <a:fillRect/>
          </a:stretch>
        </p:blipFill>
        <p:spPr>
          <a:xfrm>
            <a:off x="2747727" y="3356079"/>
            <a:ext cx="3648075" cy="895350"/>
          </a:xfrm>
          <a:prstGeom prst="rect">
            <a:avLst/>
          </a:prstGeom>
        </p:spPr>
      </p:pic>
    </p:spTree>
    <p:extLst>
      <p:ext uri="{BB962C8B-B14F-4D97-AF65-F5344CB8AC3E}">
        <p14:creationId xmlns:p14="http://schemas.microsoft.com/office/powerpoint/2010/main" val="230252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以太币</a:t>
            </a:r>
          </a:p>
        </p:txBody>
      </p:sp>
      <p:sp>
        <p:nvSpPr>
          <p:cNvPr id="3" name="内容占位符 2"/>
          <p:cNvSpPr>
            <a:spLocks noGrp="1"/>
          </p:cNvSpPr>
          <p:nvPr>
            <p:ph sz="quarter" idx="13"/>
          </p:nvPr>
        </p:nvSpPr>
        <p:spPr/>
        <p:txBody>
          <a:bodyPr/>
          <a:lstStyle/>
          <a:p>
            <a:r>
              <a:rPr lang="en-US" altLang="zh-CN" cap="none" dirty="0"/>
              <a:t>Ether,  ETH,  Wei</a:t>
            </a:r>
          </a:p>
          <a:p>
            <a:endParaRPr lang="en-US" altLang="zh-CN" cap="none" dirty="0"/>
          </a:p>
          <a:p>
            <a:endParaRPr lang="en-US" altLang="zh-CN" cap="none" dirty="0"/>
          </a:p>
          <a:p>
            <a:endParaRPr lang="en-US" altLang="zh-CN" cap="none" dirty="0"/>
          </a:p>
          <a:p>
            <a:endParaRPr lang="en-US" altLang="zh-CN" cap="none" dirty="0"/>
          </a:p>
          <a:p>
            <a:endParaRPr lang="en-US" altLang="zh-CN" cap="none" dirty="0"/>
          </a:p>
          <a:p>
            <a:r>
              <a:rPr lang="zh-CN" altLang="en-US" cap="none" dirty="0"/>
              <a:t>目的：为了激励网络节点的计算能力</a:t>
            </a:r>
            <a:endParaRPr lang="en-US" altLang="zh-CN" cap="none" dirty="0"/>
          </a:p>
        </p:txBody>
      </p:sp>
      <p:pic>
        <p:nvPicPr>
          <p:cNvPr id="4" name="图片 3"/>
          <p:cNvPicPr>
            <a:picLocks noChangeAspect="1"/>
          </p:cNvPicPr>
          <p:nvPr/>
        </p:nvPicPr>
        <p:blipFill>
          <a:blip r:embed="rId2"/>
          <a:stretch>
            <a:fillRect/>
          </a:stretch>
        </p:blipFill>
        <p:spPr>
          <a:xfrm>
            <a:off x="2743824" y="2938541"/>
            <a:ext cx="2667000" cy="2000250"/>
          </a:xfrm>
          <a:prstGeom prst="rect">
            <a:avLst/>
          </a:prstGeom>
        </p:spPr>
      </p:pic>
    </p:spTree>
    <p:extLst>
      <p:ext uri="{BB962C8B-B14F-4D97-AF65-F5344CB8AC3E}">
        <p14:creationId xmlns:p14="http://schemas.microsoft.com/office/powerpoint/2010/main" val="20900641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走向终态</a:t>
            </a:r>
          </a:p>
        </p:txBody>
      </p:sp>
      <p:sp>
        <p:nvSpPr>
          <p:cNvPr id="3" name="内容占位符 2"/>
          <p:cNvSpPr>
            <a:spLocks noGrp="1"/>
          </p:cNvSpPr>
          <p:nvPr>
            <p:ph sz="quarter" idx="13"/>
          </p:nvPr>
        </p:nvSpPr>
        <p:spPr/>
        <p:txBody>
          <a:bodyPr/>
          <a:lstStyle/>
          <a:p>
            <a:r>
              <a:rPr lang="zh-CN" altLang="en-US" dirty="0"/>
              <a:t>最终返还的</a:t>
            </a:r>
            <a:r>
              <a:rPr lang="en-US" altLang="zh-CN" dirty="0"/>
              <a:t>gas</a:t>
            </a:r>
            <a:r>
              <a:rPr lang="zh-CN" altLang="en-US" dirty="0"/>
              <a:t>，销毁账户的退税有上限，上限是交易实际执行花费的</a:t>
            </a:r>
            <a:r>
              <a:rPr lang="en-US" altLang="zh-CN" dirty="0"/>
              <a:t>gas</a:t>
            </a:r>
            <a:r>
              <a:rPr lang="zh-CN" altLang="en-US" dirty="0"/>
              <a:t>的一半。</a:t>
            </a:r>
            <a:endParaRPr lang="en-US" altLang="zh-CN" dirty="0"/>
          </a:p>
          <a:p>
            <a:endParaRPr lang="en-US" altLang="zh-CN" dirty="0"/>
          </a:p>
          <a:p>
            <a:endParaRPr lang="en-US" altLang="zh-CN" dirty="0"/>
          </a:p>
          <a:p>
            <a:r>
              <a:rPr lang="zh-CN" altLang="en-US" dirty="0"/>
              <a:t>预终结状态：</a:t>
            </a:r>
            <a:r>
              <a:rPr lang="en-US" altLang="zh-CN" dirty="0"/>
              <a:t>B_{H_C}</a:t>
            </a:r>
            <a:r>
              <a:rPr lang="zh-CN" altLang="en-US" dirty="0"/>
              <a:t>是矿工地址</a:t>
            </a:r>
          </a:p>
        </p:txBody>
      </p:sp>
      <p:pic>
        <p:nvPicPr>
          <p:cNvPr id="4" name="图片 3"/>
          <p:cNvPicPr>
            <a:picLocks noChangeAspect="1"/>
          </p:cNvPicPr>
          <p:nvPr/>
        </p:nvPicPr>
        <p:blipFill>
          <a:blip r:embed="rId2"/>
          <a:stretch>
            <a:fillRect/>
          </a:stretch>
        </p:blipFill>
        <p:spPr>
          <a:xfrm>
            <a:off x="2595327" y="3193321"/>
            <a:ext cx="3952875" cy="885825"/>
          </a:xfrm>
          <a:prstGeom prst="rect">
            <a:avLst/>
          </a:prstGeom>
        </p:spPr>
      </p:pic>
      <p:pic>
        <p:nvPicPr>
          <p:cNvPr id="5" name="图片 4"/>
          <p:cNvPicPr>
            <a:picLocks noChangeAspect="1"/>
          </p:cNvPicPr>
          <p:nvPr/>
        </p:nvPicPr>
        <p:blipFill>
          <a:blip r:embed="rId3"/>
          <a:stretch>
            <a:fillRect/>
          </a:stretch>
        </p:blipFill>
        <p:spPr>
          <a:xfrm>
            <a:off x="2595327" y="4764114"/>
            <a:ext cx="4835427" cy="1787889"/>
          </a:xfrm>
          <a:prstGeom prst="rect">
            <a:avLst/>
          </a:prstGeom>
        </p:spPr>
      </p:pic>
    </p:spTree>
    <p:extLst>
      <p:ext uri="{BB962C8B-B14F-4D97-AF65-F5344CB8AC3E}">
        <p14:creationId xmlns:p14="http://schemas.microsoft.com/office/powerpoint/2010/main" val="37296699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终态</a:t>
            </a:r>
          </a:p>
        </p:txBody>
      </p:sp>
      <p:sp>
        <p:nvSpPr>
          <p:cNvPr id="3" name="内容占位符 2"/>
          <p:cNvSpPr>
            <a:spLocks noGrp="1"/>
          </p:cNvSpPr>
          <p:nvPr>
            <p:ph sz="quarter" idx="13"/>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交易执行完成，设置销毁账户为空，死亡账户为空</a:t>
            </a:r>
          </a:p>
        </p:txBody>
      </p:sp>
      <p:pic>
        <p:nvPicPr>
          <p:cNvPr id="4" name="图片 3"/>
          <p:cNvPicPr>
            <a:picLocks noChangeAspect="1"/>
          </p:cNvPicPr>
          <p:nvPr/>
        </p:nvPicPr>
        <p:blipFill>
          <a:blip r:embed="rId2"/>
          <a:stretch>
            <a:fillRect/>
          </a:stretch>
        </p:blipFill>
        <p:spPr>
          <a:xfrm>
            <a:off x="765164" y="2367093"/>
            <a:ext cx="7693036" cy="2145952"/>
          </a:xfrm>
          <a:prstGeom prst="rect">
            <a:avLst/>
          </a:prstGeom>
        </p:spPr>
      </p:pic>
      <p:pic>
        <p:nvPicPr>
          <p:cNvPr id="5" name="图片 4"/>
          <p:cNvPicPr>
            <a:picLocks noChangeAspect="1"/>
          </p:cNvPicPr>
          <p:nvPr/>
        </p:nvPicPr>
        <p:blipFill>
          <a:blip r:embed="rId3"/>
          <a:stretch>
            <a:fillRect/>
          </a:stretch>
        </p:blipFill>
        <p:spPr>
          <a:xfrm>
            <a:off x="765163" y="5291450"/>
            <a:ext cx="5078541" cy="499750"/>
          </a:xfrm>
          <a:prstGeom prst="rect">
            <a:avLst/>
          </a:prstGeom>
        </p:spPr>
      </p:pic>
      <p:pic>
        <p:nvPicPr>
          <p:cNvPr id="6" name="图片 5"/>
          <p:cNvPicPr>
            <a:picLocks noChangeAspect="1"/>
          </p:cNvPicPr>
          <p:nvPr/>
        </p:nvPicPr>
        <p:blipFill>
          <a:blip r:embed="rId4"/>
          <a:stretch>
            <a:fillRect/>
          </a:stretch>
        </p:blipFill>
        <p:spPr>
          <a:xfrm>
            <a:off x="745290" y="5943598"/>
            <a:ext cx="7193094" cy="427996"/>
          </a:xfrm>
          <a:prstGeom prst="rect">
            <a:avLst/>
          </a:prstGeom>
        </p:spPr>
      </p:pic>
    </p:spTree>
    <p:extLst>
      <p:ext uri="{BB962C8B-B14F-4D97-AF65-F5344CB8AC3E}">
        <p14:creationId xmlns:p14="http://schemas.microsoft.com/office/powerpoint/2010/main" val="1234490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EA312-C440-489F-BBCB-B6AF06362216}"/>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623A757-B1EE-4EEA-A358-83DD3B49A38E}"/>
              </a:ext>
            </a:extLst>
          </p:cNvPr>
          <p:cNvSpPr>
            <a:spLocks noGrp="1"/>
          </p:cNvSpPr>
          <p:nvPr>
            <p:ph sz="quarter" idx="13"/>
          </p:nvPr>
        </p:nvSpPr>
        <p:spPr/>
        <p:txBody>
          <a:bodyPr/>
          <a:lstStyle/>
          <a:p>
            <a:r>
              <a:rPr lang="zh-CN" altLang="en-US" dirty="0"/>
              <a:t>交易执行</a:t>
            </a:r>
            <a:endParaRPr lang="en-US" altLang="zh-CN" dirty="0"/>
          </a:p>
          <a:p>
            <a:r>
              <a:rPr lang="zh-CN" altLang="en-US" dirty="0"/>
              <a:t>创建合约</a:t>
            </a:r>
            <a:endParaRPr lang="en-US" altLang="zh-CN" dirty="0"/>
          </a:p>
          <a:p>
            <a:r>
              <a:rPr lang="en-US" altLang="zh-CN" dirty="0"/>
              <a:t>EVM</a:t>
            </a:r>
            <a:r>
              <a:rPr lang="zh-CN" altLang="en-US" dirty="0"/>
              <a:t>执行过程</a:t>
            </a:r>
            <a:endParaRPr lang="en-US" altLang="zh-CN" dirty="0"/>
          </a:p>
          <a:p>
            <a:r>
              <a:rPr lang="zh-CN" altLang="en-US" dirty="0"/>
              <a:t>。。。。</a:t>
            </a:r>
            <a:endParaRPr lang="en-US" altLang="zh-CN" dirty="0"/>
          </a:p>
          <a:p>
            <a:pPr marL="0" indent="0">
              <a:buNone/>
            </a:pPr>
            <a:endParaRPr lang="zh-CN" altLang="en-US"/>
          </a:p>
        </p:txBody>
      </p:sp>
    </p:spTree>
    <p:extLst>
      <p:ext uri="{BB962C8B-B14F-4D97-AF65-F5344CB8AC3E}">
        <p14:creationId xmlns:p14="http://schemas.microsoft.com/office/powerpoint/2010/main" val="164026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cap="none" dirty="0"/>
              <a:t>区块链共识</a:t>
            </a:r>
          </a:p>
        </p:txBody>
      </p:sp>
      <p:sp>
        <p:nvSpPr>
          <p:cNvPr id="3" name="内容占位符 2"/>
          <p:cNvSpPr>
            <a:spLocks noGrp="1"/>
          </p:cNvSpPr>
          <p:nvPr>
            <p:ph sz="quarter" idx="13"/>
          </p:nvPr>
        </p:nvSpPr>
        <p:spPr/>
        <p:txBody>
          <a:bodyPr/>
          <a:lstStyle/>
          <a:p>
            <a:r>
              <a:rPr lang="zh-CN" altLang="en-US" dirty="0"/>
              <a:t>需要明确从根到叶子的路径</a:t>
            </a:r>
            <a:endParaRPr lang="en-US" altLang="zh-CN" dirty="0"/>
          </a:p>
          <a:p>
            <a:r>
              <a:rPr lang="zh-CN" altLang="en-US" dirty="0"/>
              <a:t>采用了</a:t>
            </a:r>
            <a:r>
              <a:rPr lang="en-US" altLang="zh-CN" dirty="0"/>
              <a:t>2013</a:t>
            </a:r>
            <a:r>
              <a:rPr lang="zh-CN" altLang="en-US" dirty="0"/>
              <a:t>年提出的</a:t>
            </a:r>
            <a:r>
              <a:rPr lang="en-US" altLang="zh-CN" dirty="0"/>
              <a:t>GHOST</a:t>
            </a:r>
            <a:r>
              <a:rPr lang="zh-CN" altLang="en-US" dirty="0"/>
              <a:t>共识协议的简化版（后面介绍）</a:t>
            </a:r>
          </a:p>
        </p:txBody>
      </p:sp>
    </p:spTree>
    <p:extLst>
      <p:ext uri="{BB962C8B-B14F-4D97-AF65-F5344CB8AC3E}">
        <p14:creationId xmlns:p14="http://schemas.microsoft.com/office/powerpoint/2010/main" val="233692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符号约定</a:t>
            </a:r>
          </a:p>
        </p:txBody>
      </p:sp>
      <p:sp>
        <p:nvSpPr>
          <p:cNvPr id="3" name="内容占位符 2"/>
          <p:cNvSpPr>
            <a:spLocks noGrp="1"/>
          </p:cNvSpPr>
          <p:nvPr>
            <p:ph sz="quarter" idx="13"/>
          </p:nvPr>
        </p:nvSpPr>
        <p:spPr>
          <a:xfrm>
            <a:off x="685330" y="2367093"/>
            <a:ext cx="3466945" cy="3424107"/>
          </a:xfrm>
        </p:spPr>
        <p:txBody>
          <a:bodyPr>
            <a:normAutofit fontScale="92500"/>
          </a:bodyPr>
          <a:lstStyle/>
          <a:p>
            <a:r>
              <a:rPr lang="zh-CN" altLang="en-US" cap="none" dirty="0"/>
              <a:t>世界状态：</a:t>
            </a:r>
            <a:r>
              <a:rPr lang="en-US" altLang="zh-CN" cap="none" dirty="0"/>
              <a:t>sigma</a:t>
            </a:r>
            <a:r>
              <a:rPr lang="zh-CN" altLang="en-US" cap="none" dirty="0"/>
              <a:t>，账户数组</a:t>
            </a:r>
            <a:endParaRPr lang="en-US" altLang="zh-CN" cap="none" dirty="0"/>
          </a:p>
          <a:p>
            <a:r>
              <a:rPr lang="zh-CN" altLang="en-US" cap="none" dirty="0"/>
              <a:t>机器状态：</a:t>
            </a:r>
            <a:r>
              <a:rPr lang="en-US" altLang="zh-CN" cap="none" dirty="0"/>
              <a:t>mu</a:t>
            </a:r>
          </a:p>
          <a:p>
            <a:r>
              <a:rPr lang="zh-CN" altLang="en-US" cap="none" dirty="0"/>
              <a:t>状态转换函数：</a:t>
            </a:r>
            <a:r>
              <a:rPr lang="en-US" altLang="zh-CN" cap="none" dirty="0"/>
              <a:t>Upsilon</a:t>
            </a:r>
          </a:p>
          <a:p>
            <a:r>
              <a:rPr lang="zh-CN" altLang="en-US" cap="none" dirty="0"/>
              <a:t>操作的代价：</a:t>
            </a:r>
            <a:r>
              <a:rPr lang="en-US" altLang="zh-CN" cap="none" dirty="0"/>
              <a:t>C</a:t>
            </a:r>
          </a:p>
          <a:p>
            <a:r>
              <a:rPr lang="zh-CN" altLang="en-US" cap="none" dirty="0"/>
              <a:t>哈希函数：</a:t>
            </a:r>
            <a:r>
              <a:rPr lang="en-US" altLang="zh-CN" cap="none" dirty="0"/>
              <a:t>KEC</a:t>
            </a:r>
          </a:p>
          <a:p>
            <a:r>
              <a:rPr lang="zh-CN" altLang="en-US" cap="none" dirty="0"/>
              <a:t>交易：</a:t>
            </a:r>
            <a:r>
              <a:rPr lang="en-US" altLang="zh-CN" cap="none" dirty="0"/>
              <a:t>T</a:t>
            </a:r>
          </a:p>
          <a:p>
            <a:r>
              <a:rPr lang="zh-CN" altLang="en-US" cap="none" dirty="0"/>
              <a:t>交易一次性随机数：</a:t>
            </a:r>
            <a:r>
              <a:rPr lang="en-US" altLang="zh-CN" cap="none" dirty="0"/>
              <a:t>n</a:t>
            </a:r>
          </a:p>
          <a:p>
            <a:endParaRPr lang="zh-CN" altLang="en-US" cap="none" dirty="0"/>
          </a:p>
        </p:txBody>
      </p:sp>
      <p:sp>
        <p:nvSpPr>
          <p:cNvPr id="4" name="内容占位符 2"/>
          <p:cNvSpPr txBox="1">
            <a:spLocks/>
          </p:cNvSpPr>
          <p:nvPr/>
        </p:nvSpPr>
        <p:spPr>
          <a:xfrm>
            <a:off x="4152275" y="2214695"/>
            <a:ext cx="3466945" cy="342410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zh-CN" altLang="en-US" cap="none" dirty="0"/>
              <a:t>操作数的数目：</a:t>
            </a:r>
            <a:r>
              <a:rPr lang="en-US" altLang="zh-CN" cap="none" dirty="0"/>
              <a:t>delta</a:t>
            </a:r>
          </a:p>
          <a:p>
            <a:r>
              <a:rPr lang="zh-CN" altLang="en-US" cap="none" dirty="0"/>
              <a:t>输出的字节序列：</a:t>
            </a:r>
            <a:r>
              <a:rPr lang="en-US" altLang="zh-CN" cap="none" dirty="0"/>
              <a:t>o</a:t>
            </a:r>
          </a:p>
          <a:p>
            <a:r>
              <a:rPr lang="zh-CN" altLang="en-US" cap="none" dirty="0"/>
              <a:t>正整数集合：</a:t>
            </a:r>
            <a:r>
              <a:rPr lang="en-US" altLang="zh-CN" cap="none" dirty="0"/>
              <a:t>P</a:t>
            </a:r>
          </a:p>
          <a:p>
            <a:r>
              <a:rPr lang="zh-CN" altLang="en-US" cap="none" dirty="0"/>
              <a:t>字节序列集合：</a:t>
            </a:r>
            <a:r>
              <a:rPr lang="en-US" altLang="zh-CN" cap="none" dirty="0"/>
              <a:t>B</a:t>
            </a:r>
          </a:p>
          <a:p>
            <a:r>
              <a:rPr lang="zh-CN" altLang="en-US" cap="none" dirty="0"/>
              <a:t>下标：</a:t>
            </a:r>
            <a:r>
              <a:rPr lang="en-US" altLang="zh-CN" cap="none" dirty="0"/>
              <a:t>[]</a:t>
            </a:r>
          </a:p>
          <a:p>
            <a:r>
              <a:rPr lang="zh-CN" altLang="en-US" cap="none" dirty="0"/>
              <a:t>范围：</a:t>
            </a:r>
            <a:r>
              <a:rPr lang="en-US" altLang="zh-CN" cap="none" dirty="0"/>
              <a:t>...</a:t>
            </a:r>
            <a:r>
              <a:rPr lang="zh-CN" altLang="en-US" cap="none" dirty="0"/>
              <a:t>，例</a:t>
            </a:r>
            <a:r>
              <a:rPr lang="en-US" altLang="zh-CN" cap="none" dirty="0"/>
              <a:t>0...31</a:t>
            </a:r>
          </a:p>
          <a:p>
            <a:r>
              <a:rPr lang="zh-CN" altLang="en-US" cap="none" dirty="0"/>
              <a:t>输入，输出，中间量：</a:t>
            </a:r>
            <a:r>
              <a:rPr lang="en-US" altLang="zh-CN" cap="none" dirty="0"/>
              <a:t>', *</a:t>
            </a:r>
            <a:r>
              <a:rPr lang="zh-CN" altLang="en-US" cap="none" dirty="0"/>
              <a:t>等</a:t>
            </a:r>
            <a:endParaRPr lang="en-US" altLang="zh-CN" cap="none" dirty="0"/>
          </a:p>
          <a:p>
            <a:r>
              <a:rPr lang="zh-CN" altLang="en-US" cap="none" dirty="0"/>
              <a:t>取尾部：</a:t>
            </a:r>
            <a:endParaRPr lang="en-US" altLang="zh-CN" cap="none" dirty="0"/>
          </a:p>
          <a:p>
            <a:endParaRPr lang="en-US" altLang="zh-CN" cap="none" dirty="0"/>
          </a:p>
          <a:p>
            <a:endParaRPr lang="zh-CN" altLang="en-US" cap="none" dirty="0"/>
          </a:p>
        </p:txBody>
      </p:sp>
      <p:pic>
        <p:nvPicPr>
          <p:cNvPr id="5" name="图片 4"/>
          <p:cNvPicPr>
            <a:picLocks noChangeAspect="1"/>
          </p:cNvPicPr>
          <p:nvPr/>
        </p:nvPicPr>
        <p:blipFill>
          <a:blip r:embed="rId2"/>
          <a:stretch>
            <a:fillRect/>
          </a:stretch>
        </p:blipFill>
        <p:spPr>
          <a:xfrm>
            <a:off x="4752272" y="5510212"/>
            <a:ext cx="2266950" cy="561975"/>
          </a:xfrm>
          <a:prstGeom prst="rect">
            <a:avLst/>
          </a:prstGeom>
        </p:spPr>
      </p:pic>
    </p:spTree>
    <p:extLst>
      <p:ext uri="{BB962C8B-B14F-4D97-AF65-F5344CB8AC3E}">
        <p14:creationId xmlns:p14="http://schemas.microsoft.com/office/powerpoint/2010/main" val="2741282347"/>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水滴</Template>
  <TotalTime>1862</TotalTime>
  <Words>5196</Words>
  <Application>Microsoft Office PowerPoint</Application>
  <PresentationFormat>全屏显示(4:3)</PresentationFormat>
  <Paragraphs>392</Paragraphs>
  <Slides>72</Slides>
  <Notes>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79" baseType="lpstr">
      <vt:lpstr>宋体</vt:lpstr>
      <vt:lpstr>Arial</vt:lpstr>
      <vt:lpstr>Calibri</vt:lpstr>
      <vt:lpstr>Symbol</vt:lpstr>
      <vt:lpstr>Tw Cen MT</vt:lpstr>
      <vt:lpstr>水滴</vt:lpstr>
      <vt:lpstr>Equation</vt:lpstr>
      <vt:lpstr>以太坊</vt:lpstr>
      <vt:lpstr>ETHEREUM: A SECURE DECENTRALISED GENERALISED TRANSACTION LEDGER </vt:lpstr>
      <vt:lpstr>概述</vt:lpstr>
      <vt:lpstr>PowerPoint 演示文稿</vt:lpstr>
      <vt:lpstr>概述</vt:lpstr>
      <vt:lpstr>PowerPoint 演示文稿</vt:lpstr>
      <vt:lpstr>以太币</vt:lpstr>
      <vt:lpstr>区块链共识</vt:lpstr>
      <vt:lpstr>符号约定</vt:lpstr>
      <vt:lpstr>区块、状态、交易</vt:lpstr>
      <vt:lpstr>账户状态sigma[a]结构</vt:lpstr>
      <vt:lpstr>PowerPoint 演示文稿</vt:lpstr>
      <vt:lpstr>sigma[a]_s</vt:lpstr>
      <vt:lpstr>codeHash</vt:lpstr>
      <vt:lpstr>PowerPoint 演示文稿</vt:lpstr>
      <vt:lpstr>有效性</vt:lpstr>
      <vt:lpstr>空账户和死亡账户</vt:lpstr>
      <vt:lpstr>交易</vt:lpstr>
      <vt:lpstr>交易的字段</vt:lpstr>
      <vt:lpstr>交易的字段</vt:lpstr>
      <vt:lpstr>init字段</vt:lpstr>
      <vt:lpstr>data字段</vt:lpstr>
      <vt:lpstr>交易发送者</vt:lpstr>
      <vt:lpstr>交易的统一定义</vt:lpstr>
      <vt:lpstr>区块</vt:lpstr>
      <vt:lpstr>区块字段</vt:lpstr>
      <vt:lpstr>区块字段</vt:lpstr>
      <vt:lpstr>区块字段</vt:lpstr>
      <vt:lpstr>交易的receipt</vt:lpstr>
      <vt:lpstr>交易receipt</vt:lpstr>
      <vt:lpstr>PowerPoint 演示文稿</vt:lpstr>
      <vt:lpstr>R_b</vt:lpstr>
      <vt:lpstr>M_{3:2048}</vt:lpstr>
      <vt:lpstr>M_{3:2048}注解</vt:lpstr>
      <vt:lpstr>区块的有效性验证</vt:lpstr>
      <vt:lpstr>区块验证公式</vt:lpstr>
      <vt:lpstr>一些注解</vt:lpstr>
      <vt:lpstr>序列化</vt:lpstr>
      <vt:lpstr>序列化的类型</vt:lpstr>
      <vt:lpstr>小结</vt:lpstr>
      <vt:lpstr>区块头验证</vt:lpstr>
      <vt:lpstr>区块头难度D(H)</vt:lpstr>
      <vt:lpstr>区块头难度</vt:lpstr>
      <vt:lpstr>区块头难度</vt:lpstr>
      <vt:lpstr>实际的区块头难度</vt:lpstr>
      <vt:lpstr>一些注解</vt:lpstr>
      <vt:lpstr>区块的gas用量</vt:lpstr>
      <vt:lpstr>区块的随机数nonce</vt:lpstr>
      <vt:lpstr>POW注解</vt:lpstr>
      <vt:lpstr>POW价值</vt:lpstr>
      <vt:lpstr>区块头验证函数V(H)</vt:lpstr>
      <vt:lpstr>Gas和支付</vt:lpstr>
      <vt:lpstr>gas上限、价格</vt:lpstr>
      <vt:lpstr>ETh和GAS</vt:lpstr>
      <vt:lpstr>ETH和Gas</vt:lpstr>
      <vt:lpstr>交易执行</vt:lpstr>
      <vt:lpstr>PowerPoint 演示文稿</vt:lpstr>
      <vt:lpstr>子状态</vt:lpstr>
      <vt:lpstr>子状态</vt:lpstr>
      <vt:lpstr>执行</vt:lpstr>
      <vt:lpstr>g_0的注解</vt:lpstr>
      <vt:lpstr>账户中的基本余额v_0</vt:lpstr>
      <vt:lpstr>交易执行前的验证</vt:lpstr>
      <vt:lpstr>交易执行前验证的注解</vt:lpstr>
      <vt:lpstr>执行</vt:lpstr>
      <vt:lpstr>第一个检查点</vt:lpstr>
      <vt:lpstr>交易执行</vt:lpstr>
      <vt:lpstr>PowerPoint 演示文稿</vt:lpstr>
      <vt:lpstr>走向终态</vt:lpstr>
      <vt:lpstr>走向终态</vt:lpstr>
      <vt:lpstr>终态</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以太坊</dc:title>
  <dc:creator>home</dc:creator>
  <cp:lastModifiedBy>home</cp:lastModifiedBy>
  <cp:revision>146</cp:revision>
  <dcterms:created xsi:type="dcterms:W3CDTF">2018-04-29T12:35:13Z</dcterms:created>
  <dcterms:modified xsi:type="dcterms:W3CDTF">2019-06-23T23:55:57Z</dcterms:modified>
</cp:coreProperties>
</file>