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7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莫 浩然" initials="莫" lastIdx="10" clrIdx="0">
    <p:extLst>
      <p:ext uri="{19B8F6BF-5375-455C-9EA6-DF929625EA0E}">
        <p15:presenceInfo xmlns:p15="http://schemas.microsoft.com/office/powerpoint/2012/main" userId="aa9da5474f377b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8662"/>
    <a:srgbClr val="D5813B"/>
    <a:srgbClr val="FFFFFF"/>
    <a:srgbClr val="F0D3BA"/>
    <a:srgbClr val="5282A0"/>
    <a:srgbClr val="B7CDDA"/>
    <a:srgbClr val="2F8D15"/>
    <a:srgbClr val="39AF1A"/>
    <a:srgbClr val="D1CC00"/>
    <a:srgbClr val="FE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65766" autoAdjust="0"/>
  </p:normalViewPr>
  <p:slideViewPr>
    <p:cSldViewPr snapToGrid="0" showGuides="1">
      <p:cViewPr varScale="1">
        <p:scale>
          <a:sx n="99" d="100"/>
          <a:sy n="99" d="100"/>
        </p:scale>
        <p:origin x="1992" y="84"/>
      </p:cViewPr>
      <p:guideLst>
        <p:guide orient="horz" pos="1620"/>
        <p:guide orient="horz" pos="5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5/02/2020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5/02/2020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 for the introduction. Good morning everyone, my name is Mo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Haoran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from Sun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Yat-sen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University in China. In this talk, I will present our work on </a:t>
            </a:r>
            <a:r>
              <a:rPr lang="en-US" altLang="zh-CN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colorization of </a:t>
            </a:r>
            <a:r>
              <a:rPr lang="en-US" altLang="zh-CN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sketches.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30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B1899-4955-4720-BF42-64C48FBC6E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878" b="9588"/>
          <a:stretch/>
        </p:blipFill>
        <p:spPr>
          <a:xfrm>
            <a:off x="1419224" y="666005"/>
            <a:ext cx="6305550" cy="2319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700" y="2985093"/>
            <a:ext cx="7956599" cy="792087"/>
          </a:xfrm>
        </p:spPr>
        <p:txBody>
          <a:bodyPr anchor="b" anchorCtr="0">
            <a:normAutofit/>
          </a:bodyPr>
          <a:lstStyle>
            <a:lvl1pPr algn="ctr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99" y="3847620"/>
            <a:ext cx="6387800" cy="270030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rgbClr val="F7C90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52" name="TextBox 51"/>
          <p:cNvSpPr txBox="1"/>
          <p:nvPr userDrawn="1"/>
        </p:nvSpPr>
        <p:spPr>
          <a:xfrm>
            <a:off x="2465386" y="4369773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b="1" dirty="0">
                <a:solidFill>
                  <a:srgbClr val="63C9D7"/>
                </a:solidFill>
              </a:rPr>
              <a:t>sa2019.siggraph.org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BC57C-2581-40A2-80E9-83B5A27C33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579" y="4261999"/>
            <a:ext cx="323218" cy="32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8F4A0-6EEA-488B-95F3-52684DBDD7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8600" y="4306238"/>
            <a:ext cx="278979" cy="2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41941-1AFE-48DF-8FA0-A7BD1741A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34"/>
          <a:stretch/>
        </p:blipFill>
        <p:spPr>
          <a:xfrm>
            <a:off x="0" y="-1"/>
            <a:ext cx="1493505" cy="17811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071CFF-16D1-4046-851C-B754F4C34376}"/>
              </a:ext>
            </a:extLst>
          </p:cNvPr>
          <p:cNvSpPr/>
          <p:nvPr userDrawn="1"/>
        </p:nvSpPr>
        <p:spPr>
          <a:xfrm>
            <a:off x="0" y="1009650"/>
            <a:ext cx="1500188" cy="8048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background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background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E19C45-847B-4438-BC94-6B1BB77A0673}"/>
              </a:ext>
            </a:extLst>
          </p:cNvPr>
          <p:cNvSpPr/>
          <p:nvPr userDrawn="1"/>
        </p:nvSpPr>
        <p:spPr>
          <a:xfrm>
            <a:off x="0" y="957263"/>
            <a:ext cx="13525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3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tx1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3" y="2571750"/>
            <a:ext cx="7477125" cy="2232248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5" y="2427735"/>
            <a:ext cx="5653386" cy="63936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35B63-221B-41FE-BF74-7097B1E4CDBA}"/>
              </a:ext>
            </a:extLst>
          </p:cNvPr>
          <p:cNvSpPr txBox="1"/>
          <p:nvPr userDrawn="1"/>
        </p:nvSpPr>
        <p:spPr>
          <a:xfrm>
            <a:off x="343453" y="4783116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AU" sz="1400" b="1" dirty="0">
                <a:solidFill>
                  <a:srgbClr val="63C9D7"/>
                </a:solidFill>
              </a:rPr>
              <a:t>sa2019.siggraph.org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CED52-49F0-4DD5-8902-FEC19CAD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827" y="4462909"/>
            <a:ext cx="323218" cy="32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B96B1C-30FA-4A38-B5E8-8F6622803E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9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848" y="4485029"/>
            <a:ext cx="278979" cy="2789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57C495-80A7-416C-880E-9B4523C30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10178"/>
          <a:stretch/>
        </p:blipFill>
        <p:spPr>
          <a:xfrm>
            <a:off x="254643" y="0"/>
            <a:ext cx="5798916" cy="2408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F2694-FEE9-452C-A326-2BBE12793A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0287" y="3351930"/>
            <a:ext cx="1703713" cy="16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B1899-4955-4720-BF42-64C48FBC6E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878" b="9588"/>
          <a:stretch/>
        </p:blipFill>
        <p:spPr>
          <a:xfrm>
            <a:off x="38099" y="438402"/>
            <a:ext cx="6305550" cy="2319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137" y="2916378"/>
            <a:ext cx="7956599" cy="792087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522" y="3791240"/>
            <a:ext cx="638780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rgbClr val="F7C90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52" name="TextBox 51"/>
          <p:cNvSpPr txBox="1"/>
          <p:nvPr userDrawn="1"/>
        </p:nvSpPr>
        <p:spPr>
          <a:xfrm>
            <a:off x="314518" y="4783116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AU" sz="1400" b="1" dirty="0">
                <a:solidFill>
                  <a:srgbClr val="63C9D7"/>
                </a:solidFill>
              </a:rPr>
              <a:t>sa2019.siggraph.org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BC57C-2581-40A2-80E9-83B5A27C33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892" y="4462909"/>
            <a:ext cx="323218" cy="32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8F4A0-6EEA-488B-95F3-52684DBDD7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913" y="4485029"/>
            <a:ext cx="278979" cy="2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7B677-5641-4DB8-A596-447109EDB5C1}"/>
              </a:ext>
            </a:extLst>
          </p:cNvPr>
          <p:cNvSpPr/>
          <p:nvPr userDrawn="1"/>
        </p:nvSpPr>
        <p:spPr>
          <a:xfrm>
            <a:off x="0" y="0"/>
            <a:ext cx="1495425" cy="169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8" y="221460"/>
            <a:ext cx="7790620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67" y="975123"/>
            <a:ext cx="8619295" cy="36063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3A7D6-031D-40DA-9D3D-1291850DFB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171" t="13889" r="14248" b="13241"/>
          <a:stretch/>
        </p:blipFill>
        <p:spPr>
          <a:xfrm>
            <a:off x="8176381" y="178107"/>
            <a:ext cx="704851" cy="7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80B11-5BC2-405C-9D9C-9CB315ABCC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64" t="4080" r="8664"/>
          <a:stretch/>
        </p:blipFill>
        <p:spPr>
          <a:xfrm>
            <a:off x="-1" y="0"/>
            <a:ext cx="1366839" cy="1818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4pPr>
              <a:defRPr>
                <a:solidFill>
                  <a:srgbClr val="63C9D7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03647" y="202500"/>
            <a:ext cx="7416715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rgbClr val="F7C80A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96F97B-A197-4F03-B23B-1EDA7CDA7E38}"/>
              </a:ext>
            </a:extLst>
          </p:cNvPr>
          <p:cNvSpPr/>
          <p:nvPr userDrawn="1"/>
        </p:nvSpPr>
        <p:spPr>
          <a:xfrm>
            <a:off x="0" y="985838"/>
            <a:ext cx="13525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5778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951310"/>
            <a:ext cx="4038600" cy="35778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5740102"/>
            <a:ext cx="6083845" cy="93206"/>
          </a:xfrm>
          <a:prstGeom prst="rect">
            <a:avLst/>
          </a:prstGeom>
        </p:spPr>
        <p:txBody>
          <a:bodyPr/>
          <a:lstStyle/>
          <a:p>
            <a:r>
              <a:rPr lang="en-AU"/>
              <a:t>Presentation title  |  Presenter name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97EC4B-CB8A-4337-AF73-9FD6B9771430}"/>
              </a:ext>
            </a:extLst>
          </p:cNvPr>
          <p:cNvSpPr/>
          <p:nvPr userDrawn="1"/>
        </p:nvSpPr>
        <p:spPr>
          <a:xfrm>
            <a:off x="0" y="971550"/>
            <a:ext cx="1403648" cy="719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91680" y="5740102"/>
            <a:ext cx="6083845" cy="93206"/>
          </a:xfrm>
          <a:prstGeom prst="rect">
            <a:avLst/>
          </a:prstGeom>
        </p:spPr>
        <p:txBody>
          <a:bodyPr/>
          <a:lstStyle/>
          <a:p>
            <a:r>
              <a:rPr lang="en-AU"/>
              <a:t>Presentation title  |  Presenter name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E791147-9AA4-4CE9-931D-4937C3DDD6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374" t="6738" r="9919"/>
          <a:stretch/>
        </p:blipFill>
        <p:spPr>
          <a:xfrm>
            <a:off x="0" y="0"/>
            <a:ext cx="1328738" cy="1731174"/>
          </a:xfrm>
          <a:prstGeom prst="rect">
            <a:avLst/>
          </a:prstGeom>
        </p:spPr>
      </p:pic>
      <p:sp>
        <p:nvSpPr>
          <p:cNvPr id="22" name="Rectangle 21" descr="background"/>
          <p:cNvSpPr/>
          <p:nvPr userDrawn="1"/>
        </p:nvSpPr>
        <p:spPr>
          <a:xfrm>
            <a:off x="0" y="4782380"/>
            <a:ext cx="9144000" cy="361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648" y="205980"/>
            <a:ext cx="7477584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951311"/>
            <a:ext cx="7477584" cy="36063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19348-F64F-477C-AA46-A398A5FA260B}"/>
              </a:ext>
            </a:extLst>
          </p:cNvPr>
          <p:cNvSpPr txBox="1"/>
          <p:nvPr userDrawn="1"/>
        </p:nvSpPr>
        <p:spPr>
          <a:xfrm>
            <a:off x="251519" y="4921408"/>
            <a:ext cx="862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>
                <a:solidFill>
                  <a:srgbClr val="FFFF00"/>
                </a:solidFill>
              </a:rPr>
              <a:t>CONFERENCE</a:t>
            </a:r>
            <a:r>
              <a:rPr lang="en-AU" sz="800" dirty="0">
                <a:solidFill>
                  <a:srgbClr val="FFFF00"/>
                </a:solidFill>
              </a:rPr>
              <a:t> </a:t>
            </a:r>
            <a:r>
              <a:rPr lang="en-AU" sz="800" dirty="0">
                <a:solidFill>
                  <a:schemeClr val="bg1">
                    <a:lumMod val="95000"/>
                  </a:schemeClr>
                </a:solidFill>
              </a:rPr>
              <a:t>17-20 November 2019</a:t>
            </a:r>
            <a:r>
              <a:rPr lang="en-AU" sz="800" dirty="0">
                <a:solidFill>
                  <a:srgbClr val="FFFF00"/>
                </a:solidFill>
              </a:rPr>
              <a:t>  -  </a:t>
            </a:r>
            <a:r>
              <a:rPr lang="en-AU" sz="800" b="1" dirty="0">
                <a:solidFill>
                  <a:srgbClr val="FFFF00"/>
                </a:solidFill>
              </a:rPr>
              <a:t>EXHIBITION</a:t>
            </a:r>
            <a:r>
              <a:rPr lang="en-AU" sz="800" dirty="0">
                <a:solidFill>
                  <a:srgbClr val="FFFF00"/>
                </a:solidFill>
              </a:rPr>
              <a:t> </a:t>
            </a:r>
            <a:r>
              <a:rPr lang="en-AU" sz="800" dirty="0">
                <a:solidFill>
                  <a:schemeClr val="bg1">
                    <a:lumMod val="95000"/>
                  </a:schemeClr>
                </a:solidFill>
              </a:rPr>
              <a:t>18-20 November 2019  </a:t>
            </a:r>
            <a:r>
              <a:rPr lang="en-AU" sz="800" dirty="0">
                <a:solidFill>
                  <a:srgbClr val="FFFF00"/>
                </a:solidFill>
              </a:rPr>
              <a:t>-  </a:t>
            </a:r>
            <a:r>
              <a:rPr lang="en-AU" sz="800" b="1" dirty="0">
                <a:solidFill>
                  <a:srgbClr val="FFFF00"/>
                </a:solidFill>
              </a:rPr>
              <a:t>BCEC</a:t>
            </a:r>
            <a:r>
              <a:rPr lang="en-AU" sz="800" dirty="0">
                <a:solidFill>
                  <a:srgbClr val="FFFF00"/>
                </a:solidFill>
              </a:rPr>
              <a:t>, Brisbane, AUSTRALIA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7C0FD-F3AD-4AF5-91AC-9E38C4199075}"/>
              </a:ext>
            </a:extLst>
          </p:cNvPr>
          <p:cNvSpPr txBox="1"/>
          <p:nvPr userDrawn="1"/>
        </p:nvSpPr>
        <p:spPr>
          <a:xfrm>
            <a:off x="262767" y="4757490"/>
            <a:ext cx="8618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u="sng" dirty="0">
                <a:solidFill>
                  <a:schemeClr val="bg1"/>
                </a:solidFill>
              </a:rPr>
              <a:t>SA2019.SIGGRAPH.ORG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30EE3F-EADC-433F-9595-E182F54FBFDF}"/>
              </a:ext>
            </a:extLst>
          </p:cNvPr>
          <p:cNvCxnSpPr/>
          <p:nvPr userDrawn="1"/>
        </p:nvCxnSpPr>
        <p:spPr>
          <a:xfrm>
            <a:off x="-5754" y="4748786"/>
            <a:ext cx="9152843" cy="0"/>
          </a:xfrm>
          <a:prstGeom prst="line">
            <a:avLst/>
          </a:prstGeom>
          <a:ln w="63500">
            <a:solidFill>
              <a:srgbClr val="F7C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71F218D-68C7-4D4D-AEF2-37BB7DA1480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9880" y="4786662"/>
            <a:ext cx="323218" cy="3232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30BD9A-7D45-4D67-8A67-86C66F94128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3952" y="4816958"/>
            <a:ext cx="278979" cy="2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5" r:id="rId3"/>
    <p:sldLayoutId id="2147483689" r:id="rId4"/>
    <p:sldLayoutId id="2147483687" r:id="rId5"/>
    <p:sldLayoutId id="2147483680" r:id="rId6"/>
    <p:sldLayoutId id="2147483679" r:id="rId7"/>
    <p:sldLayoutId id="2147483661" r:id="rId8"/>
    <p:sldLayoutId id="2147483663" r:id="rId9"/>
    <p:sldLayoutId id="2147483685" r:id="rId10"/>
    <p:sldLayoutId id="2147483664" r:id="rId11"/>
    <p:sldLayoutId id="2147483686" r:id="rId12"/>
    <p:sldLayoutId id="2147483667" r:id="rId13"/>
    <p:sldLayoutId id="2147483665" r:id="rId14"/>
    <p:sldLayoutId id="2147483682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620" y="7620"/>
            <a:ext cx="2240280" cy="221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470900"/>
            <a:ext cx="9144000" cy="6393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/>
              <a:t>Language-based Colorization of Scene Sketches </a:t>
            </a:r>
            <a:endParaRPr lang="en-AU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33172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Changqing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Zou</a:t>
            </a:r>
            <a:r>
              <a:rPr lang="en-US" altLang="zh-CN" sz="1600" dirty="0"/>
              <a:t>*</a:t>
            </a:r>
            <a:r>
              <a:rPr lang="en-US" altLang="zh-CN" sz="1600" baseline="30000" dirty="0"/>
              <a:t>1,2</a:t>
            </a:r>
            <a:r>
              <a:rPr lang="en-US" altLang="zh-CN" sz="1600" dirty="0"/>
              <a:t>, </a:t>
            </a:r>
            <a:r>
              <a:rPr lang="en-US" altLang="zh-CN" sz="1600" u="sng" dirty="0" err="1"/>
              <a:t>Haoran</a:t>
            </a:r>
            <a:r>
              <a:rPr lang="en-US" altLang="zh-CN" sz="1600" u="sng" dirty="0"/>
              <a:t> Mo*</a:t>
            </a:r>
            <a:r>
              <a:rPr lang="en-US" altLang="zh-CN" sz="1600" u="sng" baseline="30000" dirty="0"/>
              <a:t>1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Chengying</a:t>
            </a:r>
            <a:r>
              <a:rPr lang="en-US" altLang="zh-CN" sz="1600" dirty="0"/>
              <a:t> Gao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Ruofei</a:t>
            </a:r>
            <a:r>
              <a:rPr lang="en-US" altLang="zh-CN" sz="1600" dirty="0"/>
              <a:t> Du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Hongbo</a:t>
            </a:r>
            <a:r>
              <a:rPr lang="en-US" altLang="zh-CN" sz="1600" dirty="0"/>
              <a:t> Fu</a:t>
            </a:r>
            <a:r>
              <a:rPr lang="en-US" altLang="zh-CN" sz="1600" baseline="30000" dirty="0"/>
              <a:t>4</a:t>
            </a:r>
            <a:endParaRPr lang="zh-CN" altLang="en-US" sz="1600" baseline="30000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06535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Sun </a:t>
            </a:r>
            <a:r>
              <a:rPr lang="en-US" altLang="zh-CN" sz="1600" dirty="0" err="1"/>
              <a:t>Yat-sen</a:t>
            </a:r>
            <a:r>
              <a:rPr lang="en-US" altLang="zh-CN" sz="1600" dirty="0"/>
              <a:t> University</a:t>
            </a:r>
            <a:r>
              <a:rPr lang="en-US" altLang="zh-CN" sz="1600" baseline="30000" dirty="0"/>
              <a:t>1</a:t>
            </a:r>
          </a:p>
          <a:p>
            <a:pPr algn="ctr"/>
            <a:r>
              <a:rPr lang="en-US" altLang="zh-CN" sz="1600" dirty="0"/>
              <a:t>Huawei Noah’s Ark Lab</a:t>
            </a:r>
            <a:r>
              <a:rPr lang="en-US" altLang="zh-CN" sz="1600" baseline="30000" dirty="0"/>
              <a:t>2</a:t>
            </a:r>
          </a:p>
          <a:p>
            <a:pPr algn="ctr"/>
            <a:r>
              <a:rPr lang="en-US" altLang="zh-CN" sz="1600" dirty="0"/>
              <a:t>Google</a:t>
            </a:r>
            <a:r>
              <a:rPr lang="en-US" altLang="zh-CN" sz="1600" baseline="30000" dirty="0"/>
              <a:t>3</a:t>
            </a:r>
          </a:p>
          <a:p>
            <a:pPr algn="ctr"/>
            <a:r>
              <a:rPr lang="en-US" altLang="zh-CN" sz="1600" dirty="0"/>
              <a:t>City University of Hong Kong</a:t>
            </a:r>
            <a:r>
              <a:rPr lang="en-US" altLang="zh-CN" sz="1600" baseline="30000" dirty="0"/>
              <a:t>4</a:t>
            </a:r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Nov. 20</a:t>
            </a:r>
            <a:r>
              <a:rPr lang="en-US" altLang="zh-CN" sz="1600" baseline="30000" dirty="0"/>
              <a:t>th</a:t>
            </a:r>
            <a:r>
              <a:rPr lang="en-US" altLang="zh-CN" sz="1600" dirty="0"/>
              <a:t>, 2019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" t="2298" r="9292" b="6179"/>
          <a:stretch/>
        </p:blipFill>
        <p:spPr>
          <a:xfrm>
            <a:off x="3341322" y="212484"/>
            <a:ext cx="720000" cy="7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31" y="212484"/>
            <a:ext cx="720000" cy="7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60" y="284484"/>
            <a:ext cx="1702956" cy="57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05" y="212484"/>
            <a:ext cx="1713012" cy="72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" y="15240"/>
            <a:ext cx="2760701" cy="10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1303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Widescreen">
  <a:themeElements>
    <a:clrScheme name="CSIRO DATA6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6D2077"/>
      </a:accent3>
      <a:accent4>
        <a:srgbClr val="004B87"/>
      </a:accent4>
      <a:accent5>
        <a:srgbClr val="78BE20"/>
      </a:accent5>
      <a:accent6>
        <a:srgbClr val="2DCCD3"/>
      </a:accent6>
      <a:hlink>
        <a:srgbClr val="00313C"/>
      </a:hlink>
      <a:folHlink>
        <a:srgbClr val="E4002B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7331A9ACDE04E9A1939199952CD9E" ma:contentTypeVersion="10" ma:contentTypeDescription="Create a new document." ma:contentTypeScope="" ma:versionID="d8845ba6c843a72bcefd2de68f482aae">
  <xsd:schema xmlns:xsd="http://www.w3.org/2001/XMLSchema" xmlns:xs="http://www.w3.org/2001/XMLSchema" xmlns:p="http://schemas.microsoft.com/office/2006/metadata/properties" xmlns:ns2="1b4776ee-0c02-4645-88f0-0e957426af7a" xmlns:ns3="3fa00244-56bb-4583-b348-6dccedf0da9f" targetNamespace="http://schemas.microsoft.com/office/2006/metadata/properties" ma:root="true" ma:fieldsID="b0eba44f9de9de5ad832172cb99ebf1d" ns2:_="" ns3:_="">
    <xsd:import namespace="1b4776ee-0c02-4645-88f0-0e957426af7a"/>
    <xsd:import namespace="3fa00244-56bb-4583-b348-6dccedf0da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776ee-0c02-4645-88f0-0e957426af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00244-56bb-4583-b348-6dccedf0da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8831B4-E35F-4F03-BDD6-9CFE738E2033}">
  <ds:schemaRefs>
    <ds:schemaRef ds:uri="http://purl.org/dc/terms/"/>
    <ds:schemaRef ds:uri="1b4776ee-0c02-4645-88f0-0e957426af7a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3fa00244-56bb-4583-b348-6dccedf0da9f"/>
  </ds:schemaRefs>
</ds:datastoreItem>
</file>

<file path=customXml/itemProps2.xml><?xml version="1.0" encoding="utf-8"?>
<ds:datastoreItem xmlns:ds="http://schemas.openxmlformats.org/officeDocument/2006/customXml" ds:itemID="{60BC6E63-945C-4F34-84F2-AAACAD3C0F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F016A0-EA75-41CF-A839-428D8527C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4776ee-0c02-4645-88f0-0e957426af7a"/>
    <ds:schemaRef ds:uri="3fa00244-56bb-4583-b348-6dccedf0da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5592</TotalTime>
  <Words>80</Words>
  <Application>Microsoft Office PowerPoint</Application>
  <PresentationFormat>全屏显示(16:9)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PowerPoint Widescreen</vt:lpstr>
      <vt:lpstr>Language-based Colorization of Scene Sketches 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t.bednarz@unsw.edu.au</dc:creator>
  <cp:lastModifiedBy>Admin</cp:lastModifiedBy>
  <cp:revision>936</cp:revision>
  <dcterms:created xsi:type="dcterms:W3CDTF">2016-01-27T22:40:33Z</dcterms:created>
  <dcterms:modified xsi:type="dcterms:W3CDTF">2020-02-05T15:06:04Z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0x0101003417331A9ACDE04E9A1939199952CD9E</vt:lpwstr>
  </property>
</Properties>
</file>