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0" r:id="rId4"/>
    <p:sldId id="271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6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11" autoAdjust="0"/>
  </p:normalViewPr>
  <p:slideViewPr>
    <p:cSldViewPr snapToGrid="0">
      <p:cViewPr varScale="1">
        <p:scale>
          <a:sx n="100" d="100"/>
          <a:sy n="100" d="100"/>
        </p:scale>
        <p:origin x="1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9B64-2FA8-40FA-8AB8-9873978084E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0DE0-7819-454F-8BA2-5713F8B17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7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8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http://172.22.27.1/problem?pid=1435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3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这是一维的前缀和还有更加高维的前缀和大家可以去学习下，由于时间关系不展开了。</a:t>
            </a:r>
          </a:p>
          <a:p>
            <a:r>
              <a:rPr lang="en-US" altLang="zh-CN" dirty="0"/>
              <a:t>http://172.22.27.1/problem?pid=1434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http://172.22.27.1/problem?pid=1435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8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1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有些问题使用动态规划后依然不是最优的算法，比如这个最长上升子序列可以被优化成</a:t>
            </a:r>
            <a:r>
              <a:rPr lang="en-US" altLang="zh-CN" dirty="0"/>
              <a:t>O(</a:t>
            </a:r>
            <a:r>
              <a:rPr lang="en-US" altLang="zh-CN" dirty="0" err="1"/>
              <a:t>nlog</a:t>
            </a:r>
            <a:r>
              <a:rPr lang="en-US" altLang="zh-CN" dirty="0"/>
              <a:t>(n))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不推荐使用</a:t>
            </a:r>
            <a:r>
              <a:rPr lang="en-US" altLang="zh-CN" dirty="0"/>
              <a:t>Java</a:t>
            </a:r>
            <a:r>
              <a:rPr lang="zh-CN" altLang="en-US" dirty="0"/>
              <a:t>作为算法竞赛的第一语言</a:t>
            </a:r>
            <a:endParaRPr lang="en-US" altLang="zh-CN" dirty="0"/>
          </a:p>
          <a:p>
            <a:r>
              <a:rPr lang="en-US" altLang="zh-CN" dirty="0"/>
              <a:t>http://172.22.27.1/problem?pid=1511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7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http://172.22.27.1/problem?pid=1444</a:t>
            </a:r>
          </a:p>
          <a:p>
            <a:r>
              <a:rPr lang="en-US" altLang="zh-CN" dirty="0"/>
              <a:t>http://172.22.27.1/problem?pid=1445</a:t>
            </a:r>
          </a:p>
          <a:p>
            <a:r>
              <a:rPr lang="en-US" altLang="zh-CN" dirty="0"/>
              <a:t>http://172.22.27.1/problem?pid=1446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2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http://172.22.27.1/problem?pid=1444</a:t>
            </a:r>
          </a:p>
          <a:p>
            <a:r>
              <a:rPr lang="en-US" altLang="zh-CN" dirty="0"/>
              <a:t>http://172.22.27.1/problem?pid=1445</a:t>
            </a:r>
          </a:p>
          <a:p>
            <a:r>
              <a:rPr lang="en-US" altLang="zh-CN" dirty="0"/>
              <a:t>http://172.22.27.1/problem?pid=1446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还有一些快速幂的运用，比如矩阵快速幂、非二进制快速幂等等的算法，由于时间关系不展开了。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http://172.22.27.1/problem?pid=1435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5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http://172.22.27.1/problem?pid=1435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0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http://172.22.27.1/problem?pid=1434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http://172.22.27.1/problem?pid=1435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0DE0-7819-454F-8BA2-5713F8B17B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1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2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2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4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448C-4E15-456E-A776-1E1F093C4F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F037-AC13-47CA-8F13-9F09A751F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2.27.1/topic/1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B88E-99A6-43BF-A8A4-9E6C48D5B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简单算法讲解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20CDF-E404-413D-8290-1A04DD454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广州大学</a:t>
            </a:r>
            <a:r>
              <a:rPr lang="en-US" altLang="zh-CN" dirty="0"/>
              <a:t> </a:t>
            </a:r>
            <a:r>
              <a:rPr lang="zh-CN" altLang="en-US" dirty="0"/>
              <a:t>余梓宁</a:t>
            </a:r>
          </a:p>
        </p:txBody>
      </p:sp>
    </p:spTree>
    <p:extLst>
      <p:ext uri="{BB962C8B-B14F-4D97-AF65-F5344CB8AC3E}">
        <p14:creationId xmlns:p14="http://schemas.microsoft.com/office/powerpoint/2010/main" val="142802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CB71-A2F1-4A71-AEEC-08746E54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2BD30-B675-4C9E-B0A1-832C026F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例如给你这样的序列：</a:t>
            </a:r>
            <a:endParaRPr lang="en-US" altLang="zh-CN" sz="2400" dirty="0"/>
          </a:p>
          <a:p>
            <a:r>
              <a:rPr lang="en-US" altLang="zh-CN" sz="2400" dirty="0"/>
              <a:t>2 -7 2 3 -5 1 0 -2 10 5</a:t>
            </a:r>
          </a:p>
          <a:p>
            <a:r>
              <a:rPr lang="zh-CN" altLang="en-US" sz="2400" dirty="0"/>
              <a:t>有四次询问：</a:t>
            </a:r>
            <a:endParaRPr lang="en-US" altLang="zh-CN" sz="2400" dirty="0"/>
          </a:p>
          <a:p>
            <a:r>
              <a:rPr lang="zh-CN" altLang="en-US" sz="2400" dirty="0"/>
              <a:t>第一次询问区间</a:t>
            </a:r>
            <a:r>
              <a:rPr lang="en-US" altLang="zh-CN" sz="2400" dirty="0"/>
              <a:t>1</a:t>
            </a:r>
            <a:r>
              <a:rPr lang="zh-CN" altLang="en-US" sz="2400" dirty="0"/>
              <a:t>到区间</a:t>
            </a:r>
            <a:r>
              <a:rPr lang="en-US" altLang="zh-CN" sz="2400" dirty="0"/>
              <a:t>9</a:t>
            </a:r>
            <a:r>
              <a:rPr lang="zh-CN" altLang="en-US" sz="2400" dirty="0"/>
              <a:t>的总和；</a:t>
            </a:r>
            <a:endParaRPr lang="en-US" altLang="zh-CN" sz="2400" dirty="0"/>
          </a:p>
          <a:p>
            <a:r>
              <a:rPr lang="zh-CN" altLang="en-US" sz="2400" dirty="0"/>
              <a:t>第二次询问区间</a:t>
            </a:r>
            <a:r>
              <a:rPr lang="en-US" altLang="zh-CN" sz="2400" dirty="0"/>
              <a:t>2</a:t>
            </a:r>
            <a:r>
              <a:rPr lang="zh-CN" altLang="en-US" sz="2400" dirty="0"/>
              <a:t>到区间</a:t>
            </a:r>
            <a:r>
              <a:rPr lang="en-US" altLang="zh-CN" sz="2400" dirty="0"/>
              <a:t>10</a:t>
            </a:r>
            <a:r>
              <a:rPr lang="zh-CN" altLang="en-US" sz="2400" dirty="0"/>
              <a:t>的总和；</a:t>
            </a:r>
            <a:endParaRPr lang="en-US" altLang="zh-CN" sz="2400" dirty="0"/>
          </a:p>
          <a:p>
            <a:r>
              <a:rPr lang="zh-CN" altLang="en-US" sz="2400" dirty="0"/>
              <a:t>第三次询问区间</a:t>
            </a:r>
            <a:r>
              <a:rPr lang="en-US" altLang="zh-CN" sz="2400" dirty="0"/>
              <a:t>4</a:t>
            </a:r>
            <a:r>
              <a:rPr lang="zh-CN" altLang="en-US" sz="2400" dirty="0"/>
              <a:t>到区间</a:t>
            </a:r>
            <a:r>
              <a:rPr lang="en-US" altLang="zh-CN" sz="2400" dirty="0"/>
              <a:t>4</a:t>
            </a:r>
            <a:r>
              <a:rPr lang="zh-CN" altLang="en-US" sz="2400" dirty="0"/>
              <a:t>的总和；</a:t>
            </a:r>
            <a:endParaRPr lang="en-US" altLang="zh-CN" sz="2400" dirty="0"/>
          </a:p>
          <a:p>
            <a:r>
              <a:rPr lang="zh-CN" altLang="en-US" sz="2400" dirty="0"/>
              <a:t>第四次询问区间</a:t>
            </a:r>
            <a:r>
              <a:rPr lang="en-US" altLang="zh-CN" sz="2400" dirty="0"/>
              <a:t>3</a:t>
            </a:r>
            <a:r>
              <a:rPr lang="zh-CN" altLang="en-US" sz="2400" dirty="0"/>
              <a:t>到区间</a:t>
            </a:r>
            <a:r>
              <a:rPr lang="en-US" altLang="zh-CN" sz="2400" dirty="0"/>
              <a:t>8</a:t>
            </a:r>
            <a:r>
              <a:rPr lang="zh-CN" altLang="en-US" sz="2400" dirty="0"/>
              <a:t>的总和。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9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0AC5E-F16E-4EAE-B93E-886F6D0F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4A758-662B-4B09-B599-117B7AB3C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序列：</a:t>
                </a:r>
                <a:r>
                  <a:rPr lang="en-US" altLang="zh-CN" sz="2400" dirty="0"/>
                  <a:t>2 -7 2 3 -5 1 0 -2 10 5</a:t>
                </a:r>
              </a:p>
              <a:p>
                <a:r>
                  <a:rPr lang="zh-CN" altLang="en-US" sz="2400" dirty="0"/>
                  <a:t>朴素的算法：</a:t>
                </a:r>
                <a:endParaRPr lang="en-US" altLang="zh-CN" sz="2400" dirty="0"/>
              </a:p>
              <a:p>
                <a:r>
                  <a:rPr lang="zh-CN" altLang="en-US" sz="2400" dirty="0"/>
                  <a:t>第一次询问：</a:t>
                </a:r>
                <a:r>
                  <a:rPr lang="en-US" altLang="zh-CN" sz="2400" dirty="0"/>
                  <a:t>2+(-7)+2+3+(-5)+1+0+(-2)+10=4</a:t>
                </a:r>
              </a:p>
              <a:p>
                <a:r>
                  <a:rPr lang="zh-CN" altLang="en-US" sz="2400" dirty="0"/>
                  <a:t>第二次询问：</a:t>
                </a:r>
                <a:r>
                  <a:rPr lang="en-US" altLang="zh-CN" sz="2400" dirty="0"/>
                  <a:t>-7+2+3+(-5)+1+0+(-2)+10+5=7</a:t>
                </a:r>
              </a:p>
              <a:p>
                <a:r>
                  <a:rPr lang="zh-CN" altLang="en-US" sz="2400" dirty="0"/>
                  <a:t>第三次询问：</a:t>
                </a:r>
                <a:r>
                  <a:rPr lang="en-US" altLang="zh-CN" sz="2400" dirty="0"/>
                  <a:t>3</a:t>
                </a:r>
              </a:p>
              <a:p>
                <a:r>
                  <a:rPr lang="zh-CN" altLang="en-US" sz="2400" dirty="0"/>
                  <a:t>第四次询问：</a:t>
                </a:r>
                <a:r>
                  <a:rPr lang="en-US" altLang="zh-CN" sz="2400" dirty="0"/>
                  <a:t>2+3+(-5)+1+0+(-2)=-1</a:t>
                </a:r>
              </a:p>
              <a:p>
                <a:r>
                  <a:rPr lang="zh-CN" altLang="en-US" sz="2400" dirty="0"/>
                  <a:t>这样复杂度达到了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4A758-662B-4B09-B599-117B7AB3C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D7D6A-71B7-47BA-AB4C-D6469947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DECB8A-46DA-43CB-9BAE-EBC1A147F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前缀和做法：假设序列为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开一个长度为</a:t>
                </a:r>
                <a:r>
                  <a:rPr lang="en-US" altLang="zh-CN" sz="2400" dirty="0"/>
                  <a:t>n+1</a:t>
                </a:r>
                <a:r>
                  <a:rPr lang="zh-CN" altLang="en-US" sz="2400" dirty="0"/>
                  <a:t>的数组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特别地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那么显然询问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于是这个问题的复杂度变为了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DECB8A-46DA-43CB-9BAE-EBC1A147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96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BB73-F2B8-459E-BB4B-C659CC2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06D329-DDED-4B71-B7D8-436CC0E50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序列：</a:t>
                </a:r>
                <a:r>
                  <a:rPr lang="en-US" altLang="zh-CN" sz="2400" dirty="0"/>
                  <a:t>2 -7 2 3 -5 1 0 -2 10 5</a:t>
                </a:r>
              </a:p>
              <a:p>
                <a:r>
                  <a:rPr lang="zh-CN" altLang="en-US" sz="2400" dirty="0"/>
                  <a:t>前缀和序列：</a:t>
                </a:r>
                <a:r>
                  <a:rPr lang="en-US" altLang="zh-CN" sz="2400" dirty="0"/>
                  <a:t>0 2 -5 -3 0 -5 -4 -4 -6 4 9</a:t>
                </a:r>
              </a:p>
              <a:p>
                <a:r>
                  <a:rPr lang="zh-CN" altLang="en-US" sz="2400" dirty="0"/>
                  <a:t>那么对于询问一：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=4−0=4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对于询问二：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9−2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对于询问三：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(−3)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对于询问四：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在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都特别大的情况下，这种方式会很快。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06D329-DDED-4B71-B7D8-436CC0E50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3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FF968-9290-40A5-B4ED-2B572C91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510F2-7CF9-4C47-9005-F24FC4DF5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动态规划（</a:t>
                </a:r>
                <a:r>
                  <a:rPr lang="en-US" altLang="zh-CN" sz="2400" dirty="0"/>
                  <a:t>Dynamic programming</a:t>
                </a:r>
                <a:r>
                  <a:rPr lang="zh-CN" altLang="en-US" sz="2400" dirty="0"/>
                  <a:t>，简称</a:t>
                </a:r>
                <a:r>
                  <a:rPr lang="en-US" altLang="zh-CN" sz="2400" dirty="0"/>
                  <a:t>DP</a:t>
                </a:r>
                <a:r>
                  <a:rPr lang="zh-CN" altLang="en-US" sz="2400" dirty="0"/>
                  <a:t>）通过把原问题分解为相对简单的子问题的方式求解复杂问题的方法。</a:t>
                </a:r>
                <a:endParaRPr lang="en-US" altLang="zh-CN" sz="2400" dirty="0"/>
              </a:p>
              <a:p>
                <a:r>
                  <a:rPr lang="zh-CN" altLang="en-US" sz="2400" dirty="0"/>
                  <a:t>动态规划常常适用于有重叠子问题和最优子结构性质的问题，动态规划方法所耗时间往往远少于朴素解法。</a:t>
                </a:r>
                <a:endParaRPr lang="en-US" altLang="zh-CN" sz="2400" dirty="0"/>
              </a:p>
              <a:p>
                <a:r>
                  <a:rPr lang="zh-CN" altLang="en-US" sz="2400" dirty="0"/>
                  <a:t>动态规划应用于子问题重叠的情况：</a:t>
                </a:r>
                <a:endParaRPr lang="en-US" altLang="zh-CN" sz="2400" dirty="0"/>
              </a:p>
              <a:p>
                <a:r>
                  <a:rPr lang="en-US" altLang="zh-CN" sz="2400" dirty="0"/>
                  <a:t>1</a:t>
                </a:r>
                <a:r>
                  <a:rPr lang="zh-CN" altLang="en-US" sz="2400" dirty="0"/>
                  <a:t>、要去刻画最优解的结构特征；</a:t>
                </a:r>
                <a:endParaRPr lang="en-US" altLang="zh-CN" sz="2400" dirty="0"/>
              </a:p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、尝试递归地定义最优解的值（就是我们常说的考虑从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转移到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）；</a:t>
                </a:r>
                <a:endParaRPr lang="en-US" altLang="zh-CN" sz="2400" dirty="0"/>
              </a:p>
              <a:p>
                <a:r>
                  <a:rPr lang="en-US" altLang="zh-CN" sz="2400" dirty="0"/>
                  <a:t>3</a:t>
                </a:r>
                <a:r>
                  <a:rPr lang="zh-CN" altLang="en-US" sz="2400" dirty="0"/>
                  <a:t>、计算最优解；</a:t>
                </a:r>
                <a:endParaRPr lang="en-US" altLang="zh-CN" sz="2400" dirty="0"/>
              </a:p>
              <a:p>
                <a:r>
                  <a:rPr lang="en-US" altLang="zh-CN" sz="2400" dirty="0"/>
                  <a:t>4</a:t>
                </a:r>
                <a:r>
                  <a:rPr lang="zh-CN" altLang="en-US" sz="2400" dirty="0"/>
                  <a:t>、利用计算出的信息构造出一个最优解。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510F2-7CF9-4C47-9005-F24FC4DF5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91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377FA-3A2C-4555-B5BA-8CCDB337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E2B1E1-9C36-45CA-A7C0-44C57CBB3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斐波那契数列：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递归求解复杂度达到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动态规划求解复杂度仅为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E2B1E1-9C36-45CA-A7C0-44C57CBB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13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CCE8E-3D49-4653-9241-0BF0268D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678B4-ED5B-444B-8504-5E67A7421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最长上升子序列的长度</a:t>
                </a:r>
                <a:endParaRPr lang="en-US" altLang="zh-CN" sz="2400" dirty="0"/>
              </a:p>
              <a:p>
                <a:r>
                  <a:rPr lang="zh-CN" altLang="en-US" sz="2400" dirty="0"/>
                  <a:t>倘若枚举所有的子序列，由于长度为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的序列的非空子序列个数为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，那么朴素算法的复杂度为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678B4-ED5B-444B-8504-5E67A7421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8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49F4-F4C9-4BC3-A838-3FC0AD0F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简单动态规划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A6BA1-DA8E-459D-A1DB-EA4BBFB24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序列：</a:t>
                </a:r>
                <a:r>
                  <a:rPr lang="en-US" altLang="zh-CN" sz="2400" dirty="0"/>
                  <a:t>2 -7 2 3 -5 1 0 -2 10 5</a:t>
                </a:r>
              </a:p>
              <a:p>
                <a:r>
                  <a:rPr lang="zh-CN" altLang="en-US" sz="2400" dirty="0"/>
                  <a:t>假设序列为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定义一个数组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代表以下标为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为结尾的最长上升子序列的长度。</a:t>
                </a:r>
                <a:endParaRPr lang="en-US" altLang="zh-CN" sz="2400" dirty="0"/>
              </a:p>
              <a:p>
                <a:r>
                  <a:rPr lang="zh-CN" altLang="en-US" sz="2400" dirty="0"/>
                  <a:t>特别地，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显然，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r>
                  <a:rPr lang="zh-CN" altLang="en-US" sz="2400" dirty="0"/>
                  <a:t>而上升子序列的长度即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则使用动态规划的复杂度为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最长上升子序列也可以用相同的方法来求。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A6BA1-DA8E-459D-A1DB-EA4BBFB24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AFF2-2D36-4E6E-ABB0-0E212CC5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OJ</a:t>
            </a:r>
            <a:r>
              <a:rPr lang="zh-CN" altLang="en-US" dirty="0"/>
              <a:t>使用技巧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55023-A6EE-4756-9B7B-241C1E25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http://172.22.27.1/topic/100</a:t>
            </a:r>
            <a:r>
              <a:rPr lang="en-US" altLang="zh-CN" dirty="0"/>
              <a:t> </a:t>
            </a:r>
            <a:r>
              <a:rPr lang="zh-CN" altLang="en-US" dirty="0"/>
              <a:t>（内网才能用）</a:t>
            </a:r>
            <a:endParaRPr lang="en-US" altLang="zh-CN" dirty="0"/>
          </a:p>
          <a:p>
            <a:r>
              <a:rPr lang="en-US" altLang="zh-CN" dirty="0"/>
              <a:t>Accepted </a:t>
            </a:r>
            <a:r>
              <a:rPr lang="zh-CN" altLang="en-US" dirty="0"/>
              <a:t>通过该题目</a:t>
            </a:r>
            <a:endParaRPr lang="en-US" altLang="zh-CN" dirty="0"/>
          </a:p>
          <a:p>
            <a:r>
              <a:rPr lang="en-US" altLang="zh-CN" dirty="0"/>
              <a:t>Wrong Answer </a:t>
            </a:r>
            <a:r>
              <a:rPr lang="zh-CN" altLang="en-US" dirty="0"/>
              <a:t>答案错误</a:t>
            </a:r>
            <a:endParaRPr lang="en-US" altLang="zh-CN" dirty="0"/>
          </a:p>
          <a:p>
            <a:r>
              <a:rPr lang="en-US" altLang="zh-CN" dirty="0"/>
              <a:t>Runtime Error </a:t>
            </a:r>
            <a:r>
              <a:rPr lang="zh-CN" altLang="en-US" dirty="0"/>
              <a:t>运行错误</a:t>
            </a:r>
            <a:endParaRPr lang="en-US" altLang="zh-CN" dirty="0"/>
          </a:p>
          <a:p>
            <a:r>
              <a:rPr lang="en-US" altLang="zh-CN" dirty="0"/>
              <a:t>Time Limit Exceeded </a:t>
            </a:r>
            <a:r>
              <a:rPr lang="zh-CN" altLang="en-US" dirty="0"/>
              <a:t>时间超限</a:t>
            </a:r>
            <a:endParaRPr lang="en-US" altLang="zh-CN" dirty="0"/>
          </a:p>
          <a:p>
            <a:r>
              <a:rPr lang="en-US" altLang="zh-CN" dirty="0"/>
              <a:t>Memory Limit Exceeded </a:t>
            </a:r>
            <a:r>
              <a:rPr lang="zh-CN" altLang="en-US" dirty="0"/>
              <a:t>内存超限</a:t>
            </a:r>
            <a:endParaRPr lang="en-US" altLang="zh-CN" dirty="0"/>
          </a:p>
          <a:p>
            <a:r>
              <a:rPr lang="en-US" altLang="zh-CN" dirty="0"/>
              <a:t>Compilation Error </a:t>
            </a:r>
            <a:r>
              <a:rPr lang="zh-CN" altLang="en-US" dirty="0"/>
              <a:t>编译错误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01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1CCED-647F-48C5-B0FA-2CB6A4A3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4572A-8BB5-4ECF-B223-16C72354D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复杂度是我们衡量一个算法好坏的标准。在算法竞赛中，我们通常关注于算法的时间复杂度和空间复杂度。</a:t>
                </a:r>
                <a:endParaRPr lang="en-US" altLang="zh-CN" sz="2400" dirty="0"/>
              </a:p>
              <a:p>
                <a:r>
                  <a:rPr lang="zh-CN" altLang="en-US" sz="2400" dirty="0"/>
                  <a:t>一般来说，复杂度是一个关于数据规模的函数。对于某些算法来说，相同数据规模的不同数据依然会造成算法的运行时间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空间的不同，因此我们通常使用算法的最坏时间复杂度，记为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例如最优的基于比较的排序算法不会低于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一般来说，普通的计算机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秒能运行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的算法。</a:t>
                </a:r>
                <a:endParaRPr lang="en-US" altLang="zh-CN" sz="2400" dirty="0"/>
              </a:p>
              <a:p>
                <a:r>
                  <a:rPr lang="zh-CN" altLang="en-US" sz="2400" dirty="0"/>
                  <a:t>推荐使用快速的数据读入方式，若是因为输入和输出的时间过大导致收获一个</a:t>
                </a:r>
                <a:r>
                  <a:rPr lang="en-US" altLang="zh-CN" sz="2400" dirty="0"/>
                  <a:t>TLE</a:t>
                </a:r>
                <a:r>
                  <a:rPr lang="zh-CN" altLang="en-US" sz="2400" dirty="0"/>
                  <a:t>就得不偿失了。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A4572A-8BB5-4ECF-B223-16C72354D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 r="-309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8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2D20-25C8-4AD4-96DB-5720E525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97DE-5598-4324-B49A-76E13EBCC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排序有很多种方法，但在比赛中由于时间相当紧迫，不会去编写排序函数，而是使用库中的排序函数。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一般的语言使用的都是快速排序，均摊复杂度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b="0" dirty="0"/>
                  <a:t>。</a:t>
                </a:r>
                <a:endParaRPr lang="en-US" altLang="zh-CN" sz="2400" b="0" dirty="0"/>
              </a:p>
              <a:p>
                <a:r>
                  <a:rPr lang="en-US" altLang="zh-CN" sz="2400" dirty="0"/>
                  <a:t>C++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zh-CN" altLang="en-US" sz="2400" dirty="0"/>
                  <a:t>头文件：</a:t>
                </a:r>
                <a:r>
                  <a:rPr lang="en-US" altLang="zh-CN" sz="2400" dirty="0"/>
                  <a:t>&lt;algorithm&gt;</a:t>
                </a:r>
              </a:p>
              <a:p>
                <a:r>
                  <a:rPr lang="zh-CN" altLang="en-US" sz="2400" dirty="0"/>
                  <a:t>使用方法：</a:t>
                </a:r>
                <a:r>
                  <a:rPr lang="en-US" altLang="zh-CN" sz="2400" dirty="0"/>
                  <a:t>sort(</a:t>
                </a:r>
                <a:r>
                  <a:rPr lang="zh-CN" altLang="en-US" sz="2400" dirty="0"/>
                  <a:t>排序的数组头指针位置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排序的数组尾指针的位置</a:t>
                </a:r>
                <a:r>
                  <a:rPr lang="en-US" altLang="zh-CN" sz="2400" dirty="0"/>
                  <a:t>);</a:t>
                </a:r>
              </a:p>
              <a:p>
                <a:r>
                  <a:rPr lang="zh-CN" altLang="en-US" sz="2400" dirty="0"/>
                  <a:t>注意尾指针的位置不进行排序（左闭右开）。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B97DE-5598-4324-B49A-76E13EBCC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 r="-5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D571-121D-48CD-A64F-70510AD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欧几里得算法（辗转相除法）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3F7115-6C24-4114-8D63-95F749764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如何求两个整数的最大公因数？</a:t>
                </a:r>
                <a:endParaRPr lang="en-US" altLang="zh-CN" sz="2400" dirty="0"/>
              </a:p>
              <a:p>
                <a:r>
                  <a:rPr lang="zh-CN" altLang="en-US" sz="2400" dirty="0"/>
                  <a:t>我们称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的最大公因数。</a:t>
                </a:r>
                <a:endParaRPr lang="en-US" altLang="zh-CN" sz="2400" dirty="0"/>
              </a:p>
              <a:p>
                <a:r>
                  <a:rPr lang="zh-CN" altLang="en-US" sz="2400" dirty="0"/>
                  <a:t>欧几里得证明出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</m:oMath>
                </a14:m>
                <a:r>
                  <a:rPr lang="zh-CN" altLang="en-US" sz="2400" dirty="0"/>
                  <a:t>为取模函数</a:t>
                </a:r>
                <a:endParaRPr lang="en-US" altLang="zh-CN" sz="2400" dirty="0"/>
              </a:p>
              <a:p>
                <a:r>
                  <a:rPr lang="zh-CN" altLang="en-US" sz="2400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3=1</m:t>
                    </m:r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6=4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特别地：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3F7115-6C24-4114-8D63-95F749764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2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B124-E0AB-4240-A3D6-6D3A7995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C4F3E-79BB-469B-856E-E9F85E74F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用于快速求解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其时间复杂度为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与朴素的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相比效率有了极大的提高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C4F3E-79BB-469B-856E-E9F85E74F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06E9A-E68D-4260-82F2-78070E78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E5223-E6EC-4633-81FE-25BDE5407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计算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次方表示将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乘在一起：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然而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太大的时候这种方法就不适用了</a:t>
                </a:r>
                <a:endParaRPr lang="en-US" altLang="zh-CN" sz="2400" dirty="0"/>
              </a:p>
              <a:p>
                <a:r>
                  <a:rPr lang="zh-CN" altLang="en-US" sz="2400" dirty="0"/>
                  <a:t>不过我们知道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二进制取幂的想法是，我们将取幂的任务按照指数的二进制表示 来分割成更小的任务。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6E5223-E6EC-4633-81FE-25BDE5407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9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9659-2964-40B4-8CAB-A7294633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4E5D72-135D-4631-A95D-F5E7EE647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(1101)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</a:t>
                </a:r>
                <a:r>
                  <a:rPr lang="en-US" altLang="zh-CN" sz="2400" dirty="0"/>
                  <a:t>13</a:t>
                </a:r>
                <a:r>
                  <a:rPr lang="zh-CN" altLang="en-US" sz="2400" dirty="0"/>
                  <a:t>有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个二进制位，因此我们知道了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/>
                  <a:t>就可以只通过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次运算就可以得出结果</a:t>
                </a:r>
                <a:endParaRPr lang="en-US" altLang="zh-CN" sz="2400" dirty="0"/>
              </a:p>
              <a:p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那么也只需要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次运算就可以得出</a:t>
                </a:r>
                <a:endParaRPr lang="en-US" altLang="zh-CN" sz="2400" dirty="0"/>
              </a:p>
              <a:p>
                <a:r>
                  <a:rPr lang="zh-CN" altLang="en-US" sz="2400" dirty="0"/>
                  <a:t>总共只需要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次运算就可以得到结果，而朴素的算法需要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次</a:t>
                </a:r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越大的时候，快速幂相比于朴素算法快很多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4E5D72-135D-4631-A95D-F5E7EE647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26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5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12A2C-82D9-4FFF-A1ED-32E7217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E77A6-6DEE-40BC-BEC7-AAFD6F6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前缀和是一种重要的预处理，能大大降低查询的时间复杂度。</a:t>
            </a:r>
            <a:endParaRPr lang="en-US" altLang="zh-CN" sz="2400" dirty="0"/>
          </a:p>
          <a:p>
            <a:r>
              <a:rPr lang="zh-CN" altLang="en-US" sz="2400" dirty="0"/>
              <a:t>引入一个问题：给你一个长度为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的整数序列，有</a:t>
            </a:r>
            <a:r>
              <a:rPr lang="en-US" altLang="zh-CN" sz="2400" dirty="0"/>
              <a:t>m</a:t>
            </a:r>
            <a:r>
              <a:rPr lang="zh-CN" altLang="en-US" sz="2400" dirty="0"/>
              <a:t>次询问，每次询问某一段区间内的总和。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323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1487</Words>
  <Application>Microsoft Office PowerPoint</Application>
  <PresentationFormat>全屏显示(4:3)</PresentationFormat>
  <Paragraphs>139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Office 主题​​</vt:lpstr>
      <vt:lpstr>简单算法讲解</vt:lpstr>
      <vt:lpstr>OJ使用技巧</vt:lpstr>
      <vt:lpstr>复杂度</vt:lpstr>
      <vt:lpstr>排序</vt:lpstr>
      <vt:lpstr>欧几里得算法（辗转相除法）</vt:lpstr>
      <vt:lpstr>快速幂</vt:lpstr>
      <vt:lpstr>快速幂</vt:lpstr>
      <vt:lpstr>快速幂</vt:lpstr>
      <vt:lpstr>前缀和</vt:lpstr>
      <vt:lpstr>前缀和</vt:lpstr>
      <vt:lpstr>前缀和</vt:lpstr>
      <vt:lpstr>前缀和</vt:lpstr>
      <vt:lpstr>前缀和</vt:lpstr>
      <vt:lpstr>简单动态规划</vt:lpstr>
      <vt:lpstr>简单动态规划</vt:lpstr>
      <vt:lpstr>简单动态规划</vt:lpstr>
      <vt:lpstr>简单动态规划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简单算法讲解</dc:title>
  <dc:creator>yzn</dc:creator>
  <cp:lastModifiedBy>yzn</cp:lastModifiedBy>
  <cp:revision>42</cp:revision>
  <dcterms:created xsi:type="dcterms:W3CDTF">2019-12-05T07:47:18Z</dcterms:created>
  <dcterms:modified xsi:type="dcterms:W3CDTF">2019-12-10T12:08:16Z</dcterms:modified>
</cp:coreProperties>
</file>