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4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6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5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0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6198-A75D-411A-88C0-9CA930401D9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5159-6763-44CF-993E-DF91D943F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3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201400/article/details/10578188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77622" cy="2387600"/>
          </a:xfrm>
        </p:spPr>
        <p:txBody>
          <a:bodyPr/>
          <a:lstStyle/>
          <a:p>
            <a:r>
              <a:rPr lang="zh-CN" altLang="en-US" dirty="0" smtClean="0"/>
              <a:t>验证例子代码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张少宏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5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Density Bayes Classifier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87" y="1825624"/>
            <a:ext cx="7938052" cy="4449279"/>
          </a:xfrm>
        </p:spPr>
        <p:txBody>
          <a:bodyPr/>
          <a:lstStyle/>
          <a:p>
            <a:r>
              <a:rPr lang="en-US" altLang="zh-CN" dirty="0" smtClean="0"/>
              <a:t>Naïve Bayes Classifier </a:t>
            </a:r>
            <a:r>
              <a:rPr lang="zh-CN" altLang="en-US" dirty="0" smtClean="0"/>
              <a:t>假设了每个特征都独立</a:t>
            </a:r>
            <a:endParaRPr lang="en-US" altLang="zh-CN" dirty="0" smtClean="0"/>
          </a:p>
          <a:p>
            <a:r>
              <a:rPr lang="en-US" altLang="zh-CN" dirty="0" smtClean="0"/>
              <a:t>KDB</a:t>
            </a:r>
            <a:r>
              <a:rPr lang="zh-CN" altLang="en-US" dirty="0" smtClean="0"/>
              <a:t>为数据每个类都训练一个</a:t>
            </a:r>
            <a:r>
              <a:rPr lang="en-US" altLang="zh-CN" dirty="0" smtClean="0"/>
              <a:t>Kernel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Digits </a:t>
            </a:r>
            <a:r>
              <a:rPr lang="zh-CN" altLang="en-US" dirty="0" smtClean="0"/>
              <a:t>交叉验证最优结果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KDE 96%</a:t>
            </a:r>
          </a:p>
          <a:p>
            <a:pPr lvl="1"/>
            <a:r>
              <a:rPr lang="en-US" altLang="zh-CN" dirty="0" smtClean="0"/>
              <a:t>NB  80%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43" y="2401056"/>
            <a:ext cx="5063268" cy="4008783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255963" y="4840288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包装程序外壳对象" showAsIcon="1" r:id="rId4" imgW="1866600" imgH="1041480" progId="Package">
                  <p:embed/>
                </p:oleObj>
              </mc:Choice>
              <mc:Fallback>
                <p:oleObj name="包装程序外壳对象" showAsIcon="1" r:id="rId4" imgW="1866600" imgH="1041480" progId="Packag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5963" y="4840288"/>
                        <a:ext cx="1866900" cy="1041400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8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验证试验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 smtClean="0"/>
              <a:t>简单静态网页爬取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25" y="1690688"/>
            <a:ext cx="11363739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目的：爬取2345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电影网站上，排名前50的电影排行榜，列出电影名称、上映时间、演员、简介，并保存电影海报图片到文件中</a:t>
            </a:r>
          </a:p>
          <a:p>
            <a:r>
              <a:rPr lang="zh-CN" altLang="en-US" dirty="0" smtClean="0"/>
              <a:t>常用标配：使用</a:t>
            </a:r>
            <a:r>
              <a:rPr lang="en-US" altLang="zh-CN" dirty="0"/>
              <a:t>requests</a:t>
            </a:r>
            <a:r>
              <a:rPr lang="zh-CN" altLang="en-US" dirty="0"/>
              <a:t>库 获取网页，</a:t>
            </a:r>
            <a:r>
              <a:rPr lang="en-US" altLang="zh-CN" dirty="0"/>
              <a:t>beautifulsoup4 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指定的编码与网页的关系（</a:t>
            </a:r>
            <a:r>
              <a:rPr lang="en-US" altLang="zh-CN" dirty="0" smtClean="0"/>
              <a:t> </a:t>
            </a:r>
            <a:r>
              <a:rPr lang="en-US" altLang="zh-CN" dirty="0" err="1"/>
              <a:t>gbk</a:t>
            </a:r>
            <a:r>
              <a:rPr lang="en-US" altLang="zh-CN" dirty="0"/>
              <a:t>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，如果只用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有些字符乱码），然后因为我的源代码</a:t>
            </a:r>
            <a:r>
              <a:rPr lang="zh-CN" altLang="en-US" dirty="0"/>
              <a:t>源程序是</a:t>
            </a:r>
            <a:r>
              <a:rPr lang="en-US" altLang="zh-CN" dirty="0"/>
              <a:t>utf-8</a:t>
            </a:r>
            <a:r>
              <a:rPr lang="zh-CN" altLang="en-US" dirty="0" smtClean="0"/>
              <a:t>编码，所以 写入文本文件时用</a:t>
            </a:r>
            <a:r>
              <a:rPr lang="en-US" altLang="zh-CN" dirty="0" smtClean="0"/>
              <a:t>utf-8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扩展内容：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动态网页，</a:t>
            </a:r>
            <a:r>
              <a:rPr lang="zh-CN" altLang="en-US" dirty="0"/>
              <a:t>要么是本地计算，要么是从服务器获取的</a:t>
            </a:r>
            <a:r>
              <a:rPr lang="zh-CN" altLang="en-US" dirty="0" smtClean="0"/>
              <a:t>。</a:t>
            </a:r>
            <a:r>
              <a:rPr lang="zh-CN" altLang="en-US" dirty="0"/>
              <a:t>前者看</a:t>
            </a:r>
            <a:r>
              <a:rPr lang="en-US" altLang="zh-CN" dirty="0" err="1"/>
              <a:t>js</a:t>
            </a:r>
            <a:r>
              <a:rPr lang="zh-CN" altLang="en-US" dirty="0"/>
              <a:t>，后者抓包。</a:t>
            </a:r>
            <a:endParaRPr lang="en-US" altLang="zh-CN" dirty="0"/>
          </a:p>
          <a:p>
            <a:pPr lvl="1"/>
            <a:r>
              <a:rPr lang="zh-CN" altLang="en-US" dirty="0" smtClean="0"/>
              <a:t>模拟</a:t>
            </a:r>
            <a:r>
              <a:rPr lang="zh-CN" altLang="en-US" dirty="0"/>
              <a:t>操作</a:t>
            </a:r>
            <a:r>
              <a:rPr lang="zh-CN" altLang="en-US" dirty="0" smtClean="0"/>
              <a:t>浏览器： </a:t>
            </a:r>
            <a:r>
              <a:rPr lang="en-US" altLang="zh-CN" dirty="0" smtClean="0"/>
              <a:t>Playwright》</a:t>
            </a:r>
            <a:r>
              <a:rPr lang="en-US" altLang="zh-CN" dirty="0"/>
              <a:t> </a:t>
            </a:r>
            <a:r>
              <a:rPr lang="en-US" altLang="zh-CN" dirty="0" smtClean="0"/>
              <a:t>Playwright》</a:t>
            </a:r>
            <a:r>
              <a:rPr lang="en-US" altLang="zh-CN" dirty="0"/>
              <a:t> </a:t>
            </a:r>
            <a:r>
              <a:rPr lang="en-US" altLang="zh-CN" dirty="0" smtClean="0"/>
              <a:t>Selenium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23314"/>
              </p:ext>
            </p:extLst>
          </p:nvPr>
        </p:nvGraphicFramePr>
        <p:xfrm>
          <a:off x="9825867" y="4160078"/>
          <a:ext cx="14620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包装程序外壳对象" showAsIcon="1" r:id="rId3" imgW="1461960" imgH="637560" progId="Package">
                  <p:embed/>
                </p:oleObj>
              </mc:Choice>
              <mc:Fallback>
                <p:oleObj name="包装程序外壳对象" showAsIcon="1" r:id="rId3" imgW="1461960" imgH="63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5867" y="4160078"/>
                        <a:ext cx="14620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40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zh-CN" altLang="en-US" dirty="0" smtClean="0"/>
              <a:t>试验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moviepy</a:t>
            </a:r>
            <a:r>
              <a:rPr lang="zh-CN" altLang="en-US" dirty="0"/>
              <a:t>处理视频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557" y="1424608"/>
            <a:ext cx="11350487" cy="4969565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目的：使用</a:t>
            </a:r>
            <a:r>
              <a:rPr lang="en-US" altLang="zh-CN" sz="2400" dirty="0" err="1" smtClean="0"/>
              <a:t>moviepy</a:t>
            </a:r>
            <a:r>
              <a:rPr lang="zh-CN" altLang="en-US" sz="2400" dirty="0" smtClean="0"/>
              <a:t>合并视频、给视频加字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使用时遇到不少问题：</a:t>
            </a:r>
            <a:endParaRPr lang="en-US" altLang="zh-CN" sz="2400" dirty="0" smtClean="0"/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anaconda</a:t>
            </a:r>
            <a:r>
              <a:rPr lang="zh-CN" altLang="en-US" sz="1800" dirty="0" smtClean="0">
                <a:solidFill>
                  <a:srgbClr val="FF0000"/>
                </a:solidFill>
              </a:rPr>
              <a:t>下没有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moviepy</a:t>
            </a:r>
            <a:r>
              <a:rPr lang="zh-CN" altLang="en-US" sz="1800" dirty="0" smtClean="0">
                <a:solidFill>
                  <a:srgbClr val="FF0000"/>
                </a:solidFill>
              </a:rPr>
              <a:t>包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--- 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anaconda prompt</a:t>
            </a:r>
            <a:r>
              <a:rPr lang="zh-CN" altLang="en-US" sz="1800" dirty="0" smtClean="0"/>
              <a:t>需要用</a:t>
            </a:r>
            <a:r>
              <a:rPr lang="en-US" altLang="zh-CN" sz="1800" dirty="0" smtClean="0"/>
              <a:t>pip install </a:t>
            </a:r>
            <a:r>
              <a:rPr lang="en-US" altLang="zh-CN" sz="1800" dirty="0" err="1" smtClean="0"/>
              <a:t>moviepy</a:t>
            </a:r>
            <a:r>
              <a:rPr lang="zh-CN" altLang="en-US" sz="1800" dirty="0" smtClean="0"/>
              <a:t>。 </a:t>
            </a:r>
            <a:endParaRPr lang="en-US" altLang="zh-CN" sz="1800" dirty="0" smtClean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不能</a:t>
            </a:r>
            <a:r>
              <a:rPr lang="en-US" altLang="zh-CN" sz="1800" dirty="0">
                <a:solidFill>
                  <a:srgbClr val="FF0000"/>
                </a:solidFill>
              </a:rPr>
              <a:t>import </a:t>
            </a:r>
            <a:r>
              <a:rPr lang="en-US" altLang="zh-CN" sz="1800" dirty="0" err="1">
                <a:solidFill>
                  <a:srgbClr val="FF0000"/>
                </a:solidFill>
              </a:rPr>
              <a:t>numpy</a:t>
            </a:r>
            <a:r>
              <a:rPr lang="en-US" altLang="zh-CN" sz="1800" dirty="0">
                <a:solidFill>
                  <a:srgbClr val="FF0000"/>
                </a:solidFill>
              </a:rPr>
              <a:t>   </a:t>
            </a:r>
            <a:r>
              <a:rPr lang="en-US" altLang="zh-CN" sz="1800" dirty="0" smtClean="0"/>
              <a:t>--- </a:t>
            </a:r>
            <a:r>
              <a:rPr lang="zh-CN" altLang="en-US" sz="1800" dirty="0" smtClean="0"/>
              <a:t>这个问题有多种原因，我这里是</a:t>
            </a:r>
            <a:r>
              <a:rPr lang="en-US" altLang="zh-CN" sz="1800" dirty="0"/>
              <a:t>intel</a:t>
            </a:r>
            <a:r>
              <a:rPr lang="zh-CN" altLang="en-US" sz="1800" dirty="0"/>
              <a:t>的</a:t>
            </a:r>
            <a:r>
              <a:rPr lang="en-US" altLang="zh-CN" sz="1800" dirty="0"/>
              <a:t>DLL</a:t>
            </a:r>
            <a:r>
              <a:rPr lang="zh-CN" altLang="en-US" sz="1800" dirty="0"/>
              <a:t>文件造成的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intel</a:t>
            </a:r>
            <a:r>
              <a:rPr lang="zh-CN" altLang="en-US" sz="1800" dirty="0"/>
              <a:t>有</a:t>
            </a:r>
            <a:r>
              <a:rPr lang="en-US" altLang="zh-CN" sz="1800" dirty="0"/>
              <a:t>mkl*.dll</a:t>
            </a:r>
            <a:r>
              <a:rPr lang="zh-CN" altLang="en-US" sz="1800" dirty="0"/>
              <a:t>在</a:t>
            </a:r>
            <a:r>
              <a:rPr lang="en-US" altLang="zh-CN" sz="1800" dirty="0"/>
              <a:t>C:\ProgramData\Anaconda3\Library\bin</a:t>
            </a:r>
            <a:r>
              <a:rPr lang="zh-CN" altLang="en-US" sz="1800" dirty="0"/>
              <a:t>目录下</a:t>
            </a:r>
            <a:r>
              <a:rPr lang="zh-CN" altLang="en-US" sz="1800" dirty="0" smtClean="0"/>
              <a:t>，把</a:t>
            </a:r>
            <a:r>
              <a:rPr lang="zh-CN" altLang="en-US" sz="1800" dirty="0"/>
              <a:t>这个目录添加到</a:t>
            </a:r>
            <a:r>
              <a:rPr lang="en-US" altLang="zh-CN" sz="1800" dirty="0"/>
              <a:t>PATH</a:t>
            </a:r>
            <a:r>
              <a:rPr lang="zh-CN" altLang="en-US" sz="1800" dirty="0"/>
              <a:t>，系统的环境变量里，然后重启终端就可以了（注意替换成自己的目录）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 err="1">
                <a:solidFill>
                  <a:srgbClr val="FF0000"/>
                </a:solidFill>
              </a:rPr>
              <a:t>moviepy</a:t>
            </a:r>
            <a:r>
              <a:rPr lang="zh-CN" altLang="en-US" sz="1800" dirty="0">
                <a:solidFill>
                  <a:srgbClr val="FF0000"/>
                </a:solidFill>
              </a:rPr>
              <a:t>缺乏 </a:t>
            </a:r>
            <a:r>
              <a:rPr lang="en-US" altLang="zh-CN" sz="1800" dirty="0" err="1">
                <a:solidFill>
                  <a:srgbClr val="FF0000"/>
                </a:solidFill>
              </a:rPr>
              <a:t>imageio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-- </a:t>
            </a:r>
            <a:r>
              <a:rPr lang="en-US" altLang="zh-CN" sz="1800" dirty="0" err="1"/>
              <a:t>conda</a:t>
            </a:r>
            <a:r>
              <a:rPr lang="en-US" altLang="zh-CN" sz="1800" dirty="0"/>
              <a:t> install </a:t>
            </a:r>
            <a:r>
              <a:rPr lang="en-US" altLang="zh-CN" sz="1800" dirty="0" err="1" smtClean="0"/>
              <a:t>imageio</a:t>
            </a:r>
            <a:endParaRPr lang="en-US" altLang="zh-CN" sz="1800" dirty="0" smtClean="0"/>
          </a:p>
          <a:p>
            <a:pPr lvl="1"/>
            <a:r>
              <a:rPr lang="en-US" altLang="zh-CN" sz="1800" dirty="0" err="1">
                <a:solidFill>
                  <a:srgbClr val="FF0000"/>
                </a:solidFill>
              </a:rPr>
              <a:t>conda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下包慢 </a:t>
            </a:r>
            <a:r>
              <a:rPr lang="en-US" altLang="zh-CN" sz="1800" dirty="0" smtClean="0"/>
              <a:t>--- </a:t>
            </a:r>
            <a:r>
              <a:rPr lang="zh-CN" altLang="en-US" sz="1800" dirty="0" smtClean="0"/>
              <a:t>修改</a:t>
            </a:r>
            <a:r>
              <a:rPr lang="en-US" altLang="zh-CN" sz="1800" dirty="0" err="1"/>
              <a:t>conda</a:t>
            </a:r>
            <a:r>
              <a:rPr lang="zh-CN" altLang="en-US" sz="1800" dirty="0"/>
              <a:t>镜像源为</a:t>
            </a:r>
            <a:r>
              <a:rPr lang="zh-CN" altLang="en-US" sz="1800" dirty="0" smtClean="0"/>
              <a:t>清华</a:t>
            </a:r>
            <a:endParaRPr lang="en-US" altLang="zh-CN" sz="1800" dirty="0" smtClean="0"/>
          </a:p>
          <a:p>
            <a:pPr lvl="2"/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blog.csdn.net/qq_36201400/article/details/105781885</a:t>
            </a:r>
            <a:endParaRPr lang="en-US" altLang="zh-CN" sz="1600" dirty="0" smtClean="0"/>
          </a:p>
          <a:p>
            <a:pPr lvl="1"/>
            <a:r>
              <a:rPr lang="en-US" altLang="zh-CN" sz="1800" dirty="0" err="1">
                <a:solidFill>
                  <a:srgbClr val="FF0000"/>
                </a:solidFill>
              </a:rPr>
              <a:t>moviepy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官方例子运行缺乏</a:t>
            </a:r>
            <a:r>
              <a:rPr lang="en-US" altLang="zh-CN" sz="1800" dirty="0" err="1">
                <a:solidFill>
                  <a:srgbClr val="FF0000"/>
                </a:solidFill>
              </a:rPr>
              <a:t>ImageMagick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--</a:t>
            </a:r>
            <a:r>
              <a:rPr lang="zh-CN" altLang="en-US" sz="1800" dirty="0"/>
              <a:t>从 </a:t>
            </a:r>
            <a:r>
              <a:rPr lang="en-US" altLang="zh-CN" sz="1800" dirty="0"/>
              <a:t>https://imagemagick.org/script/download.php#windows  </a:t>
            </a:r>
            <a:r>
              <a:rPr lang="zh-CN" altLang="en-US" sz="1800" dirty="0"/>
              <a:t>下载</a:t>
            </a:r>
            <a:r>
              <a:rPr lang="en-US" altLang="zh-CN" sz="1800" dirty="0" err="1" smtClean="0"/>
              <a:t>ImageMagick</a:t>
            </a:r>
            <a:r>
              <a:rPr lang="zh-CN" altLang="en-US" sz="1800" dirty="0" smtClean="0"/>
              <a:t>，修改 </a:t>
            </a:r>
            <a:r>
              <a:rPr lang="en-US" altLang="zh-CN" sz="1800" dirty="0"/>
              <a:t>C:\</a:t>
            </a:r>
            <a:r>
              <a:rPr lang="en-US" altLang="zh-CN" sz="1800" dirty="0" smtClean="0"/>
              <a:t>ProgramData\Anaconda3\Lib\site-packages\moviepy\config_defaults.py</a:t>
            </a:r>
            <a:r>
              <a:rPr lang="zh-CN" altLang="en-US" sz="1800" dirty="0" smtClean="0"/>
              <a:t>下的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个变量</a:t>
            </a:r>
            <a:endParaRPr lang="en-US" altLang="zh-CN" sz="1800" dirty="0" smtClean="0"/>
          </a:p>
          <a:p>
            <a:pPr lvl="2"/>
            <a:r>
              <a:rPr lang="en-US" altLang="zh-CN" sz="1600" dirty="0"/>
              <a:t>FFMPEG_BINARY = </a:t>
            </a:r>
            <a:r>
              <a:rPr lang="en-US" altLang="zh-CN" sz="1600" dirty="0" err="1"/>
              <a:t>r"C</a:t>
            </a:r>
            <a:r>
              <a:rPr lang="en-US" altLang="zh-CN" sz="1600" dirty="0"/>
              <a:t>:\Program Files\ImageMagick-7.1.0-Q16-HDRI\ffmpeg.exe"</a:t>
            </a:r>
          </a:p>
          <a:p>
            <a:pPr lvl="2"/>
            <a:r>
              <a:rPr lang="en-US" altLang="zh-CN" sz="1600" dirty="0"/>
              <a:t>IMAGEMAGICK_BINARY = </a:t>
            </a:r>
            <a:r>
              <a:rPr lang="en-US" altLang="zh-CN" sz="1600" dirty="0" err="1"/>
              <a:t>r"C</a:t>
            </a:r>
            <a:r>
              <a:rPr lang="en-US" altLang="zh-CN" sz="1600" dirty="0"/>
              <a:t>:\Program Files\ImageMagick-7.1.0-Q16-HDRI\magick.exe" </a:t>
            </a:r>
            <a:endParaRPr lang="en-US" altLang="zh-CN" sz="1600" dirty="0" smtClean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官方例子：  </a:t>
            </a:r>
            <a:r>
              <a:rPr lang="en-US" altLang="zh-CN" sz="1800" dirty="0" err="1">
                <a:solidFill>
                  <a:srgbClr val="FF0000"/>
                </a:solidFill>
              </a:rPr>
              <a:t>write_videofile</a:t>
            </a:r>
            <a:r>
              <a:rPr lang="en-US" altLang="zh-CN" sz="1800" dirty="0">
                <a:solidFill>
                  <a:srgbClr val="FF0000"/>
                </a:solidFill>
              </a:rPr>
              <a:t>() </a:t>
            </a:r>
            <a:r>
              <a:rPr lang="zh-CN" altLang="en-US" sz="1800" dirty="0">
                <a:solidFill>
                  <a:srgbClr val="FF0000"/>
                </a:solidFill>
              </a:rPr>
              <a:t>函数 出错</a:t>
            </a:r>
            <a:r>
              <a:rPr lang="en-US" altLang="zh-CN" sz="1800" dirty="0">
                <a:solidFill>
                  <a:srgbClr val="FF0000"/>
                </a:solidFill>
              </a:rPr>
              <a:t>must be real number, not </a:t>
            </a:r>
            <a:r>
              <a:rPr lang="en-US" altLang="zh-CN" sz="1800" dirty="0" err="1">
                <a:solidFill>
                  <a:srgbClr val="FF0000"/>
                </a:solidFill>
              </a:rPr>
              <a:t>NoneType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>--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anconda</a:t>
            </a:r>
            <a:r>
              <a:rPr lang="en-US" altLang="zh-CN" sz="1800" dirty="0"/>
              <a:t> prompt pip install </a:t>
            </a:r>
            <a:r>
              <a:rPr lang="en-US" altLang="zh-CN" sz="1800" dirty="0" err="1"/>
              <a:t>moviepy</a:t>
            </a:r>
            <a:r>
              <a:rPr lang="en-US" altLang="zh-CN" sz="1800" dirty="0"/>
              <a:t> --upgrade</a:t>
            </a:r>
            <a:endParaRPr lang="zh-CN" altLang="en-US" sz="1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9279"/>
              </p:ext>
            </p:extLst>
          </p:nvPr>
        </p:nvGraphicFramePr>
        <p:xfrm>
          <a:off x="9851957" y="1789044"/>
          <a:ext cx="15636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包装程序外壳对象" showAsIcon="1" r:id="rId4" imgW="1563120" imgH="637560" progId="Package">
                  <p:embed/>
                </p:oleObj>
              </mc:Choice>
              <mc:Fallback>
                <p:oleObj name="包装程序外壳对象" showAsIcon="1" r:id="rId4" imgW="1563120" imgH="63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1957" y="1789044"/>
                        <a:ext cx="15636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6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验证实验</a:t>
            </a:r>
            <a:r>
              <a:rPr lang="en-US" altLang="zh-CN" dirty="0"/>
              <a:t>1</a:t>
            </a:r>
            <a:r>
              <a:rPr lang="zh-CN" altLang="en-US" dirty="0"/>
              <a:t>：安装</a:t>
            </a:r>
            <a:r>
              <a:rPr lang="en-US" altLang="zh-CN" dirty="0"/>
              <a:t>Anconda3 &amp;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验证实验</a:t>
            </a:r>
            <a:r>
              <a:rPr lang="en-US" altLang="zh-CN" dirty="0"/>
              <a:t>2</a:t>
            </a:r>
            <a:r>
              <a:rPr lang="zh-CN" altLang="en-US" dirty="0"/>
              <a:t>：自定义包模块函数，</a:t>
            </a:r>
            <a:r>
              <a:rPr lang="en-US" altLang="zh-CN" dirty="0"/>
              <a:t>Pandas </a:t>
            </a:r>
            <a:r>
              <a:rPr lang="en-US" altLang="zh-CN" dirty="0" err="1"/>
              <a:t>DataFrame</a:t>
            </a:r>
            <a:r>
              <a:rPr lang="zh-CN" altLang="en-US" dirty="0"/>
              <a:t>用法</a:t>
            </a:r>
          </a:p>
          <a:p>
            <a:r>
              <a:rPr lang="zh-CN" altLang="en-US" dirty="0"/>
              <a:t>验证实验</a:t>
            </a:r>
            <a:r>
              <a:rPr lang="en-US" altLang="zh-CN" dirty="0"/>
              <a:t>3</a:t>
            </a:r>
            <a:r>
              <a:rPr lang="zh-CN" altLang="en-US" dirty="0"/>
              <a:t>：中文文档</a:t>
            </a:r>
            <a:r>
              <a:rPr lang="en-US" altLang="zh-CN" dirty="0" err="1"/>
              <a:t>Gensim</a:t>
            </a:r>
            <a:r>
              <a:rPr lang="zh-CN" altLang="en-US" dirty="0"/>
              <a:t>相似度分析</a:t>
            </a:r>
          </a:p>
          <a:p>
            <a:r>
              <a:rPr lang="zh-CN" altLang="en-US" dirty="0"/>
              <a:t>验证实验</a:t>
            </a:r>
            <a:r>
              <a:rPr lang="en-US" altLang="zh-CN" dirty="0"/>
              <a:t>4</a:t>
            </a:r>
            <a:r>
              <a:rPr lang="zh-CN" altLang="en-US" dirty="0"/>
              <a:t>：从聚类到概率密度检测</a:t>
            </a:r>
          </a:p>
          <a:p>
            <a:r>
              <a:rPr lang="zh-CN" altLang="en-US" dirty="0"/>
              <a:t>验证实验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Kernel Density Bayes Classifier </a:t>
            </a:r>
            <a:endParaRPr lang="en-US" altLang="zh-CN" dirty="0" smtClean="0"/>
          </a:p>
          <a:p>
            <a:r>
              <a:rPr lang="zh-CN" altLang="en-US" dirty="0" smtClean="0"/>
              <a:t>验证试验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：简单静态网页爬取</a:t>
            </a:r>
            <a:endParaRPr lang="en-US" altLang="zh-CN" dirty="0" smtClean="0"/>
          </a:p>
          <a:p>
            <a:r>
              <a:rPr lang="zh-CN" altLang="en-US" dirty="0" smtClean="0"/>
              <a:t>验证试验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moviepy</a:t>
            </a:r>
            <a:r>
              <a:rPr lang="zh-CN" altLang="en-US" dirty="0" smtClean="0"/>
              <a:t>处理视频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更多：</a:t>
            </a:r>
            <a:r>
              <a:rPr lang="en-US" altLang="zh-CN" dirty="0" smtClean="0"/>
              <a:t>《Python</a:t>
            </a:r>
            <a:r>
              <a:rPr lang="zh-CN" altLang="en-US" dirty="0"/>
              <a:t>数据科学手册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和</a:t>
            </a:r>
            <a:r>
              <a:rPr lang="en-US" altLang="zh-CN" dirty="0" err="1" smtClean="0"/>
              <a:t>code.rar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67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：安装</a:t>
            </a:r>
            <a:r>
              <a:rPr lang="en-US" altLang="zh-CN" dirty="0" smtClean="0"/>
              <a:t>Anconda3 &amp; 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1612" cy="4351338"/>
          </a:xfrm>
        </p:spPr>
        <p:txBody>
          <a:bodyPr/>
          <a:lstStyle/>
          <a:p>
            <a:r>
              <a:rPr lang="en-US" altLang="zh-CN" dirty="0" smtClean="0"/>
              <a:t>Anaconda3-2019.10-Windows-x86_64.exe        </a:t>
            </a:r>
            <a:r>
              <a:rPr lang="zh-CN" altLang="en-US" dirty="0" smtClean="0"/>
              <a:t>（必须安装）</a:t>
            </a:r>
            <a:endParaRPr lang="en-US" altLang="zh-CN" dirty="0" smtClean="0"/>
          </a:p>
          <a:p>
            <a:pPr lvl="1"/>
            <a:r>
              <a:rPr lang="zh-CN" altLang="en-US" dirty="0"/>
              <a:t>新版本 </a:t>
            </a:r>
            <a:r>
              <a:rPr lang="en-US" altLang="zh-CN" dirty="0"/>
              <a:t>Anaconda3-2021.05-Windows-x86_64.exe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pycharm-community-2019.2.3.exe  </a:t>
            </a:r>
            <a:r>
              <a:rPr lang="zh-CN" altLang="en-US" dirty="0" smtClean="0"/>
              <a:t>（建议使用，也可用熟悉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代替）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2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234" y="119183"/>
            <a:ext cx="11521965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验证实验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：自定义包模块函数，</a:t>
            </a:r>
            <a:r>
              <a:rPr lang="en-US" altLang="zh-CN" sz="3600" dirty="0" smtClean="0"/>
              <a:t>Pandas </a:t>
            </a:r>
            <a:r>
              <a:rPr lang="en-US" altLang="zh-CN" sz="3600" dirty="0" err="1" smtClean="0"/>
              <a:t>DataFrame</a:t>
            </a:r>
            <a:r>
              <a:rPr lang="zh-CN" altLang="en-US" sz="3600" dirty="0" smtClean="0"/>
              <a:t>用法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909" y="1444745"/>
            <a:ext cx="11490434" cy="517046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主文件 </a:t>
            </a:r>
            <a:r>
              <a:rPr lang="en-US" altLang="zh-CN" dirty="0" smtClean="0"/>
              <a:t>tmpTestForDMP.py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验证内容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自定义包例子 </a:t>
            </a:r>
            <a:r>
              <a:rPr lang="en-US" altLang="zh-CN" dirty="0" err="1" smtClean="0"/>
              <a:t>myPackage</a:t>
            </a:r>
            <a:r>
              <a:rPr lang="en-US" altLang="zh-CN" dirty="0" smtClean="0"/>
              <a:t> [ </a:t>
            </a:r>
            <a:r>
              <a:rPr lang="zh-CN" altLang="en-US" dirty="0" smtClean="0"/>
              <a:t>参考  示例代码</a:t>
            </a:r>
            <a:r>
              <a:rPr lang="en-US" altLang="zh-CN" dirty="0" smtClean="0"/>
              <a:t>\</a:t>
            </a:r>
            <a:r>
              <a:rPr lang="zh-CN" altLang="en-US" dirty="0" smtClean="0"/>
              <a:t>验证实验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）自定义</a:t>
            </a:r>
            <a:endParaRPr lang="en-US" altLang="zh-CN" dirty="0" smtClean="0"/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D:\python_works\myPackage </a:t>
            </a:r>
            <a:r>
              <a:rPr lang="zh-CN" altLang="en-US" dirty="0" smtClean="0"/>
              <a:t>写了若干个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文件，比如</a:t>
            </a:r>
            <a:r>
              <a:rPr lang="en-US" altLang="zh-CN" dirty="0" smtClean="0"/>
              <a:t>myDocProcess.py</a:t>
            </a:r>
            <a:r>
              <a:rPr lang="zh-CN" altLang="en-US" dirty="0" smtClean="0"/>
              <a:t>，实现某些功能</a:t>
            </a:r>
            <a:endParaRPr lang="en-US" altLang="zh-CN" dirty="0" smtClean="0"/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创建一个空文件  </a:t>
            </a:r>
            <a:r>
              <a:rPr lang="en-US" altLang="zh-CN" dirty="0" smtClean="0"/>
              <a:t>__init__.py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搜索路径范围 （多种方法，以下方法最佳）</a:t>
            </a:r>
            <a:endParaRPr lang="en-US" altLang="zh-CN" dirty="0" smtClean="0"/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C:\ProgramData\Anaconda3\Lib\site-packages</a:t>
            </a:r>
            <a:r>
              <a:rPr lang="zh-CN" altLang="en-US" dirty="0" smtClean="0"/>
              <a:t>新建一个文件</a:t>
            </a:r>
            <a:r>
              <a:rPr lang="en-US" altLang="zh-CN" dirty="0" err="1" smtClean="0"/>
              <a:t>myPackage.pth</a:t>
            </a:r>
            <a:r>
              <a:rPr lang="zh-CN" altLang="en-US" dirty="0" smtClean="0"/>
              <a:t>，内容为自定义包的地址 </a:t>
            </a:r>
            <a:r>
              <a:rPr lang="en-US" altLang="zh-CN" dirty="0" smtClean="0"/>
              <a:t>D:\python_works\myPackage 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）调用自定义包</a:t>
            </a:r>
            <a:r>
              <a:rPr lang="en-US" altLang="zh-CN" dirty="0" err="1" smtClean="0"/>
              <a:t>myPackage</a:t>
            </a:r>
            <a:r>
              <a:rPr lang="zh-CN" altLang="en-US" dirty="0" smtClean="0"/>
              <a:t>自定义模块</a:t>
            </a:r>
            <a:r>
              <a:rPr lang="en-US" altLang="zh-CN" dirty="0" err="1" smtClean="0"/>
              <a:t>mpDocProcess</a:t>
            </a:r>
            <a:r>
              <a:rPr lang="zh-CN" altLang="en-US" dirty="0" smtClean="0"/>
              <a:t>的函数</a:t>
            </a:r>
            <a:r>
              <a:rPr lang="en-US" altLang="zh-CN" dirty="0" err="1" smtClean="0"/>
              <a:t>myprint</a:t>
            </a:r>
            <a:endParaRPr lang="en-US" altLang="zh-CN" dirty="0" smtClean="0"/>
          </a:p>
          <a:p>
            <a:pPr marL="1005840" lvl="3" indent="0">
              <a:lnSpc>
                <a:spcPct val="120000"/>
              </a:lnSpc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mpDocProcess</a:t>
            </a:r>
            <a:r>
              <a:rPr lang="en-US" altLang="zh-CN" dirty="0" smtClean="0"/>
              <a:t> import *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验证</a:t>
            </a:r>
            <a:r>
              <a:rPr lang="en-US" altLang="zh-CN" dirty="0" smtClean="0"/>
              <a:t>Pandas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3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中文</a:t>
            </a:r>
            <a:r>
              <a:rPr lang="zh-CN" altLang="en-US" dirty="0" smtClean="0"/>
              <a:t>文档</a:t>
            </a:r>
            <a:r>
              <a:rPr lang="en-US" altLang="zh-CN" dirty="0" err="1" smtClean="0"/>
              <a:t>Gensim</a:t>
            </a:r>
            <a:r>
              <a:rPr lang="zh-CN" altLang="en-US" dirty="0" smtClean="0"/>
              <a:t>相似度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有若干个中文文本文件，每个文本文件有若干段中英文文字。忽略英文。设计 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个文本文件的各个 词组对的相似性的某种函数作为 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个文本文件的相似度。求出这些文本文件之间的相似度矩阵。</a:t>
            </a:r>
            <a:endParaRPr lang="en-US" altLang="zh-CN" sz="2200" dirty="0" smtClean="0"/>
          </a:p>
          <a:p>
            <a:r>
              <a:rPr lang="zh-CN" altLang="en-US" sz="2200" dirty="0" smtClean="0"/>
              <a:t>中文词组的相似度 是读取一个</a:t>
            </a:r>
            <a:r>
              <a:rPr lang="en-US" altLang="zh-CN" sz="2200" dirty="0" err="1" smtClean="0"/>
              <a:t>gensim</a:t>
            </a:r>
            <a:r>
              <a:rPr lang="zh-CN" altLang="en-US" sz="2200" dirty="0" smtClean="0"/>
              <a:t>词组特征文件（文件很大）的词向量后算</a:t>
            </a:r>
            <a:r>
              <a:rPr lang="en-US" altLang="zh-CN" sz="2200" dirty="0" err="1" smtClean="0"/>
              <a:t>consine</a:t>
            </a:r>
            <a:r>
              <a:rPr lang="zh-CN" altLang="en-US" sz="2200" dirty="0" smtClean="0"/>
              <a:t>相似度</a:t>
            </a:r>
            <a:endParaRPr lang="en-US" altLang="zh-CN" sz="2200" dirty="0" smtClean="0"/>
          </a:p>
          <a:p>
            <a:r>
              <a:rPr lang="zh-CN" altLang="en-US" sz="2200" b="1" dirty="0" smtClean="0">
                <a:solidFill>
                  <a:srgbClr val="0070C0"/>
                </a:solidFill>
              </a:rPr>
              <a:t>已经提供 比较少量文件的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demo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代码：按编码读取，过滤，结巴分词，</a:t>
            </a:r>
            <a:r>
              <a:rPr lang="en-US" altLang="zh-CN" sz="2200" b="1" dirty="0" err="1" smtClean="0">
                <a:solidFill>
                  <a:srgbClr val="0070C0"/>
                </a:solidFill>
              </a:rPr>
              <a:t>gensim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词向量文件，文档相似度设计。</a:t>
            </a:r>
            <a:endParaRPr lang="en-US" altLang="zh-CN" sz="2200" b="1" dirty="0" smtClean="0">
              <a:solidFill>
                <a:srgbClr val="0070C0"/>
              </a:solidFill>
            </a:endParaRPr>
          </a:p>
          <a:p>
            <a:endParaRPr lang="en-US" altLang="zh-CN" sz="2200" b="1" dirty="0">
              <a:solidFill>
                <a:srgbClr val="0070C0"/>
              </a:solidFill>
            </a:endParaRPr>
          </a:p>
          <a:p>
            <a:r>
              <a:rPr lang="zh-CN" altLang="en-US" sz="2200" b="1" dirty="0" smtClean="0">
                <a:solidFill>
                  <a:srgbClr val="0070C0"/>
                </a:solidFill>
              </a:rPr>
              <a:t>参考：验证实验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文件</a:t>
            </a:r>
            <a:endParaRPr lang="en-US" altLang="zh-CN" sz="2200" b="1" dirty="0" smtClean="0">
              <a:solidFill>
                <a:srgbClr val="0070C0"/>
              </a:solidFill>
            </a:endParaRPr>
          </a:p>
          <a:p>
            <a:r>
              <a:rPr lang="en-US" altLang="zh-CN" sz="2200" dirty="0"/>
              <a:t>tmpCompDocSim.py</a:t>
            </a:r>
            <a:endParaRPr lang="en-US" altLang="zh-CN" sz="2200" dirty="0" smtClean="0"/>
          </a:p>
          <a:p>
            <a:r>
              <a:rPr lang="zh-CN" altLang="en-US" sz="2200" dirty="0"/>
              <a:t>词向量</a:t>
            </a:r>
            <a:r>
              <a:rPr lang="zh-CN" altLang="en-US" sz="2200" dirty="0" smtClean="0"/>
              <a:t>文件</a:t>
            </a:r>
            <a:r>
              <a:rPr lang="en-US" altLang="zh-CN" sz="2200" dirty="0" smtClean="0"/>
              <a:t>100000-small.rar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500000-small.rar </a:t>
            </a:r>
            <a:r>
              <a:rPr lang="zh-CN" altLang="en-US" sz="2200" dirty="0" smtClean="0"/>
              <a:t>需要先解压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442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验证实验</a:t>
            </a:r>
            <a:r>
              <a:rPr lang="en-US" altLang="zh-CN" dirty="0" smtClean="0"/>
              <a:t>4</a:t>
            </a:r>
            <a:r>
              <a:rPr lang="zh-CN" altLang="en-US" dirty="0"/>
              <a:t>：从聚类到概率密度检测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1612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-learn</a:t>
            </a:r>
          </a:p>
          <a:p>
            <a:r>
              <a:rPr lang="zh-CN" altLang="en-US" dirty="0" smtClean="0"/>
              <a:t>构建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个不同的数据集，使用不同的方法聚类并显示。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0070C0"/>
                </a:solidFill>
              </a:rPr>
              <a:t>参考：验证</a:t>
            </a:r>
            <a:r>
              <a:rPr lang="zh-CN" altLang="en-US" b="1" dirty="0" smtClean="0">
                <a:solidFill>
                  <a:srgbClr val="0070C0"/>
                </a:solidFill>
              </a:rPr>
              <a:t>实验</a:t>
            </a:r>
            <a:r>
              <a:rPr lang="en-US" altLang="zh-CN" b="1" dirty="0" smtClean="0">
                <a:solidFill>
                  <a:srgbClr val="0070C0"/>
                </a:solidFill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</a:rPr>
              <a:t>文件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70C0"/>
                </a:solidFill>
              </a:rPr>
              <a:t>其中字体文件</a:t>
            </a:r>
            <a:r>
              <a:rPr lang="en-US" altLang="zh-CN" b="1" dirty="0" smtClean="0">
                <a:solidFill>
                  <a:srgbClr val="0070C0"/>
                </a:solidFill>
              </a:rPr>
              <a:t>MSYH.TTC </a:t>
            </a:r>
            <a:r>
              <a:rPr lang="zh-CN" altLang="en-US" b="1" dirty="0" smtClean="0">
                <a:solidFill>
                  <a:srgbClr val="0070C0"/>
                </a:solidFill>
              </a:rPr>
              <a:t>只为了指定中文字体显示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2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15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扩展：从聚类到概率密度检测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81151" y="908050"/>
          <a:ext cx="6315075" cy="363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850875152"/>
                    </a:ext>
                  </a:extLst>
                </a:gridCol>
                <a:gridCol w="2654941">
                  <a:extLst>
                    <a:ext uri="{9D8B030D-6E8A-4147-A177-3AD203B41FA5}">
                      <a16:colId xmlns:a16="http://schemas.microsoft.com/office/drawing/2014/main" val="1812380913"/>
                    </a:ext>
                  </a:extLst>
                </a:gridCol>
                <a:gridCol w="1555109">
                  <a:extLst>
                    <a:ext uri="{9D8B030D-6E8A-4147-A177-3AD203B41FA5}">
                      <a16:colId xmlns:a16="http://schemas.microsoft.com/office/drawing/2014/main" val="182541069"/>
                    </a:ext>
                  </a:extLst>
                </a:gridCol>
              </a:tblGrid>
              <a:tr h="365703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技术</a:t>
                      </a:r>
                      <a:endParaRPr lang="zh-CN" altLang="en-US" sz="18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几何形状</a:t>
                      </a:r>
                      <a:endParaRPr lang="zh-CN" altLang="en-US" sz="18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377796822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Kmeans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相当于高斯模型中各维独立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（超）球体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4054124887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Gaussian Model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GM</a:t>
                      </a:r>
                      <a:r>
                        <a:rPr lang="zh-CN" altLang="en-US" sz="1400" dirty="0" smtClean="0"/>
                        <a:t>，高斯模型</a:t>
                      </a:r>
                      <a:endParaRPr lang="en-US" altLang="zh-CN" sz="1400" dirty="0" smtClean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不同维度存在协方差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（超）椭圆体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1341051118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Gaussian Mixture Model GMM</a:t>
                      </a:r>
                      <a:r>
                        <a:rPr lang="zh-CN" altLang="en-US" sz="1400" dirty="0" smtClean="0"/>
                        <a:t>，高斯混合模型</a:t>
                      </a:r>
                      <a:endParaRPr lang="en-US" altLang="zh-CN" sz="1400" dirty="0" smtClean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多个高斯模型叠加而成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222872742"/>
                  </a:ext>
                </a:extLst>
              </a:tr>
              <a:tr h="6830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SpectralClustering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谱聚类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利用数据之间的核函数聚类进行聚类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3997232698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Kernel Density Estimation</a:t>
                      </a:r>
                    </a:p>
                    <a:p>
                      <a:r>
                        <a:rPr lang="en-US" altLang="zh-CN" sz="1400" dirty="0" smtClean="0"/>
                        <a:t>KDE</a:t>
                      </a:r>
                      <a:r>
                        <a:rPr lang="zh-CN" altLang="en-US" sz="1400" dirty="0" smtClean="0"/>
                        <a:t>，核密度估计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用某一类核函数去估计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3089147070"/>
                  </a:ext>
                </a:extLst>
              </a:tr>
              <a:tr h="518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Multiple kernel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MKL</a:t>
                      </a:r>
                      <a:r>
                        <a:rPr lang="zh-CN" altLang="en-US" sz="1400" dirty="0" smtClean="0"/>
                        <a:t>，多核学习</a:t>
                      </a:r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用不同核函数叠加去估计，例如不同维度用不同核函数</a:t>
                      </a:r>
                      <a:endParaRPr lang="zh-CN" altLang="en-US" sz="1400" dirty="0"/>
                    </a:p>
                  </a:txBody>
                  <a:tcPr marL="91443" marR="91443" marT="45713" marB="45713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3" marR="91443" marT="45713" marB="45713"/>
                </a:tc>
                <a:extLst>
                  <a:ext uri="{0D108BD9-81ED-4DB2-BD59-A6C34878D82A}">
                    <a16:rowId xmlns:a16="http://schemas.microsoft.com/office/drawing/2014/main" val="1812108796"/>
                  </a:ext>
                </a:extLst>
              </a:tr>
            </a:tbl>
          </a:graphicData>
        </a:graphic>
      </p:graphicFrame>
      <p:pic>
        <p:nvPicPr>
          <p:cNvPr id="5430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3716338"/>
            <a:ext cx="406082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59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814" y="476250"/>
            <a:ext cx="8588375" cy="509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100" dirty="0"/>
              <a:t>对左列三个数据，用</a:t>
            </a:r>
            <a:r>
              <a:rPr lang="en-US" altLang="zh-CN" sz="2100" dirty="0" err="1"/>
              <a:t>Kmeans</a:t>
            </a:r>
            <a:r>
              <a:rPr lang="zh-CN" altLang="en-US" sz="2100" dirty="0"/>
              <a:t>，</a:t>
            </a:r>
            <a:r>
              <a:rPr lang="en-US" altLang="zh-CN" sz="2100" dirty="0"/>
              <a:t>GMM</a:t>
            </a:r>
            <a:r>
              <a:rPr lang="zh-CN" altLang="en-US" sz="2100" dirty="0"/>
              <a:t>，</a:t>
            </a:r>
            <a:r>
              <a:rPr lang="en-US" altLang="zh-CN" sz="2100" dirty="0"/>
              <a:t>SC</a:t>
            </a:r>
            <a:r>
              <a:rPr lang="zh-CN" altLang="en-US" sz="2100" dirty="0"/>
              <a:t>分别聚类</a:t>
            </a:r>
          </a:p>
        </p:txBody>
      </p:sp>
      <p:pic>
        <p:nvPicPr>
          <p:cNvPr id="553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19" y="1235490"/>
            <a:ext cx="898048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8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验证实验</a:t>
            </a:r>
            <a:r>
              <a:rPr lang="en-US" altLang="zh-CN" dirty="0"/>
              <a:t>5</a:t>
            </a:r>
            <a:r>
              <a:rPr lang="zh-CN" altLang="en-US" dirty="0" smtClean="0"/>
              <a:t>：</a:t>
            </a:r>
            <a:r>
              <a:rPr lang="en-US" altLang="zh-CN" dirty="0"/>
              <a:t>Kernel Density Bayes Classifier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1612" cy="4351338"/>
          </a:xfrm>
        </p:spPr>
        <p:txBody>
          <a:bodyPr/>
          <a:lstStyle/>
          <a:p>
            <a:r>
              <a:rPr lang="en-US" altLang="zh-CN" smtClean="0"/>
              <a:t>Kernel </a:t>
            </a:r>
            <a:r>
              <a:rPr lang="en-US" altLang="zh-CN" dirty="0"/>
              <a:t>Density Estimation based </a:t>
            </a:r>
            <a:r>
              <a:rPr lang="en-US" altLang="zh-CN"/>
              <a:t>Bayes </a:t>
            </a:r>
            <a:r>
              <a:rPr lang="en-US" altLang="zh-CN" smtClean="0"/>
              <a:t> vs Naïve Bayes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参考</a:t>
            </a:r>
            <a:r>
              <a:rPr lang="zh-CN" altLang="en-US" b="1" dirty="0">
                <a:solidFill>
                  <a:srgbClr val="0070C0"/>
                </a:solidFill>
              </a:rPr>
              <a:t>：验证</a:t>
            </a:r>
            <a:r>
              <a:rPr lang="zh-CN" altLang="en-US" b="1" dirty="0" smtClean="0">
                <a:solidFill>
                  <a:srgbClr val="0070C0"/>
                </a:solidFill>
              </a:rPr>
              <a:t>实验</a:t>
            </a:r>
            <a:r>
              <a:rPr lang="en-US" altLang="zh-CN" b="1" dirty="0" smtClean="0">
                <a:solidFill>
                  <a:srgbClr val="0070C0"/>
                </a:solidFill>
              </a:rPr>
              <a:t>5</a:t>
            </a:r>
            <a:r>
              <a:rPr lang="zh-CN" altLang="en-US" b="1" dirty="0" smtClean="0">
                <a:solidFill>
                  <a:srgbClr val="0070C0"/>
                </a:solidFill>
              </a:rPr>
              <a:t>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74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872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包装程序外壳对象</vt:lpstr>
      <vt:lpstr>程序包</vt:lpstr>
      <vt:lpstr>验证例子代码</vt:lpstr>
      <vt:lpstr>目录</vt:lpstr>
      <vt:lpstr>验证实验1：安装Anconda3 &amp; Pycharm</vt:lpstr>
      <vt:lpstr>验证实验2：自定义包模块函数，Pandas DataFrame用法</vt:lpstr>
      <vt:lpstr>验证实验3：中文文档Gensim相似度分析</vt:lpstr>
      <vt:lpstr>验证实验4：从聚类到概率密度检测</vt:lpstr>
      <vt:lpstr>扩展：从聚类到概率密度检测</vt:lpstr>
      <vt:lpstr>对左列三个数据，用Kmeans，GMM，SC分别聚类</vt:lpstr>
      <vt:lpstr>验证实验5：Kernel Density Bayes Classifier </vt:lpstr>
      <vt:lpstr>Kernel Density Bayes Classifier </vt:lpstr>
      <vt:lpstr>验证试验6：简单静态网页爬取</vt:lpstr>
      <vt:lpstr>验证试验7： moviepy处理视频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数据挖掘实践例子代码</dc:title>
  <dc:creator>张 少宏</dc:creator>
  <cp:lastModifiedBy>de'l'l</cp:lastModifiedBy>
  <cp:revision>37</cp:revision>
  <dcterms:created xsi:type="dcterms:W3CDTF">2019-10-30T14:35:35Z</dcterms:created>
  <dcterms:modified xsi:type="dcterms:W3CDTF">2022-02-21T10:16:26Z</dcterms:modified>
</cp:coreProperties>
</file>