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326" r:id="rId3"/>
    <p:sldId id="322" r:id="rId4"/>
    <p:sldId id="257" r:id="rId5"/>
    <p:sldId id="325" r:id="rId6"/>
    <p:sldId id="305" r:id="rId7"/>
    <p:sldId id="332" r:id="rId8"/>
    <p:sldId id="263" r:id="rId9"/>
    <p:sldId id="264" r:id="rId10"/>
    <p:sldId id="329" r:id="rId11"/>
    <p:sldId id="278" r:id="rId12"/>
    <p:sldId id="286" r:id="rId13"/>
    <p:sldId id="287" r:id="rId14"/>
    <p:sldId id="289" r:id="rId15"/>
    <p:sldId id="306" r:id="rId16"/>
    <p:sldId id="268" r:id="rId17"/>
    <p:sldId id="323" r:id="rId18"/>
    <p:sldId id="324" r:id="rId19"/>
    <p:sldId id="318" r:id="rId20"/>
    <p:sldId id="290" r:id="rId21"/>
    <p:sldId id="333" r:id="rId22"/>
    <p:sldId id="296" r:id="rId23"/>
    <p:sldId id="295" r:id="rId24"/>
    <p:sldId id="298" r:id="rId25"/>
    <p:sldId id="299" r:id="rId26"/>
    <p:sldId id="303" r:id="rId27"/>
    <p:sldId id="304" r:id="rId28"/>
    <p:sldId id="276" r:id="rId29"/>
    <p:sldId id="275" r:id="rId30"/>
    <p:sldId id="280" r:id="rId31"/>
    <p:sldId id="300" r:id="rId32"/>
    <p:sldId id="302" r:id="rId33"/>
    <p:sldId id="281" r:id="rId34"/>
    <p:sldId id="285" r:id="rId35"/>
    <p:sldId id="284" r:id="rId36"/>
    <p:sldId id="283" r:id="rId37"/>
    <p:sldId id="291" r:id="rId38"/>
    <p:sldId id="293" r:id="rId39"/>
    <p:sldId id="294" r:id="rId40"/>
    <p:sldId id="292" r:id="rId41"/>
    <p:sldId id="301" r:id="rId42"/>
    <p:sldId id="327" r:id="rId43"/>
    <p:sldId id="328" r:id="rId44"/>
    <p:sldId id="330" r:id="rId45"/>
    <p:sldId id="33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0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3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5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5D88446-78B1-4EDF-857D-5D2352D93A31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923E66-C17D-48FB-B533-DDB662A43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89999a6b202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0014316089557264a6b348958f449949df42a6d3a2e542c00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examples/index.html" TargetMode="External"/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x.github.io/documentation/latest/auto_examples/index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aee1fadc1e9" TargetMode="External"/><Relationship Id="rId2" Type="http://schemas.openxmlformats.org/officeDocument/2006/relationships/hyperlink" Target="https://www.jianshu.com/p/169403f7e40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dll-files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blog.csdn.net/zhj_matlab/article/details/5295972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rvanzhou.github.io/" TargetMode="External"/><Relationship Id="rId2" Type="http://schemas.openxmlformats.org/officeDocument/2006/relationships/hyperlink" Target="https://www.liaoxuefeng.com/wiki/0014316089557264a6b348958f449949df42a6d3a2e542c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pkgs/main/" TargetMode="External"/><Relationship Id="rId2" Type="http://schemas.openxmlformats.org/officeDocument/2006/relationships/hyperlink" Target="https://mirrors.tuna.tsinghua.edu.cn/anaconda/pkgs/f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980" y="2318326"/>
            <a:ext cx="10324638" cy="1490129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Python</a:t>
            </a:r>
            <a:r>
              <a:rPr lang="zh-CN" altLang="en-US" dirty="0" smtClean="0">
                <a:latin typeface="+mn-ea"/>
                <a:ea typeface="+mn-ea"/>
              </a:rPr>
              <a:t>数据挖掘简单入门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67259"/>
            <a:ext cx="9144000" cy="1655762"/>
          </a:xfrm>
        </p:spPr>
        <p:txBody>
          <a:bodyPr/>
          <a:lstStyle/>
          <a:p>
            <a:r>
              <a:rPr lang="zh-CN" altLang="en-US" dirty="0"/>
              <a:t>张少宏</a:t>
            </a:r>
          </a:p>
        </p:txBody>
      </p:sp>
    </p:spTree>
    <p:extLst>
      <p:ext uri="{BB962C8B-B14F-4D97-AF65-F5344CB8AC3E}">
        <p14:creationId xmlns:p14="http://schemas.microsoft.com/office/powerpoint/2010/main" val="2465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指定双击打开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ipynb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070" y="2057400"/>
            <a:ext cx="11211339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altLang="zh-CN" dirty="0" smtClean="0">
              <a:hlinkClick r:id="rId2"/>
            </a:endParaRPr>
          </a:p>
          <a:p>
            <a:r>
              <a:rPr lang="zh-CN" altLang="en-US" dirty="0" smtClean="0"/>
              <a:t>步骤：</a:t>
            </a:r>
            <a:endParaRPr lang="en-US" altLang="zh-CN" dirty="0"/>
          </a:p>
          <a:p>
            <a:pPr lvl="1"/>
            <a:r>
              <a:rPr lang="zh-CN" altLang="en-US" dirty="0"/>
              <a:t>在目录</a:t>
            </a:r>
            <a:r>
              <a:rPr lang="en-US" altLang="zh-CN" dirty="0"/>
              <a:t>C:\ProgramData\Microsoft\Windows\Start Menu\Programs\Anaconda3 (64-bit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下找到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r>
              <a:rPr lang="zh-CN" altLang="en-US" dirty="0" smtClean="0"/>
              <a:t>快捷方式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把它的目标内容文本复制到一个文本文件，将</a:t>
            </a:r>
            <a:r>
              <a:rPr lang="en-US" altLang="zh-CN" b="1" dirty="0"/>
              <a:t>%</a:t>
            </a:r>
            <a:r>
              <a:rPr lang="en-US" altLang="zh-CN" b="1" dirty="0" smtClean="0"/>
              <a:t>USERPROFILE%</a:t>
            </a:r>
            <a:r>
              <a:rPr lang="zh-CN" altLang="en-US" dirty="0" smtClean="0"/>
              <a:t>改</a:t>
            </a:r>
            <a:r>
              <a:rPr lang="zh-CN" altLang="en-US" dirty="0"/>
              <a:t>成</a:t>
            </a:r>
            <a:r>
              <a:rPr lang="en-US" altLang="zh-CN" b="1" dirty="0"/>
              <a:t>%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，改名</a:t>
            </a:r>
            <a:r>
              <a:rPr lang="en-US" altLang="zh-CN" b="1" dirty="0" smtClean="0"/>
              <a:t>.bat, </a:t>
            </a:r>
            <a:r>
              <a:rPr lang="zh-CN" altLang="en-US" b="1" dirty="0" smtClean="0"/>
              <a:t> 例如 </a:t>
            </a:r>
            <a:r>
              <a:rPr lang="en-US" altLang="zh-CN" b="1" dirty="0" smtClean="0"/>
              <a:t>Jupter.bat</a:t>
            </a:r>
          </a:p>
          <a:p>
            <a:pPr lvl="1"/>
            <a:r>
              <a:rPr lang="zh-CN" altLang="en-US" dirty="0" smtClean="0"/>
              <a:t>任意点击一个</a:t>
            </a:r>
            <a:r>
              <a:rPr lang="en-US" altLang="zh-CN" dirty="0" err="1" smtClean="0"/>
              <a:t>ipynb</a:t>
            </a:r>
            <a:r>
              <a:rPr lang="zh-CN" altLang="en-US" dirty="0" smtClean="0"/>
              <a:t>文件属性，修改打开方式为上述</a:t>
            </a:r>
            <a:r>
              <a:rPr lang="en-US" altLang="zh-CN" b="1" dirty="0" smtClean="0"/>
              <a:t>Jupter.bat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 smtClean="0"/>
              <a:t>参考</a:t>
            </a:r>
            <a:r>
              <a:rPr lang="en-US" altLang="zh-CN" dirty="0">
                <a:hlinkClick r:id="rId2"/>
              </a:rPr>
              <a:t>https://www.jianshu.com/p/89999a6b2028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3271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快捷运行代码 </a:t>
            </a:r>
            <a:r>
              <a:rPr lang="en-US" altLang="zh-CN" dirty="0" err="1" smtClean="0"/>
              <a:t>ctrl+enter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33323"/>
            <a:ext cx="9872663" cy="32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022" y="148656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编辑器推荐用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463" y="1965960"/>
            <a:ext cx="10976811" cy="4038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Pycharm</a:t>
            </a:r>
            <a:r>
              <a:rPr lang="en-US" altLang="zh-CN" dirty="0" smtClean="0"/>
              <a:t> 2018.2.4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安装后字体用</a:t>
            </a:r>
            <a:r>
              <a:rPr lang="en-US" altLang="zh-CN" dirty="0" smtClean="0"/>
              <a:t>Source Code Pro</a:t>
            </a:r>
          </a:p>
          <a:p>
            <a:pPr lvl="1"/>
            <a:r>
              <a:rPr lang="zh-CN" altLang="en-US" dirty="0" smtClean="0"/>
              <a:t>下载后把</a:t>
            </a:r>
            <a:r>
              <a:rPr lang="en-US" altLang="zh-CN" dirty="0" err="1" smtClean="0"/>
              <a:t>ttf</a:t>
            </a:r>
            <a:r>
              <a:rPr lang="zh-CN" altLang="en-US" dirty="0" smtClean="0"/>
              <a:t>文件放到</a:t>
            </a:r>
            <a:r>
              <a:rPr lang="en-US" altLang="zh-CN" dirty="0" smtClean="0"/>
              <a:t>C:\Windows\Fonts</a:t>
            </a:r>
          </a:p>
          <a:p>
            <a:pPr lvl="1"/>
            <a:r>
              <a:rPr lang="en-US" altLang="zh-CN" dirty="0" smtClean="0"/>
              <a:t>Fallback font</a:t>
            </a:r>
            <a:r>
              <a:rPr lang="zh-CN" altLang="en-US" dirty="0" smtClean="0"/>
              <a:t>设为 微软雅黑，用于</a:t>
            </a:r>
            <a:r>
              <a:rPr lang="en-US" altLang="zh-CN" dirty="0"/>
              <a:t>Source Code </a:t>
            </a:r>
            <a:r>
              <a:rPr lang="en-US" altLang="zh-CN" dirty="0" smtClean="0"/>
              <a:t>Pro</a:t>
            </a:r>
            <a:r>
              <a:rPr lang="zh-CN" altLang="en-US" dirty="0" smtClean="0"/>
              <a:t>字体不支持的显示</a:t>
            </a:r>
            <a:endParaRPr lang="en-US" altLang="zh-CN" dirty="0" smtClean="0"/>
          </a:p>
          <a:p>
            <a:r>
              <a:rPr lang="en-US" altLang="zh-CN" dirty="0" smtClean="0"/>
              <a:t>Settings / Project Interpreter</a:t>
            </a:r>
            <a:r>
              <a:rPr lang="zh-CN" altLang="en-US" dirty="0" smtClean="0"/>
              <a:t>设置为系统默认（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包含的</a:t>
            </a:r>
            <a:r>
              <a:rPr lang="en-US" altLang="zh-CN" dirty="0" smtClean="0"/>
              <a:t>Python 3.6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我的是 </a:t>
            </a:r>
            <a:r>
              <a:rPr lang="en-US" altLang="zh-CN" dirty="0" smtClean="0"/>
              <a:t>C</a:t>
            </a:r>
            <a:r>
              <a:rPr lang="en-US" altLang="zh-CN" dirty="0"/>
              <a:t>:\ProgramData\Anaconda3\python.exe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第一次设置后会索引很久，耐心等待半个小时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所有设置完成后可以导出配置文件， 例如我自己导出为   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 </a:t>
            </a:r>
            <a:r>
              <a:rPr lang="en-US" altLang="zh-CN" dirty="0"/>
              <a:t>settings 20181016.jar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07" y="1236577"/>
            <a:ext cx="5974598" cy="15774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08" y="4135439"/>
            <a:ext cx="5681431" cy="8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Pycharm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Ctrl+</a:t>
            </a:r>
            <a:r>
              <a:rPr lang="zh-CN" altLang="en-US" dirty="0" smtClean="0"/>
              <a:t>扫过 函数可以看定义，</a:t>
            </a:r>
            <a:r>
              <a:rPr lang="en-US" altLang="zh-CN" dirty="0" smtClean="0"/>
              <a:t>ctrl+</a:t>
            </a:r>
            <a:r>
              <a:rPr lang="zh-CN" altLang="en-US" dirty="0" smtClean="0"/>
              <a:t>点击 函数可以看实现代码</a:t>
            </a:r>
            <a:endParaRPr lang="en-US" altLang="zh-CN" dirty="0" smtClean="0"/>
          </a:p>
          <a:p>
            <a:r>
              <a:rPr lang="en-US" altLang="zh-CN" dirty="0" err="1" smtClean="0"/>
              <a:t>Shift+del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删除一行， </a:t>
            </a:r>
            <a:r>
              <a:rPr lang="en-US" altLang="zh-CN" dirty="0" err="1" smtClean="0"/>
              <a:t>ctrl+del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删除一个词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技巧：自定义文件头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CN" dirty="0"/>
              <a:t>File-&gt;settings-&gt;Editor-&gt;File and Code Templates-&gt;Python </a:t>
            </a:r>
            <a:r>
              <a:rPr lang="en-US" altLang="zh-CN" dirty="0" smtClean="0"/>
              <a:t>Script  </a:t>
            </a:r>
            <a:r>
              <a:rPr lang="zh-CN" altLang="en-US" dirty="0" smtClean="0"/>
              <a:t>添加</a:t>
            </a:r>
            <a:r>
              <a:rPr lang="zh-CN" altLang="en-US" dirty="0"/>
              <a:t>以下代码：</a:t>
            </a:r>
          </a:p>
          <a:p>
            <a:pPr marL="45720" indent="0">
              <a:buNone/>
            </a:pPr>
            <a:endParaRPr lang="zh-CN" altLang="en-US" dirty="0"/>
          </a:p>
          <a:p>
            <a:pPr marL="45720" indent="0">
              <a:buNone/>
            </a:pPr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</a:t>
            </a:r>
          </a:p>
          <a:p>
            <a:pPr marL="45720" indent="0">
              <a:buNone/>
            </a:pPr>
            <a:r>
              <a:rPr lang="en-US" altLang="zh-CN" dirty="0"/>
              <a:t># -*- coding: utf-8 -*-</a:t>
            </a:r>
          </a:p>
          <a:p>
            <a:pPr marL="45720" indent="0">
              <a:buNone/>
            </a:pPr>
            <a:r>
              <a:rPr lang="en-US" altLang="zh-CN" dirty="0"/>
              <a:t># @Time    : ${DATE} ${TIME}</a:t>
            </a:r>
          </a:p>
          <a:p>
            <a:pPr marL="45720" indent="0">
              <a:buNone/>
            </a:pPr>
            <a:r>
              <a:rPr lang="en-US" altLang="zh-CN" dirty="0"/>
              <a:t># @Author  : </a:t>
            </a:r>
            <a:r>
              <a:rPr lang="en-US" altLang="zh-CN" dirty="0" smtClean="0"/>
              <a:t>Zim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# @Site    : ${SITE}</a:t>
            </a:r>
          </a:p>
          <a:p>
            <a:pPr marL="45720" indent="0">
              <a:buNone/>
            </a:pPr>
            <a:r>
              <a:rPr lang="en-US" altLang="zh-CN" dirty="0"/>
              <a:t># @File    : ${NAME}.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# @Software: ${PRODUCT_NAME}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813" y="2835691"/>
            <a:ext cx="10271234" cy="1356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  </a:t>
            </a:r>
            <a:r>
              <a:rPr lang="zh-CN" altLang="en-US" dirty="0"/>
              <a:t>语法和包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32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062" y="609600"/>
            <a:ext cx="10706458" cy="1356360"/>
          </a:xfrm>
        </p:spPr>
        <p:txBody>
          <a:bodyPr/>
          <a:lstStyle/>
          <a:p>
            <a:r>
              <a:rPr lang="zh-CN" altLang="en-US" dirty="0" smtClean="0"/>
              <a:t>一页纸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改写自</a:t>
            </a:r>
            <a:r>
              <a:rPr lang="en-US" altLang="zh-CN" sz="2400" dirty="0" smtClean="0"/>
              <a:t>&lt;&lt;Python</a:t>
            </a:r>
            <a:r>
              <a:rPr lang="zh-CN" altLang="en-US" sz="2400" dirty="0" smtClean="0"/>
              <a:t>机器学习及实践</a:t>
            </a:r>
            <a:r>
              <a:rPr lang="en-US" altLang="zh-CN" sz="2400" dirty="0" smtClean="0"/>
              <a:t>&gt;&gt;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2" y="2344650"/>
            <a:ext cx="6116180" cy="40192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82" y="452731"/>
            <a:ext cx="5780018" cy="49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编程规范（个人观点）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598" y="1690063"/>
            <a:ext cx="11370090" cy="4849474"/>
          </a:xfrm>
        </p:spPr>
        <p:txBody>
          <a:bodyPr/>
          <a:lstStyle/>
          <a:p>
            <a:r>
              <a:rPr lang="zh-CN" altLang="en-US" dirty="0" smtClean="0"/>
              <a:t>使用类型前缀命名，以便代码已读，如</a:t>
            </a:r>
            <a:r>
              <a:rPr lang="en-US" altLang="zh-CN" dirty="0" err="1" smtClean="0"/>
              <a:t>szName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fScore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uYear</a:t>
            </a:r>
            <a:r>
              <a:rPr lang="en-US" altLang="zh-CN" dirty="0" smtClean="0"/>
              <a:t>  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6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287" y="0"/>
            <a:ext cx="9875520" cy="135636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自定义包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87" y="967409"/>
            <a:ext cx="11655287" cy="5665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中模块，包，库的</a:t>
            </a:r>
            <a:r>
              <a:rPr lang="zh-CN" altLang="en-US" dirty="0" smtClean="0"/>
              <a:t>概念 （模块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库）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模块：就是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文件，里面定义了一些函数和变量，需要的时候就可以导入这些模块。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包：在模块之上的概念，为了方便管理而将文件进行打包。包目录下第一个文件便是 </a:t>
            </a:r>
            <a:r>
              <a:rPr lang="en-US" altLang="zh-CN" dirty="0"/>
              <a:t>__init__.py</a:t>
            </a:r>
            <a:r>
              <a:rPr lang="zh-CN" altLang="en-US" dirty="0"/>
              <a:t>，然后是一些模块文件和子目录，假如子目录中也有 </a:t>
            </a:r>
            <a:r>
              <a:rPr lang="en-US" altLang="zh-CN" dirty="0"/>
              <a:t>__init__.py</a:t>
            </a:r>
            <a:r>
              <a:rPr lang="zh-CN" altLang="en-US" dirty="0"/>
              <a:t>，那么它就是这个包的子包了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库：具有相关功能模块的集合。这也是</a:t>
            </a:r>
            <a:r>
              <a:rPr lang="en-US" altLang="zh-CN" dirty="0"/>
              <a:t>Python</a:t>
            </a:r>
            <a:r>
              <a:rPr lang="zh-CN" altLang="en-US" dirty="0"/>
              <a:t>的一大特色之一，即具有强大的标准库、第三方库以及自定义模块。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自定义包例子 </a:t>
            </a:r>
            <a:r>
              <a:rPr lang="en-US" altLang="zh-CN" dirty="0" err="1"/>
              <a:t>myPackage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）自定义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D:\</a:t>
            </a:r>
            <a:r>
              <a:rPr lang="en-US" altLang="zh-CN" dirty="0" smtClean="0"/>
              <a:t>python_works\myPackage </a:t>
            </a:r>
            <a:r>
              <a:rPr lang="zh-CN" altLang="en-US" dirty="0" smtClean="0"/>
              <a:t>写了若干个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文件，比如</a:t>
            </a:r>
            <a:r>
              <a:rPr lang="en-US" altLang="zh-CN" dirty="0" smtClean="0"/>
              <a:t>myDocProcess.py</a:t>
            </a:r>
            <a:r>
              <a:rPr lang="zh-CN" altLang="en-US" dirty="0" smtClean="0"/>
              <a:t>，实现某些功能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创建一个</a:t>
            </a:r>
            <a:r>
              <a:rPr lang="zh-CN" altLang="en-US" dirty="0"/>
              <a:t>空文</a:t>
            </a:r>
            <a:r>
              <a:rPr lang="zh-CN" altLang="en-US" dirty="0" smtClean="0"/>
              <a:t>件  </a:t>
            </a:r>
            <a:r>
              <a:rPr lang="en-US" altLang="zh-CN" dirty="0" smtClean="0"/>
              <a:t>__</a:t>
            </a:r>
            <a:r>
              <a:rPr lang="en-US" altLang="zh-CN" dirty="0"/>
              <a:t>init__.</a:t>
            </a:r>
            <a:r>
              <a:rPr lang="en-US" altLang="zh-CN" dirty="0" smtClean="0"/>
              <a:t>py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搜索路径范围 （多种方法，以下方法最佳）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en-US" altLang="zh-CN" dirty="0"/>
              <a:t>:\</a:t>
            </a:r>
            <a:r>
              <a:rPr lang="en-US" altLang="zh-CN" dirty="0" smtClean="0"/>
              <a:t>ProgramData\Anaconda3\Lib\site-packages</a:t>
            </a:r>
            <a:r>
              <a:rPr lang="zh-CN" altLang="en-US" dirty="0" smtClean="0"/>
              <a:t>新建一个文件</a:t>
            </a:r>
            <a:r>
              <a:rPr lang="en-US" altLang="zh-CN" dirty="0" err="1" smtClean="0"/>
              <a:t>MyPackage.pth</a:t>
            </a:r>
            <a:r>
              <a:rPr lang="zh-CN" altLang="en-US" dirty="0" smtClean="0"/>
              <a:t>，内容为自定义包的地址 </a:t>
            </a:r>
            <a:r>
              <a:rPr lang="en-US" altLang="zh-CN" dirty="0"/>
              <a:t>D:\python_works\myPackage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）使用自定义包模块</a:t>
            </a:r>
            <a:endParaRPr lang="en-US" altLang="zh-CN" dirty="0" smtClean="0"/>
          </a:p>
          <a:p>
            <a:pPr marL="548640" lvl="2" indent="0">
              <a:lnSpc>
                <a:spcPct val="12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myDocProcess</a:t>
            </a:r>
            <a:r>
              <a:rPr lang="en-US" altLang="zh-CN" dirty="0"/>
              <a:t> import *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59957"/>
              </p:ext>
            </p:extLst>
          </p:nvPr>
        </p:nvGraphicFramePr>
        <p:xfrm>
          <a:off x="9546811" y="3800061"/>
          <a:ext cx="14779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包装程序外壳对象" showAsIcon="1" r:id="rId3" imgW="1477440" imgH="637560" progId="Package">
                  <p:embed/>
                </p:oleObj>
              </mc:Choice>
              <mc:Fallback>
                <p:oleObj name="包装程序外壳对象" showAsIcon="1" r:id="rId3" imgW="1477440" imgH="63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6811" y="3800061"/>
                        <a:ext cx="14779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41281"/>
              </p:ext>
            </p:extLst>
          </p:nvPr>
        </p:nvGraphicFramePr>
        <p:xfrm>
          <a:off x="7280828" y="4438236"/>
          <a:ext cx="8397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包装程序外壳对象" showAsIcon="1" r:id="rId5" imgW="839880" imgH="637560" progId="Package">
                  <p:embed/>
                </p:oleObj>
              </mc:Choice>
              <mc:Fallback>
                <p:oleObj name="包装程序外壳对象" showAsIcon="1" r:id="rId5" imgW="839880" imgH="63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0828" y="4438236"/>
                        <a:ext cx="839788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8651"/>
              </p:ext>
            </p:extLst>
          </p:nvPr>
        </p:nvGraphicFramePr>
        <p:xfrm>
          <a:off x="4134403" y="5631897"/>
          <a:ext cx="13065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包装程序外壳对象" showAsIcon="1" r:id="rId7" imgW="1306440" imgH="637560" progId="Package">
                  <p:embed/>
                </p:oleObj>
              </mc:Choice>
              <mc:Fallback>
                <p:oleObj name="包装程序外壳对象" showAsIcon="1" r:id="rId7" imgW="1306440" imgH="63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4403" y="5631897"/>
                        <a:ext cx="130651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61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275" y="-7805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pydoc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页查看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597" y="974612"/>
            <a:ext cx="9427779" cy="3771112"/>
          </a:xfrm>
        </p:spPr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r>
              <a:rPr lang="zh-CN" altLang="en-US" dirty="0"/>
              <a:t>的路径在 </a:t>
            </a:r>
            <a:r>
              <a:rPr lang="en-US" altLang="zh-CN" dirty="0"/>
              <a:t>C:\</a:t>
            </a:r>
            <a:r>
              <a:rPr lang="en-US" altLang="zh-CN" dirty="0" smtClean="0"/>
              <a:t>ProgramData\Anaconda3</a:t>
            </a:r>
          </a:p>
          <a:p>
            <a:r>
              <a:rPr lang="en-US" altLang="zh-CN" dirty="0" err="1" smtClean="0"/>
              <a:t>Win+R</a:t>
            </a:r>
            <a:r>
              <a:rPr lang="en-US" altLang="zh-CN" dirty="0" smtClean="0"/>
              <a:t>  </a:t>
            </a:r>
            <a:r>
              <a:rPr lang="zh-CN" altLang="en-US" dirty="0"/>
              <a:t>输入  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zh-CN" altLang="en-US" dirty="0"/>
              <a:t>打开</a:t>
            </a:r>
            <a:r>
              <a:rPr lang="en-US" altLang="zh-CN" dirty="0"/>
              <a:t>dos</a:t>
            </a:r>
            <a:r>
              <a:rPr lang="zh-CN" altLang="en-US" dirty="0"/>
              <a:t>窗口，输入   </a:t>
            </a:r>
            <a:r>
              <a:rPr lang="en-US" altLang="zh-CN" dirty="0"/>
              <a:t>cd /d C:\</a:t>
            </a:r>
            <a:r>
              <a:rPr lang="en-US" altLang="zh-CN" dirty="0" smtClean="0"/>
              <a:t>ProgramData\Anaconda3</a:t>
            </a:r>
          </a:p>
          <a:p>
            <a:r>
              <a:rPr lang="zh-CN" altLang="en-US" dirty="0" smtClean="0"/>
              <a:t>继续</a:t>
            </a:r>
            <a:r>
              <a:rPr lang="zh-CN" altLang="en-US" dirty="0"/>
              <a:t>输入 </a:t>
            </a:r>
            <a:r>
              <a:rPr lang="en-US" altLang="zh-CN" dirty="0"/>
              <a:t>python -m </a:t>
            </a:r>
            <a:r>
              <a:rPr lang="en-US" altLang="zh-CN" dirty="0" err="1"/>
              <a:t>pydoc</a:t>
            </a:r>
            <a:r>
              <a:rPr lang="en-US" altLang="zh-CN" dirty="0"/>
              <a:t> -p 1234 </a:t>
            </a:r>
            <a:r>
              <a:rPr lang="zh-CN" altLang="en-US" dirty="0"/>
              <a:t>在</a:t>
            </a:r>
            <a:r>
              <a:rPr lang="en-US" altLang="zh-CN" dirty="0"/>
              <a:t>dos</a:t>
            </a:r>
            <a:r>
              <a:rPr lang="zh-CN" altLang="en-US" dirty="0"/>
              <a:t>窗口输入</a:t>
            </a:r>
            <a:r>
              <a:rPr lang="en-US" altLang="zh-CN" dirty="0"/>
              <a:t>b</a:t>
            </a:r>
            <a:r>
              <a:rPr lang="zh-CN" altLang="en-US" dirty="0"/>
              <a:t>， 即可从网页访问内置安装</a:t>
            </a:r>
            <a:r>
              <a:rPr lang="en-US" altLang="zh-CN" dirty="0"/>
              <a:t>python</a:t>
            </a:r>
            <a:r>
              <a:rPr lang="zh-CN" altLang="en-US" dirty="0"/>
              <a:t>包，可以从</a:t>
            </a:r>
            <a:r>
              <a:rPr lang="en-US" altLang="zh-CN" dirty="0"/>
              <a:t>web</a:t>
            </a:r>
            <a:r>
              <a:rPr lang="zh-CN" altLang="en-US" dirty="0"/>
              <a:t>页面访问本机</a:t>
            </a:r>
            <a:r>
              <a:rPr lang="en-US" altLang="zh-CN" dirty="0" err="1"/>
              <a:t>pthon</a:t>
            </a:r>
            <a:r>
              <a:rPr lang="zh-CN" altLang="en-US" dirty="0"/>
              <a:t>包帮助</a:t>
            </a:r>
          </a:p>
        </p:txBody>
      </p:sp>
      <p:pic>
        <p:nvPicPr>
          <p:cNvPr id="2050" name="Picture 2" descr="Windows-7 &#10;Index of Modules &#10;Built-in Modules &#10;ast &#10;bisect &#10;blake2 &#10;codecs &#10;codecs cn &#10;codecs hk &#10;codecs is02022 &#10;codecs jp &#10;codecs kr &#10;codecs tw &#10;collections &#10;CSV &#10;datetime &#10;functools &#10;_h_eapg &#10;Imp &#10;C:\ProgramData\Anaconda3\python36.zip &#10;C:\ProgramData\Anaconda3\DLLs &#10;async10 &#10;bz2 &#10;_ctypes &#10;_ctypes test &#10;decimal &#10;distutils findvs &#10;elementtree &#10;C:\ProgramData\Anaconda3\lib &#10;future &#10;bootlocale &#10;collections abc &#10;compat_pickle &#10;compression &#10;dummy thread &#10;markupbase &#10;nsls &#10;osx sup2Q_Lt &#10;_pydecimal &#10;_pyJQ &#10;sitebuiltins &#10;strptime &#10;_Json &#10;locale &#10;md5 &#10;multibytecodec &#10;spcode &#10;sperator &#10;_ pickle &#10;random &#10;shal &#10;sha256 &#10;sha3 &#10;sha512 &#10;_sjgnal &#10;sre &#10;hashlib &#10;Izma &#10;ms' &#10;multiprocessing &#10;overlapped &#10;socket &#10;datetime &#10;dbm(2ackage) &#10;decimal &#10;difflib &#10;distutils (package) &#10;doctest &#10;dummy threading &#10;ensurepiæ(package) &#10;enum &#10;filecmp &#10;stat &#10;string &#10;struct &#10;_symtable &#10;thread &#10;tracemalloc &#10;warnings &#10;weakref &#10;wina2J &#10;array &#10;atexit &#10;audiooæ &#10;binascii &#10;builtins &#10;cmath &#10;errno &#10;testbuffer &#10;testca2i &#10;testconsole &#10;testimportmultiple &#10;testmultiphase &#10;tkinter &#10;modulefinder &#10;msilib (package) &#10;netrc &#10;ntpath &#10;ntu r12path &#10;numbers &#10;opcode &#10;operator &#10;Q2tparse &#10;oathlib &#10;faulthan &#10;itertools &#10;marshal &#10;math &#10;mmap &#10;msvcrt &#10;nt &#10;parser &#10;sys &#10;time &#10;win reg &#10;xxsubtyi: &#10;zlib &#10;pygxpat &#10;select &#10;unicodec &#10;winsoun &#10;sre com &#10;sre cons &#10;sre pars' &#10;stat &#10;statistics &#10;string &#10;stLi_ng &#10;struct &#10;subprocl &#10;sunau &#10;svmbol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23" y="2759269"/>
            <a:ext cx="6151763" cy="36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3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零基础路线图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663149"/>
            <a:ext cx="10161104" cy="47906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了解本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数据挖掘简单入门  </a:t>
            </a:r>
            <a:r>
              <a:rPr lang="en-US" altLang="zh-CN" dirty="0"/>
              <a:t>20220210.pptx</a:t>
            </a:r>
          </a:p>
          <a:p>
            <a:r>
              <a:rPr lang="zh-CN" altLang="en-US" dirty="0"/>
              <a:t>了解两种编程需求</a:t>
            </a:r>
          </a:p>
          <a:p>
            <a:pPr lvl="1"/>
            <a:r>
              <a:rPr lang="zh-CN" altLang="en-US" dirty="0"/>
              <a:t>胶水型：主要功能调包实现</a:t>
            </a:r>
            <a:endParaRPr lang="en-US" altLang="zh-CN" dirty="0"/>
          </a:p>
          <a:p>
            <a:pPr lvl="1"/>
            <a:r>
              <a:rPr lang="zh-CN" altLang="en-US" dirty="0" smtClean="0"/>
              <a:t>算法型：自己</a:t>
            </a:r>
            <a:r>
              <a:rPr lang="zh-CN" altLang="en-US" dirty="0"/>
              <a:t>实现算法</a:t>
            </a:r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anaconda + 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lvl="1"/>
            <a:r>
              <a:rPr lang="zh-CN" altLang="en-US" sz="1900" dirty="0" smtClean="0"/>
              <a:t>学习用</a:t>
            </a:r>
            <a:r>
              <a:rPr lang="en-US" altLang="zh-CN" sz="1900" dirty="0" err="1" smtClean="0"/>
              <a:t>Jupyter</a:t>
            </a:r>
            <a:r>
              <a:rPr lang="zh-CN" altLang="en-US" sz="1900" dirty="0" smtClean="0"/>
              <a:t>打开别人的</a:t>
            </a:r>
            <a:r>
              <a:rPr lang="en-US" altLang="zh-CN" sz="1900" dirty="0" smtClean="0"/>
              <a:t>python notebook </a:t>
            </a:r>
            <a:r>
              <a:rPr lang="zh-CN" altLang="en-US" sz="1900" dirty="0" smtClean="0"/>
              <a:t>示例代码 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 提示：增加双击打开</a:t>
            </a:r>
            <a:r>
              <a:rPr lang="en-US" altLang="zh-CN" sz="1900" dirty="0" smtClean="0"/>
              <a:t>notebook</a:t>
            </a:r>
            <a:r>
              <a:rPr lang="zh-CN" altLang="en-US" sz="1900" dirty="0" smtClean="0"/>
              <a:t>的方法</a:t>
            </a:r>
            <a:endParaRPr lang="en-US" altLang="zh-CN" sz="1900" dirty="0" smtClean="0"/>
          </a:p>
          <a:p>
            <a:r>
              <a:rPr lang="zh-CN" altLang="en-US" dirty="0" smtClean="0"/>
              <a:t>学习基本语法：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廖</a:t>
            </a:r>
            <a:r>
              <a:rPr lang="zh-CN" altLang="en-US" dirty="0"/>
              <a:t>雪峰</a:t>
            </a:r>
            <a:r>
              <a:rPr lang="en-US" altLang="zh-CN" dirty="0"/>
              <a:t>Python3</a:t>
            </a:r>
            <a:r>
              <a:rPr lang="zh-CN" altLang="en-US" dirty="0" smtClean="0"/>
              <a:t>教程  </a:t>
            </a:r>
            <a:r>
              <a:rPr lang="en-US" altLang="zh-CN" dirty="0" smtClean="0">
                <a:hlinkClick r:id="rId2"/>
              </a:rPr>
              <a:t>ttps</a:t>
            </a:r>
            <a:r>
              <a:rPr lang="en-US" altLang="zh-CN" dirty="0">
                <a:hlinkClick r:id="rId2"/>
              </a:rPr>
              <a:t>://www.liaoxuefeng.com/wiki/0014316089557264a6b348958f449949df42a6d3a2e542c000</a:t>
            </a:r>
            <a:endParaRPr lang="en-US" altLang="zh-CN" dirty="0"/>
          </a:p>
          <a:p>
            <a:pPr lvl="1"/>
            <a:r>
              <a:rPr lang="zh-CN" altLang="en-US" dirty="0" smtClean="0"/>
              <a:t>本课程的验证</a:t>
            </a:r>
            <a:r>
              <a:rPr lang="zh-CN" altLang="en-US" dirty="0"/>
              <a:t>实验示例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 黄海</a:t>
            </a:r>
            <a:r>
              <a:rPr lang="zh-CN" altLang="en-US" dirty="0"/>
              <a:t>广</a:t>
            </a:r>
            <a:r>
              <a:rPr lang="en-US" altLang="zh-CN" dirty="0" smtClean="0"/>
              <a:t>Data-Science-Notes</a:t>
            </a:r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Python</a:t>
            </a:r>
            <a:r>
              <a:rPr lang="zh-CN" altLang="en-US" dirty="0"/>
              <a:t>数据科学</a:t>
            </a:r>
            <a:r>
              <a:rPr lang="zh-CN" altLang="en-US" dirty="0" smtClean="0"/>
              <a:t>手册（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，可能需要简单部分修改。第一章没用）</a:t>
            </a:r>
            <a:endParaRPr lang="en-US" altLang="zh-CN" dirty="0" smtClean="0"/>
          </a:p>
          <a:p>
            <a:r>
              <a:rPr lang="zh-CN" altLang="en-US" dirty="0" smtClean="0"/>
              <a:t>没有覆盖的后续内容：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xgboost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深度学习</a:t>
            </a:r>
            <a:r>
              <a:rPr lang="en-US" altLang="zh-CN" dirty="0" err="1" smtClean="0"/>
              <a:t>pytorch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704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数据挖掘常用数据结构比较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310" y="5171090"/>
            <a:ext cx="11545522" cy="131799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np</a:t>
            </a:r>
            <a:r>
              <a:rPr lang="zh-CN" altLang="en-US" dirty="0" smtClean="0"/>
              <a:t>的数据结构主要分</a:t>
            </a:r>
            <a:r>
              <a:rPr lang="en-US" altLang="zh-CN" dirty="0" err="1" smtClean="0"/>
              <a:t>np.ndarray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np.matrix</a:t>
            </a:r>
            <a:r>
              <a:rPr lang="zh-CN" altLang="en-US" dirty="0"/>
              <a:t>两类， </a:t>
            </a:r>
            <a:r>
              <a:rPr lang="zh-CN" altLang="en-US" dirty="0" smtClean="0"/>
              <a:t>前者按元素运算后者按矩阵运算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np.mat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构造函数可以把其他数值类型转换为上述两类。</a:t>
            </a:r>
            <a:endParaRPr lang="en-US" altLang="zh-CN" dirty="0" smtClean="0"/>
          </a:p>
          <a:p>
            <a:r>
              <a:rPr lang="en-US" altLang="zh-CN" dirty="0" smtClean="0"/>
              <a:t>Pandas</a:t>
            </a:r>
            <a:r>
              <a:rPr lang="zh-CN" altLang="en-US" dirty="0" smtClean="0"/>
              <a:t>主要继承</a:t>
            </a:r>
            <a:r>
              <a:rPr lang="en-US" altLang="zh-CN" dirty="0" err="1" smtClean="0"/>
              <a:t>np.ndarray</a:t>
            </a:r>
            <a:r>
              <a:rPr lang="zh-CN" altLang="en-US" dirty="0" smtClean="0"/>
              <a:t>。如果需要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两个数组做矩阵乘法可以用 </a:t>
            </a:r>
            <a:r>
              <a:rPr lang="en-US" altLang="zh-CN" dirty="0" err="1"/>
              <a:t>np.mat</a:t>
            </a:r>
            <a:r>
              <a:rPr lang="en-US" altLang="zh-CN" dirty="0"/>
              <a:t>(A)*</a:t>
            </a:r>
            <a:r>
              <a:rPr lang="en-US" altLang="zh-CN" dirty="0" err="1"/>
              <a:t>np.mat</a:t>
            </a:r>
            <a:r>
              <a:rPr lang="en-US" altLang="zh-CN" dirty="0"/>
              <a:t>(B)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0" y="1741400"/>
            <a:ext cx="11654503" cy="31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813" y="2835691"/>
            <a:ext cx="10271234" cy="1356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其他部分细节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73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98" y="269065"/>
            <a:ext cx="11508828" cy="739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Pandas </a:t>
            </a:r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数据访问方式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 测试数据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79" y="1008993"/>
            <a:ext cx="11426847" cy="5454869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err="1"/>
              <a:t>population_dict</a:t>
            </a:r>
            <a:r>
              <a:rPr lang="en-US" altLang="zh-CN" dirty="0"/>
              <a:t> = {'California': 38332521,</a:t>
            </a:r>
          </a:p>
          <a:p>
            <a:pPr marL="45720" indent="0">
              <a:buNone/>
            </a:pPr>
            <a:r>
              <a:rPr lang="en-US" altLang="zh-CN" dirty="0"/>
              <a:t>                   'Texas': 26448193,</a:t>
            </a:r>
          </a:p>
          <a:p>
            <a:pPr marL="45720" indent="0">
              <a:buNone/>
            </a:pPr>
            <a:r>
              <a:rPr lang="en-US" altLang="zh-CN" dirty="0"/>
              <a:t>                   'New York': 19651127,</a:t>
            </a:r>
          </a:p>
          <a:p>
            <a:pPr marL="45720" indent="0">
              <a:buNone/>
            </a:pPr>
            <a:r>
              <a:rPr lang="en-US" altLang="zh-CN" dirty="0"/>
              <a:t>                   'Florida': 19552860,</a:t>
            </a:r>
          </a:p>
          <a:p>
            <a:pPr marL="45720" indent="0">
              <a:buNone/>
            </a:pPr>
            <a:r>
              <a:rPr lang="en-US" altLang="zh-CN" dirty="0"/>
              <a:t>                   'Illinois': 12882135}</a:t>
            </a:r>
          </a:p>
          <a:p>
            <a:pPr marL="45720" indent="0">
              <a:buNone/>
            </a:pPr>
            <a:r>
              <a:rPr lang="en-US" altLang="zh-CN" dirty="0"/>
              <a:t>population = 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population_dict</a:t>
            </a:r>
            <a:r>
              <a:rPr lang="en-US" altLang="zh-CN" dirty="0"/>
              <a:t>)</a:t>
            </a:r>
          </a:p>
          <a:p>
            <a:pPr marL="45720" indent="0">
              <a:buNone/>
            </a:pPr>
            <a:r>
              <a:rPr lang="en-US" altLang="zh-CN" dirty="0" err="1"/>
              <a:t>area_dict</a:t>
            </a:r>
            <a:r>
              <a:rPr lang="en-US" altLang="zh-CN" dirty="0"/>
              <a:t> = {'California': 423967, 'Texas': 695662, 'New York': 141297,</a:t>
            </a:r>
          </a:p>
          <a:p>
            <a:pPr marL="45720" indent="0">
              <a:buNone/>
            </a:pPr>
            <a:r>
              <a:rPr lang="en-US" altLang="zh-CN" dirty="0"/>
              <a:t>             'Florida': 170312, 'Illinois': 149995}</a:t>
            </a:r>
          </a:p>
          <a:p>
            <a:pPr marL="45720" indent="0">
              <a:buNone/>
            </a:pPr>
            <a:r>
              <a:rPr lang="en-US" altLang="zh-CN" dirty="0"/>
              <a:t>area = 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area_dict</a:t>
            </a:r>
            <a:r>
              <a:rPr lang="en-US" altLang="zh-CN" dirty="0"/>
              <a:t>)</a:t>
            </a:r>
          </a:p>
          <a:p>
            <a:pPr marL="45720" indent="0">
              <a:buNone/>
            </a:pPr>
            <a:r>
              <a:rPr lang="en-US" altLang="zh-CN" dirty="0"/>
              <a:t>states = </a:t>
            </a:r>
            <a:r>
              <a:rPr lang="en-US" altLang="zh-CN" dirty="0" err="1"/>
              <a:t>pd.DataFrame</a:t>
            </a:r>
            <a:r>
              <a:rPr lang="en-US" altLang="zh-CN" dirty="0"/>
              <a:t>({'population': population,</a:t>
            </a:r>
          </a:p>
          <a:p>
            <a:pPr marL="45720" indent="0">
              <a:buNone/>
            </a:pPr>
            <a:r>
              <a:rPr lang="en-US" altLang="zh-CN" dirty="0"/>
              <a:t>                       'area': area})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112" y="1183061"/>
            <a:ext cx="4989272" cy="22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98" y="269065"/>
            <a:ext cx="11508828" cy="739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Pandas </a:t>
            </a:r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数据直接访问方式（不使用内置索引器</a:t>
            </a:r>
            <a:r>
              <a:rPr lang="en-US" altLang="zh-CN" sz="2800" dirty="0" err="1" smtClean="0"/>
              <a:t>loc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iloc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80" y="1008993"/>
            <a:ext cx="3304451" cy="54548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 smtClean="0"/>
              <a:t>访问</a:t>
            </a:r>
            <a:r>
              <a:rPr lang="zh-CN" altLang="en-US" dirty="0"/>
              <a:t>列：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列名（单个、花式索引）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列名作为属性</a:t>
            </a:r>
            <a:endParaRPr lang="en-US" altLang="zh-CN" dirty="0" smtClean="0"/>
          </a:p>
          <a:p>
            <a:r>
              <a:rPr lang="zh-CN" altLang="en-US" dirty="0" smtClean="0"/>
              <a:t>访问行：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切片（</a:t>
            </a:r>
            <a:r>
              <a:rPr lang="zh-CN" altLang="en-US" dirty="0"/>
              <a:t>显</a:t>
            </a:r>
            <a:r>
              <a:rPr lang="zh-CN" altLang="en-US" dirty="0" smtClean="0"/>
              <a:t>式、</a:t>
            </a:r>
            <a:r>
              <a:rPr lang="zh-CN" altLang="en-US" dirty="0"/>
              <a:t>隐式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布尔掩码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74709" y="939625"/>
            <a:ext cx="7378262" cy="5524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zh-CN" altLang="en-US" sz="1800" dirty="0" smtClean="0"/>
              <a:t>访问列： </a:t>
            </a:r>
            <a:endParaRPr lang="en-US" altLang="zh-CN" sz="1800" dirty="0" smtClean="0"/>
          </a:p>
          <a:p>
            <a:pPr marL="45720" indent="0">
              <a:buNone/>
            </a:pPr>
            <a:r>
              <a:rPr lang="en-US" altLang="zh-CN" sz="1800" dirty="0" smtClean="0"/>
              <a:t>print(states</a:t>
            </a:r>
            <a:r>
              <a:rPr lang="en-US" altLang="zh-CN" sz="1800" dirty="0"/>
              <a:t>[['</a:t>
            </a:r>
            <a:r>
              <a:rPr lang="en-US" altLang="zh-CN" sz="1800" dirty="0" err="1"/>
              <a:t>population','area','area</a:t>
            </a:r>
            <a:r>
              <a:rPr lang="en-US" altLang="zh-CN" sz="1800" dirty="0"/>
              <a:t>']]) # 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花式索引访问列</a:t>
            </a:r>
          </a:p>
          <a:p>
            <a:pPr marL="45720" indent="0">
              <a:buNone/>
            </a:pPr>
            <a:r>
              <a:rPr lang="en-US" altLang="zh-CN" sz="1800" dirty="0" smtClean="0"/>
              <a:t>print(</a:t>
            </a:r>
            <a:r>
              <a:rPr lang="en-US" altLang="zh-CN" sz="1800" dirty="0" err="1" smtClean="0"/>
              <a:t>states.population</a:t>
            </a:r>
            <a:r>
              <a:rPr lang="en-US" altLang="zh-CN" sz="1800" dirty="0"/>
              <a:t>) # </a:t>
            </a:r>
            <a:r>
              <a:rPr lang="zh-CN" altLang="en-US" sz="1800" dirty="0"/>
              <a:t>单个显式索引作为属性访问列</a:t>
            </a:r>
          </a:p>
          <a:p>
            <a:pPr marL="45720" indent="0">
              <a:buNone/>
            </a:pPr>
            <a:r>
              <a:rPr lang="en-US" altLang="zh-CN" sz="1800" dirty="0" smtClean="0"/>
              <a:t>print(states</a:t>
            </a:r>
            <a:r>
              <a:rPr lang="en-US" altLang="zh-CN" sz="1800" dirty="0"/>
              <a:t>['population']) # </a:t>
            </a:r>
            <a:r>
              <a:rPr lang="zh-CN" altLang="en-US" sz="1800" dirty="0"/>
              <a:t>单个显式索引访问列</a:t>
            </a:r>
            <a:endParaRPr lang="en-US" altLang="zh-CN" sz="1800" dirty="0" smtClean="0"/>
          </a:p>
          <a:p>
            <a:pPr marL="45720" indent="0">
              <a:buFont typeface="Corbel" pitchFamily="34" charset="0"/>
              <a:buNone/>
            </a:pPr>
            <a:r>
              <a:rPr lang="zh-CN" altLang="en-US" sz="1800" dirty="0" smtClean="0"/>
              <a:t>访问行：</a:t>
            </a:r>
            <a:endParaRPr lang="en-US" altLang="zh-CN" sz="1800" dirty="0" smtClean="0"/>
          </a:p>
          <a:p>
            <a:pPr marL="45720" indent="0">
              <a:buNone/>
            </a:pPr>
            <a:r>
              <a:rPr lang="en-US" altLang="zh-CN" sz="1800" dirty="0"/>
              <a:t>print(states[[</a:t>
            </a:r>
            <a:r>
              <a:rPr lang="en-US" altLang="zh-CN" sz="1800" dirty="0" err="1"/>
              <a:t>True,True,True,False,True</a:t>
            </a:r>
            <a:r>
              <a:rPr lang="en-US" altLang="zh-CN" sz="1800" dirty="0"/>
              <a:t>]]) # 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布尔数组索引访问行</a:t>
            </a:r>
          </a:p>
          <a:p>
            <a:pPr marL="45720" indent="0">
              <a:buNone/>
            </a:pPr>
            <a:r>
              <a:rPr lang="en-US" altLang="zh-CN" sz="1800" dirty="0"/>
              <a:t>print(states[</a:t>
            </a:r>
            <a:r>
              <a:rPr lang="en-US" altLang="zh-CN" sz="1800" dirty="0" err="1"/>
              <a:t>states.index</a:t>
            </a:r>
            <a:r>
              <a:rPr lang="en-US" altLang="zh-CN" sz="1800" dirty="0"/>
              <a:t>=='California'])       # </a:t>
            </a:r>
            <a:r>
              <a:rPr lang="zh-CN" altLang="en-US" sz="1800" dirty="0"/>
              <a:t>使用布尔掩码</a:t>
            </a:r>
          </a:p>
          <a:p>
            <a:pPr marL="45720" indent="0">
              <a:buNone/>
            </a:pPr>
            <a:r>
              <a:rPr lang="en-US" altLang="zh-CN" sz="1800" dirty="0"/>
              <a:t>print(states['</a:t>
            </a:r>
            <a:r>
              <a:rPr lang="en-US" altLang="zh-CN" sz="1800" dirty="0" err="1"/>
              <a:t>California':'California</a:t>
            </a:r>
            <a:r>
              <a:rPr lang="en-US" altLang="zh-CN" sz="1800" dirty="0"/>
              <a:t>']) # 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显式索引切片访问到一行</a:t>
            </a:r>
          </a:p>
          <a:p>
            <a:pPr marL="45720" indent="0">
              <a:buNone/>
            </a:pPr>
            <a:r>
              <a:rPr lang="en-US" altLang="zh-CN" sz="1800" dirty="0"/>
              <a:t>print(states[0:1])  # </a:t>
            </a:r>
            <a:r>
              <a:rPr lang="zh-CN" altLang="en-US" sz="1800" dirty="0"/>
              <a:t>整数隐式切片，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切片访问第</a:t>
            </a:r>
            <a:r>
              <a:rPr lang="en-US" altLang="zh-CN" sz="1800" dirty="0"/>
              <a:t>0</a:t>
            </a:r>
            <a:r>
              <a:rPr lang="zh-CN" altLang="en-US" sz="1800" dirty="0"/>
              <a:t>行</a:t>
            </a:r>
          </a:p>
          <a:p>
            <a:pPr marL="45720" indent="0">
              <a:buNone/>
            </a:pPr>
            <a:r>
              <a:rPr lang="en-US" altLang="zh-CN" sz="1800" dirty="0"/>
              <a:t>print(states[1:1])  # </a:t>
            </a:r>
            <a:r>
              <a:rPr lang="zh-CN" altLang="en-US" sz="1800" dirty="0"/>
              <a:t>整数隐式切片，该切片为空，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切片访问空行</a:t>
            </a:r>
          </a:p>
          <a:p>
            <a:pPr marL="45720" indent="0">
              <a:buNone/>
            </a:pPr>
            <a:r>
              <a:rPr lang="en-US" altLang="zh-CN" sz="1800" dirty="0"/>
              <a:t>print(states[:]) # 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切片访问所有</a:t>
            </a:r>
            <a:r>
              <a:rPr lang="zh-CN" altLang="en-US" sz="1800" dirty="0" smtClean="0"/>
              <a:t>行</a:t>
            </a:r>
            <a:endParaRPr lang="en-US" altLang="zh-CN" sz="1800" dirty="0" smtClean="0"/>
          </a:p>
          <a:p>
            <a:pPr marL="45720" indent="0">
              <a:buNone/>
            </a:pPr>
            <a:endParaRPr lang="en-US" altLang="zh-CN" sz="1800" dirty="0" smtClean="0"/>
          </a:p>
          <a:p>
            <a:pPr marL="4572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#############  </a:t>
            </a:r>
            <a:r>
              <a:rPr lang="zh-CN" altLang="en-US" sz="1800" dirty="0">
                <a:solidFill>
                  <a:srgbClr val="FF0000"/>
                </a:solidFill>
              </a:rPr>
              <a:t>以下错误</a:t>
            </a: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print(states</a:t>
            </a:r>
            <a:r>
              <a:rPr lang="en-US" altLang="zh-CN" sz="1800" dirty="0">
                <a:solidFill>
                  <a:srgbClr val="FF0000"/>
                </a:solidFill>
              </a:rPr>
              <a:t>[['</a:t>
            </a:r>
            <a:r>
              <a:rPr lang="en-US" altLang="zh-CN" sz="1800" dirty="0" err="1">
                <a:solidFill>
                  <a:srgbClr val="FF0000"/>
                </a:solidFill>
              </a:rPr>
              <a:t>Texas','Texas</a:t>
            </a:r>
            <a:r>
              <a:rPr lang="en-US" altLang="zh-CN" sz="1800" dirty="0">
                <a:solidFill>
                  <a:srgbClr val="FF0000"/>
                </a:solidFill>
              </a:rPr>
              <a:t>']]) # </a:t>
            </a:r>
            <a:r>
              <a:rPr lang="en-US" altLang="zh-CN" sz="1800" dirty="0" err="1">
                <a:solidFill>
                  <a:srgbClr val="FF0000"/>
                </a:solidFill>
              </a:rPr>
              <a:t>DataFrame</a:t>
            </a:r>
            <a:r>
              <a:rPr lang="zh-CN" altLang="en-US" sz="1800" dirty="0">
                <a:solidFill>
                  <a:srgbClr val="FF0000"/>
                </a:solidFill>
              </a:rPr>
              <a:t>不能通过花式索引访问行</a:t>
            </a: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print(states[1:2</a:t>
            </a:r>
            <a:r>
              <a:rPr lang="en-US" altLang="zh-CN" sz="1800" dirty="0">
                <a:solidFill>
                  <a:srgbClr val="FF0000"/>
                </a:solidFill>
              </a:rPr>
              <a:t>, 0:1])  ####### </a:t>
            </a:r>
            <a:r>
              <a:rPr lang="zh-CN" altLang="en-US" sz="1800" dirty="0">
                <a:solidFill>
                  <a:srgbClr val="FF0000"/>
                </a:solidFill>
              </a:rPr>
              <a:t>不能用二维数组方式直接</a:t>
            </a:r>
            <a:r>
              <a:rPr lang="zh-CN" altLang="en-US" sz="1800" dirty="0" smtClean="0">
                <a:solidFill>
                  <a:srgbClr val="FF0000"/>
                </a:solidFill>
              </a:rPr>
              <a:t>访问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print(states[0]) </a:t>
            </a:r>
            <a:r>
              <a:rPr lang="en-US" altLang="zh-CN" sz="1800" dirty="0">
                <a:solidFill>
                  <a:srgbClr val="FF0000"/>
                </a:solidFill>
              </a:rPr>
              <a:t># </a:t>
            </a:r>
            <a:r>
              <a:rPr lang="zh-CN" altLang="en-US" sz="1800" dirty="0">
                <a:solidFill>
                  <a:srgbClr val="FF0000"/>
                </a:solidFill>
              </a:rPr>
              <a:t>不能</a:t>
            </a:r>
            <a:r>
              <a:rPr lang="zh-CN" altLang="en-US" sz="1800" dirty="0" smtClean="0">
                <a:solidFill>
                  <a:srgbClr val="FF0000"/>
                </a:solidFill>
              </a:rPr>
              <a:t>用单个数字下标直接</a:t>
            </a:r>
            <a:r>
              <a:rPr lang="zh-CN" altLang="en-US" sz="1800" dirty="0">
                <a:solidFill>
                  <a:srgbClr val="FF0000"/>
                </a:solidFill>
              </a:rPr>
              <a:t>访问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endParaRPr lang="en-US" altLang="zh-CN" dirty="0" smtClean="0"/>
          </a:p>
          <a:p>
            <a:pPr marL="45720" indent="0">
              <a:buFont typeface="Corbe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98" y="269065"/>
            <a:ext cx="11508828" cy="739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Pandas </a:t>
            </a:r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loc</a:t>
            </a:r>
            <a:r>
              <a:rPr lang="zh-CN" altLang="en-US" sz="2800" dirty="0"/>
              <a:t>索引器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iloc</a:t>
            </a:r>
            <a:r>
              <a:rPr lang="zh-CN" altLang="en-US" sz="2800" dirty="0" smtClean="0"/>
              <a:t>索引器访问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80" y="1008993"/>
            <a:ext cx="4452181" cy="54548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 err="1" smtClean="0"/>
              <a:t>loc</a:t>
            </a:r>
            <a:r>
              <a:rPr lang="zh-CN" altLang="en-US" dirty="0" smtClean="0"/>
              <a:t>显式索引器（需用行名列名）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切片（</a:t>
            </a:r>
            <a:r>
              <a:rPr lang="zh-CN" altLang="en-US" dirty="0" smtClean="0">
                <a:solidFill>
                  <a:srgbClr val="FF0000"/>
                </a:solidFill>
              </a:rPr>
              <a:t>左闭右闭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掩码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花式索引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冒号</a:t>
            </a:r>
            <a:endParaRPr lang="en-US" altLang="zh-CN" dirty="0" smtClean="0"/>
          </a:p>
          <a:p>
            <a:r>
              <a:rPr lang="en-US" altLang="zh-CN" dirty="0" err="1" smtClean="0"/>
              <a:t>iloc</a:t>
            </a:r>
            <a:r>
              <a:rPr lang="zh-CN" altLang="en-US" dirty="0" smtClean="0"/>
              <a:t>隐式索引</a:t>
            </a:r>
            <a:r>
              <a:rPr lang="zh-CN" altLang="en-US" dirty="0"/>
              <a:t>器</a:t>
            </a:r>
            <a:r>
              <a:rPr lang="zh-CN" altLang="en-US" dirty="0" smtClean="0"/>
              <a:t>（整数隐式索引）</a:t>
            </a:r>
            <a:endParaRPr lang="en-US" altLang="zh-CN" dirty="0"/>
          </a:p>
          <a:p>
            <a:pPr lvl="1"/>
            <a:r>
              <a:rPr lang="zh-CN" altLang="en-US" dirty="0"/>
              <a:t>切片（</a:t>
            </a:r>
            <a:r>
              <a:rPr lang="zh-CN" altLang="en-US" dirty="0">
                <a:solidFill>
                  <a:srgbClr val="FF0000"/>
                </a:solidFill>
              </a:rPr>
              <a:t>左闭</a:t>
            </a:r>
            <a:r>
              <a:rPr lang="zh-CN" altLang="en-US" dirty="0" smtClean="0">
                <a:solidFill>
                  <a:srgbClr val="FF0000"/>
                </a:solidFill>
              </a:rPr>
              <a:t>右开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掩码</a:t>
            </a:r>
            <a:endParaRPr lang="en-US" altLang="zh-CN" dirty="0"/>
          </a:p>
          <a:p>
            <a:pPr lvl="1"/>
            <a:r>
              <a:rPr lang="zh-CN" altLang="en-US" dirty="0"/>
              <a:t>花式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冒号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59983" y="2710563"/>
            <a:ext cx="7126014" cy="133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states.iloc</a:t>
            </a:r>
            <a:r>
              <a:rPr lang="en-US" altLang="zh-CN" sz="1600" dirty="0"/>
              <a:t>[[0, 1], [0, 1]]) # </a:t>
            </a:r>
            <a:r>
              <a:rPr lang="zh-CN" altLang="en-US" sz="1600" dirty="0"/>
              <a:t>隐式索引</a:t>
            </a:r>
            <a:r>
              <a:rPr lang="en-US" altLang="zh-CN" sz="1600" dirty="0"/>
              <a:t> </a:t>
            </a:r>
            <a:r>
              <a:rPr lang="zh-CN" altLang="en-US" sz="1600" dirty="0"/>
              <a:t>花式索引</a:t>
            </a:r>
          </a:p>
          <a:p>
            <a:pPr marL="0" indent="0" defTabSz="457200">
              <a:buNone/>
            </a:pPr>
            <a:r>
              <a:rPr lang="en-US" altLang="zh-CN" sz="1600" dirty="0" err="1" smtClean="0"/>
              <a:t>myprint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states.iloc</a:t>
            </a:r>
            <a:r>
              <a:rPr lang="en-US" altLang="zh-CN" sz="1600" dirty="0"/>
              <a:t>[[</a:t>
            </a:r>
            <a:r>
              <a:rPr lang="en-US" altLang="zh-CN" sz="1600" dirty="0" err="1" smtClean="0"/>
              <a:t>True,True,True,False,Tru</a:t>
            </a: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states.iloc</a:t>
            </a:r>
            <a:r>
              <a:rPr lang="en-US" altLang="zh-CN" sz="1600" dirty="0"/>
              <a:t>[0:1, 0:1]) # </a:t>
            </a:r>
            <a:r>
              <a:rPr lang="zh-CN" altLang="en-US" sz="1600" dirty="0"/>
              <a:t>隐式索引切片访问指定行的指定列（第</a:t>
            </a:r>
            <a:r>
              <a:rPr lang="en-US" altLang="zh-CN" sz="1600" dirty="0"/>
              <a:t>0</a:t>
            </a:r>
            <a:r>
              <a:rPr lang="zh-CN" altLang="en-US" sz="1600" dirty="0"/>
              <a:t>行第</a:t>
            </a:r>
            <a:r>
              <a:rPr lang="en-US" altLang="zh-CN" sz="1600" dirty="0"/>
              <a:t>0</a:t>
            </a:r>
            <a:r>
              <a:rPr lang="zh-CN" altLang="en-US" sz="1600" dirty="0"/>
              <a:t>列）</a:t>
            </a:r>
          </a:p>
          <a:p>
            <a:pPr marL="0" indent="0" defTabSz="457200">
              <a:buNone/>
            </a:pPr>
            <a:r>
              <a:rPr lang="en-US" altLang="zh-CN" sz="1600" dirty="0" smtClean="0"/>
              <a:t>e</a:t>
            </a:r>
            <a:r>
              <a:rPr lang="en-US" altLang="zh-CN" sz="1600" dirty="0"/>
              <a:t>], [</a:t>
            </a:r>
            <a:r>
              <a:rPr lang="en-US" altLang="zh-CN" sz="1600" dirty="0" err="1"/>
              <a:t>False,True</a:t>
            </a:r>
            <a:r>
              <a:rPr lang="en-US" altLang="zh-CN" sz="1600" dirty="0"/>
              <a:t>]]) # </a:t>
            </a:r>
            <a:r>
              <a:rPr lang="zh-CN" altLang="en-US" sz="1600" dirty="0"/>
              <a:t>隐式索引掩码访问</a:t>
            </a:r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4666594" y="1040285"/>
            <a:ext cx="7144932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states.loc</a:t>
            </a:r>
            <a:r>
              <a:rPr lang="en-US" altLang="zh-CN" sz="1600" dirty="0"/>
              <a:t>[['Texas', 'Florida'], ['</a:t>
            </a:r>
            <a:r>
              <a:rPr lang="en-US" altLang="zh-CN" sz="1600" dirty="0" err="1"/>
              <a:t>population','area','area</a:t>
            </a:r>
            <a:r>
              <a:rPr lang="en-US" altLang="zh-CN" sz="1600" dirty="0"/>
              <a:t>']]) # </a:t>
            </a:r>
            <a:r>
              <a:rPr lang="zh-CN" altLang="en-US" sz="1600" dirty="0"/>
              <a:t>显式花式索引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states.loc</a:t>
            </a:r>
            <a:r>
              <a:rPr lang="en-US" altLang="zh-CN" sz="1600" dirty="0"/>
              <a:t>[[</a:t>
            </a:r>
            <a:r>
              <a:rPr lang="en-US" altLang="zh-CN" sz="1600" dirty="0" err="1"/>
              <a:t>True,True,True,False,True</a:t>
            </a:r>
            <a:r>
              <a:rPr lang="en-US" altLang="zh-CN" sz="1600" dirty="0"/>
              <a:t>], [</a:t>
            </a:r>
            <a:r>
              <a:rPr lang="en-US" altLang="zh-CN" sz="1600" dirty="0" err="1"/>
              <a:t>False,True</a:t>
            </a:r>
            <a:r>
              <a:rPr lang="en-US" altLang="zh-CN" sz="1600" dirty="0"/>
              <a:t>]]) # </a:t>
            </a:r>
            <a:r>
              <a:rPr lang="zh-CN" altLang="en-US" sz="1600" dirty="0"/>
              <a:t>显式索引掩码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states.loc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Texas':'Florida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population':'area</a:t>
            </a:r>
            <a:r>
              <a:rPr lang="en-US" altLang="zh-CN" sz="1600" dirty="0"/>
              <a:t>']) # </a:t>
            </a:r>
            <a:r>
              <a:rPr lang="zh-CN" altLang="en-US" sz="1600" dirty="0"/>
              <a:t>显式索引切片（</a:t>
            </a:r>
            <a:r>
              <a:rPr lang="en-US" altLang="zh-CN" sz="1600" dirty="0"/>
              <a:t>3</a:t>
            </a:r>
            <a:r>
              <a:rPr lang="zh-CN" altLang="en-US" sz="1600" dirty="0"/>
              <a:t>行*</a:t>
            </a:r>
            <a:r>
              <a:rPr lang="en-US" altLang="zh-CN" sz="1600" dirty="0"/>
              <a:t>2</a:t>
            </a:r>
            <a:r>
              <a:rPr lang="zh-CN" altLang="en-US" sz="1600" dirty="0"/>
              <a:t>列）</a:t>
            </a:r>
          </a:p>
        </p:txBody>
      </p:sp>
      <p:sp>
        <p:nvSpPr>
          <p:cNvPr id="6" name="矩形 5"/>
          <p:cNvSpPr/>
          <p:nvPr/>
        </p:nvSpPr>
        <p:spPr>
          <a:xfrm>
            <a:off x="5217335" y="3937599"/>
            <a:ext cx="6594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myprint(states.iloc[1,:]) #  iloc访问第1行（这种写法更清楚）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myprint(states.iloc[1]) #  iloc访问第1行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myprint(states.iloc[:, 1]) #  iloc访问第1列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myprint(states.loc[‘Texas’,:]) #  iloc访问行（这种写法更清楚）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myprint(states.loc['Texas']) #  iloc访问行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myprint(states.loc[:, 'area']) #  iloc访问列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#### myprint(states.loc['area']) # 出错</a:t>
            </a:r>
          </a:p>
        </p:txBody>
      </p:sp>
    </p:spTree>
    <p:extLst>
      <p:ext uri="{BB962C8B-B14F-4D97-AF65-F5344CB8AC3E}">
        <p14:creationId xmlns:p14="http://schemas.microsoft.com/office/powerpoint/2010/main" val="1964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698" y="269065"/>
            <a:ext cx="11508828" cy="739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Pandas </a:t>
            </a:r>
            <a:r>
              <a:rPr lang="en-US" altLang="zh-CN" sz="2800" dirty="0" err="1" smtClean="0"/>
              <a:t>DataFrame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data.values</a:t>
            </a:r>
            <a:r>
              <a:rPr lang="zh-CN" altLang="en-US" sz="2800" dirty="0" smtClean="0"/>
              <a:t>是一个</a:t>
            </a:r>
            <a:r>
              <a:rPr lang="en-US" altLang="zh-CN" sz="2800" dirty="0" err="1" smtClean="0"/>
              <a:t>np.ndarray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80" y="1008993"/>
            <a:ext cx="4452181" cy="54548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 smtClean="0"/>
              <a:t>行列都可以用以下方式访问：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隐式索引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切片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左闭</a:t>
            </a:r>
            <a:r>
              <a:rPr lang="zh-CN" altLang="en-US" dirty="0" smtClean="0">
                <a:solidFill>
                  <a:srgbClr val="FF0000"/>
                </a:solidFill>
              </a:rPr>
              <a:t>右开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掩码</a:t>
            </a:r>
            <a:endParaRPr lang="en-US" altLang="zh-CN" dirty="0"/>
          </a:p>
          <a:p>
            <a:pPr lvl="1"/>
            <a:r>
              <a:rPr lang="zh-CN" altLang="en-US" dirty="0"/>
              <a:t>花式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行列没有属性名，所以不能用显式索引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18843" y="1345585"/>
            <a:ext cx="7126014" cy="133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states.values</a:t>
            </a:r>
            <a:r>
              <a:rPr lang="en-US" altLang="zh-CN" sz="1600" dirty="0"/>
              <a:t>[[0,1]]) # </a:t>
            </a:r>
            <a:r>
              <a:rPr lang="en-US" altLang="zh-CN" sz="1600" dirty="0" err="1"/>
              <a:t>DataFrame</a:t>
            </a:r>
            <a:r>
              <a:rPr lang="zh-CN" altLang="en-US" sz="1600" dirty="0"/>
              <a:t>通过</a:t>
            </a:r>
            <a:r>
              <a:rPr lang="en-US" altLang="zh-CN" sz="1600" dirty="0"/>
              <a:t>values</a:t>
            </a:r>
            <a:r>
              <a:rPr lang="zh-CN" altLang="en-US" sz="1600" dirty="0"/>
              <a:t>属性的花式索引访问行</a:t>
            </a:r>
          </a:p>
          <a:p>
            <a:pPr marL="0" indent="0" defTabSz="457200">
              <a:buNone/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states.values</a:t>
            </a:r>
            <a:r>
              <a:rPr lang="en-US" altLang="zh-CN" sz="1600" dirty="0"/>
              <a:t>[0:1]) # </a:t>
            </a:r>
            <a:r>
              <a:rPr lang="en-US" altLang="zh-CN" sz="1600" dirty="0" err="1"/>
              <a:t>DataFrame</a:t>
            </a:r>
            <a:r>
              <a:rPr lang="zh-CN" altLang="en-US" sz="1600" dirty="0"/>
              <a:t>通过</a:t>
            </a:r>
            <a:r>
              <a:rPr lang="en-US" altLang="zh-CN" sz="1600" dirty="0"/>
              <a:t>values</a:t>
            </a:r>
            <a:r>
              <a:rPr lang="zh-CN" altLang="en-US" sz="1600" dirty="0"/>
              <a:t>属性的隐式切片访问行</a:t>
            </a:r>
          </a:p>
          <a:p>
            <a:pPr marL="0" indent="0" defTabSz="457200">
              <a:buNone/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states.values</a:t>
            </a:r>
            <a:r>
              <a:rPr lang="en-US" altLang="zh-CN" sz="1600" dirty="0"/>
              <a:t>[:,[0, 1]]) # </a:t>
            </a:r>
            <a:r>
              <a:rPr lang="en-US" altLang="zh-CN" sz="1600" dirty="0" err="1"/>
              <a:t>DataFrame</a:t>
            </a:r>
            <a:r>
              <a:rPr lang="zh-CN" altLang="en-US" sz="1600" dirty="0"/>
              <a:t>通过</a:t>
            </a:r>
            <a:r>
              <a:rPr lang="en-US" altLang="zh-CN" sz="1600" dirty="0"/>
              <a:t>values</a:t>
            </a:r>
            <a:r>
              <a:rPr lang="zh-CN" altLang="en-US" sz="1600" dirty="0"/>
              <a:t>属性的隐式切片访问列</a:t>
            </a:r>
          </a:p>
          <a:p>
            <a:pPr marL="0" indent="0" defTabSz="457200">
              <a:buNone/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states.values</a:t>
            </a:r>
            <a:r>
              <a:rPr lang="en-US" altLang="zh-CN" sz="1600" dirty="0"/>
              <a:t>[[</a:t>
            </a:r>
            <a:r>
              <a:rPr lang="en-US" altLang="zh-CN" sz="1600" dirty="0" err="1"/>
              <a:t>True,True,True,False,True</a:t>
            </a:r>
            <a:r>
              <a:rPr lang="en-US" altLang="zh-CN" sz="1600" dirty="0"/>
              <a:t>], [</a:t>
            </a:r>
            <a:r>
              <a:rPr lang="en-US" altLang="zh-CN" sz="1600" dirty="0" err="1"/>
              <a:t>False,True</a:t>
            </a:r>
            <a:r>
              <a:rPr lang="en-US" altLang="zh-CN" sz="1600" dirty="0"/>
              <a:t>]]) # </a:t>
            </a:r>
            <a:r>
              <a:rPr lang="zh-CN" altLang="en-US" sz="1600" dirty="0"/>
              <a:t>掩码</a:t>
            </a:r>
          </a:p>
          <a:p>
            <a:pPr marL="0" indent="0" defTabSz="45720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########### </a:t>
            </a:r>
            <a:r>
              <a:rPr lang="en-US" altLang="zh-CN" sz="1600" dirty="0" err="1">
                <a:solidFill>
                  <a:srgbClr val="FF0000"/>
                </a:solidFill>
              </a:rPr>
              <a:t>myprint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states.values</a:t>
            </a:r>
            <a:r>
              <a:rPr lang="en-US" altLang="zh-CN" sz="1600" dirty="0">
                <a:solidFill>
                  <a:srgbClr val="FF0000"/>
                </a:solidFill>
              </a:rPr>
              <a:t>['</a:t>
            </a:r>
            <a:r>
              <a:rPr lang="en-US" altLang="zh-CN" sz="1600" dirty="0" err="1">
                <a:solidFill>
                  <a:srgbClr val="FF0000"/>
                </a:solidFill>
              </a:rPr>
              <a:t>Texas':'Florida</a:t>
            </a:r>
            <a:r>
              <a:rPr lang="en-US" altLang="zh-CN" sz="1600" dirty="0">
                <a:solidFill>
                  <a:srgbClr val="FF0000"/>
                </a:solidFill>
              </a:rPr>
              <a:t>',[0, 1]]) # </a:t>
            </a:r>
            <a:r>
              <a:rPr lang="zh-CN" altLang="en-US" sz="1600" dirty="0">
                <a:solidFill>
                  <a:srgbClr val="FF0000"/>
                </a:solidFill>
              </a:rPr>
              <a:t>出错</a:t>
            </a:r>
          </a:p>
          <a:p>
            <a:pPr marL="0" indent="0" defTabSz="45720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########### </a:t>
            </a:r>
            <a:r>
              <a:rPr lang="en-US" altLang="zh-CN" sz="1600" dirty="0" err="1">
                <a:solidFill>
                  <a:srgbClr val="FF0000"/>
                </a:solidFill>
              </a:rPr>
              <a:t>myprint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states.values</a:t>
            </a:r>
            <a:r>
              <a:rPr lang="en-US" altLang="zh-CN" sz="1600" dirty="0">
                <a:solidFill>
                  <a:srgbClr val="FF0000"/>
                </a:solidFill>
              </a:rPr>
              <a:t>['</a:t>
            </a:r>
            <a:r>
              <a:rPr lang="en-US" altLang="zh-CN" sz="1600" dirty="0" err="1">
                <a:solidFill>
                  <a:srgbClr val="FF0000"/>
                </a:solidFill>
              </a:rPr>
              <a:t>Texas':'Florida</a:t>
            </a:r>
            <a:r>
              <a:rPr lang="en-US" altLang="zh-CN" sz="1600" dirty="0">
                <a:solidFill>
                  <a:srgbClr val="FF0000"/>
                </a:solidFill>
              </a:rPr>
              <a:t>', 'area']) # </a:t>
            </a:r>
            <a:r>
              <a:rPr lang="zh-CN" altLang="en-US" sz="1600" dirty="0">
                <a:solidFill>
                  <a:srgbClr val="FF0000"/>
                </a:solidFill>
              </a:rPr>
              <a:t>出错</a:t>
            </a:r>
          </a:p>
          <a:p>
            <a:pPr marL="0" indent="0" defTabSz="457200">
              <a:buNone/>
            </a:pPr>
            <a:r>
              <a:rPr lang="en-US" altLang="zh-CN" sz="1600" dirty="0" err="1"/>
              <a:t>myprint</a:t>
            </a:r>
            <a:r>
              <a:rPr lang="en-US" altLang="zh-CN" sz="1600" dirty="0"/>
              <a:t>(type(</a:t>
            </a:r>
            <a:r>
              <a:rPr lang="en-US" altLang="zh-CN" sz="1600" dirty="0" err="1"/>
              <a:t>states.values</a:t>
            </a:r>
            <a:r>
              <a:rPr lang="en-US" altLang="zh-CN" sz="1600" dirty="0"/>
              <a:t>)) #  </a:t>
            </a:r>
            <a:r>
              <a:rPr lang="en-US" altLang="zh-CN" sz="1600" dirty="0" err="1"/>
              <a:t>numpy.ndarray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614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79" y="1652226"/>
            <a:ext cx="11338559" cy="444377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提供画图功能，</a:t>
            </a:r>
            <a:r>
              <a:rPr lang="en-US" altLang="zh-CN" dirty="0" err="1" smtClean="0"/>
              <a:t>seaborn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matplotlib</a:t>
            </a:r>
            <a:r>
              <a:rPr lang="zh-CN" altLang="en-US" dirty="0"/>
              <a:t>上提供更高级更方便的画图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notebook</a:t>
            </a:r>
            <a:r>
              <a:rPr lang="zh-CN" altLang="en-US" dirty="0" smtClean="0"/>
              <a:t>下绘图，需要调用一次</a:t>
            </a:r>
            <a:r>
              <a:rPr lang="en-US" altLang="zh-CN" dirty="0" err="1" smtClean="0"/>
              <a:t>plt.show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但是一个过程中只能有一个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plt.show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 smtClean="0"/>
              <a:t>两种画图风格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Matlab</a:t>
            </a:r>
            <a:r>
              <a:rPr lang="zh-CN" altLang="en-US" dirty="0" smtClean="0"/>
              <a:t>类风格：</a:t>
            </a:r>
            <a:r>
              <a:rPr lang="en-US" altLang="zh-CN" dirty="0" err="1" smtClean="0"/>
              <a:t>plt.plot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plt.subplot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个独立的窗口，可以用两次</a:t>
            </a:r>
            <a:r>
              <a:rPr lang="en-US" altLang="zh-CN" dirty="0" err="1" smtClean="0"/>
              <a:t>plt.figure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；也可</a:t>
            </a:r>
            <a:r>
              <a:rPr lang="en-US" altLang="zh-CN" dirty="0" err="1" smtClean="0"/>
              <a:t>plt.figure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给窗口编号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面向对象接口：</a:t>
            </a:r>
            <a:r>
              <a:rPr lang="en-US" altLang="zh-CN" dirty="0" smtClean="0"/>
              <a:t>fig, ax=</a:t>
            </a:r>
            <a:r>
              <a:rPr lang="en-US" altLang="zh-CN" dirty="0" err="1" smtClean="0"/>
              <a:t>plt.subplot</a:t>
            </a:r>
            <a:r>
              <a:rPr lang="en-US" altLang="zh-CN" dirty="0" smtClean="0"/>
              <a:t>(); ax[0].plot(); ax[1].plot().  #</a:t>
            </a:r>
            <a:r>
              <a:rPr lang="zh-CN" altLang="en-US" dirty="0" smtClean="0"/>
              <a:t>灵活控制</a:t>
            </a:r>
            <a:endParaRPr lang="en-US" altLang="zh-CN" dirty="0" smtClean="0"/>
          </a:p>
          <a:p>
            <a:r>
              <a:rPr lang="zh-CN" altLang="en-US" dirty="0" smtClean="0"/>
              <a:t>画廊例子 </a:t>
            </a:r>
            <a:r>
              <a:rPr lang="en-US" altLang="zh-CN" dirty="0" smtClean="0"/>
              <a:t>code &amp; notebook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matplotlib.org/gallery/index.html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seaborn.pydata.org/examples/index.html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画网络图包  </a:t>
            </a:r>
            <a:r>
              <a:rPr lang="en-US" altLang="zh-CN" dirty="0"/>
              <a:t> </a:t>
            </a:r>
            <a:r>
              <a:rPr lang="en-US" altLang="zh-CN" dirty="0" err="1"/>
              <a:t>NetworkX</a:t>
            </a:r>
            <a:r>
              <a:rPr lang="en-US" altLang="zh-CN" dirty="0"/>
              <a:t>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networkx.github.io/documentation/latest/auto_examples/index.html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seaborn</a:t>
            </a:r>
            <a:r>
              <a:rPr lang="zh-CN" altLang="en-US" dirty="0" smtClean="0"/>
              <a:t>验证一些数学上的知识点（高数，线性代数，概率）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9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462430"/>
              </p:ext>
            </p:extLst>
          </p:nvPr>
        </p:nvGraphicFramePr>
        <p:xfrm>
          <a:off x="668457" y="353154"/>
          <a:ext cx="10350063" cy="620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041">
                  <a:extLst>
                    <a:ext uri="{9D8B030D-6E8A-4147-A177-3AD203B41FA5}">
                      <a16:colId xmlns:a16="http://schemas.microsoft.com/office/drawing/2014/main" val="2660638729"/>
                    </a:ext>
                  </a:extLst>
                </a:gridCol>
                <a:gridCol w="8106022">
                  <a:extLst>
                    <a:ext uri="{9D8B030D-6E8A-4147-A177-3AD203B41FA5}">
                      <a16:colId xmlns:a16="http://schemas.microsoft.com/office/drawing/2014/main" val="1188873339"/>
                    </a:ext>
                  </a:extLst>
                </a:gridCol>
              </a:tblGrid>
              <a:tr h="2298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>
                          <a:effectLst/>
                        </a:rPr>
                        <a:t>简单画线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x = np.linspace(0, 10, 1000); plt.plot(x, np.sin(x));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ctr"/>
                </a:tc>
                <a:extLst>
                  <a:ext uri="{0D108BD9-81ED-4DB2-BD59-A6C34878D82A}">
                    <a16:rowId xmlns:a16="http://schemas.microsoft.com/office/drawing/2014/main" val="3749091903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散点图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方法</a:t>
                      </a:r>
                      <a:r>
                        <a:rPr lang="en-US" altLang="zh-CN" sz="900" u="none" strike="noStrike">
                          <a:effectLst/>
                        </a:rPr>
                        <a:t>1:  </a:t>
                      </a:r>
                      <a:r>
                        <a:rPr lang="en-US" sz="900" u="none" strike="noStrike">
                          <a:effectLst/>
                        </a:rPr>
                        <a:t>plt.plot(x, y, …)                                                                     # </a:t>
                      </a:r>
                      <a:r>
                        <a:rPr lang="zh-CN" altLang="en-US" sz="900" u="none" strike="noStrike">
                          <a:effectLst/>
                        </a:rPr>
                        <a:t>效率高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方法</a:t>
                      </a:r>
                      <a:r>
                        <a:rPr lang="en-US" altLang="zh-CN" sz="900" u="none" strike="noStrike">
                          <a:effectLst/>
                        </a:rPr>
                        <a:t>2:  </a:t>
                      </a:r>
                      <a:r>
                        <a:rPr lang="en-US" sz="900" u="none" strike="noStrike">
                          <a:effectLst/>
                        </a:rPr>
                        <a:t>plt.scatter(x, y,  c=color, s=size,  alpha=…, cmap='viridis')  # </a:t>
                      </a:r>
                      <a:r>
                        <a:rPr lang="zh-CN" altLang="en-US" sz="900" u="none" strike="noStrike">
                          <a:effectLst/>
                        </a:rPr>
                        <a:t>控制更灵活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375743297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误差线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plt.errorbar(x, y, yerr=dy, fmt='o', color='black', ecolor='lightgray', elinewidth=3, capsize=0);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248213829"/>
                  </a:ext>
                </a:extLst>
              </a:tr>
              <a:tr h="6894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 dirty="0">
                          <a:effectLst/>
                        </a:rPr>
                        <a:t>直方图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plt.hist()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plt.hist2d()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plt.hexbin()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705940842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颜色条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plt.colorbar()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3417581219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利用回归画分别类信息和各维度的散点图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sns.lmplot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("PCA1", "PCA2", data=iris, hue='species', col='cluster', </a:t>
                      </a:r>
                      <a:r>
                        <a:rPr lang="en-US" altLang="zh-CN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fit_reg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=False);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3016276026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1" u="none" strike="noStrike" dirty="0" err="1">
                          <a:effectLst/>
                        </a:rPr>
                        <a:t>kde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 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密度函数图（包括多维）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sns.kdeplot(data)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863260177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画直方图 </a:t>
                      </a:r>
                      <a:r>
                        <a:rPr lang="en-US" altLang="zh-CN" sz="900" b="1" u="none" strike="noStrike">
                          <a:effectLst/>
                        </a:rPr>
                        <a:t>+ kde </a:t>
                      </a:r>
                      <a:r>
                        <a:rPr lang="zh-CN" altLang="en-US" sz="900" b="1" u="none" strike="noStrike">
                          <a:effectLst/>
                        </a:rPr>
                        <a:t>密度函数图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sns.distplot()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3723302677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二维</a:t>
                      </a:r>
                      <a:r>
                        <a:rPr lang="en-US" altLang="zh-CN" sz="900" b="1" u="none" strike="noStrike">
                          <a:effectLst/>
                        </a:rPr>
                        <a:t>KDE</a:t>
                      </a:r>
                      <a:r>
                        <a:rPr lang="zh-CN" altLang="en-US" sz="900" b="1" u="none" strike="noStrike">
                          <a:effectLst/>
                        </a:rPr>
                        <a:t>联合分布图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sns.jointplot("x", "y", data, kind='kde');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117825013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六角形联合分布图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sns.jointplot</a:t>
                      </a:r>
                      <a:r>
                        <a:rPr lang="en-US" sz="900" u="none" strike="noStrike" dirty="0">
                          <a:effectLst/>
                        </a:rPr>
                        <a:t>("</a:t>
                      </a:r>
                      <a:r>
                        <a:rPr lang="en-US" sz="900" u="none" strike="noStrike" dirty="0" err="1">
                          <a:effectLst/>
                        </a:rPr>
                        <a:t>total_bill</a:t>
                      </a:r>
                      <a:r>
                        <a:rPr lang="en-US" sz="900" u="none" strike="noStrike" dirty="0">
                          <a:effectLst/>
                        </a:rPr>
                        <a:t>", "tip", data=tips, kind='hex')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326202486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回归联合分布图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sns.jointplot("total_bill", "tip", data=tips, kind='reg');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3831338185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两两特征之间的比对图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sns.pairplot(iris, hue='species', size=2.5)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2015066544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两因素频次直方图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grid = sns.FacetGrid(tips, row="sex", col="time", margin_titles=True)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grid.map(plt.hist, "tip_pct", bins=np.linspace(0, 40, 15));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3121567136"/>
                  </a:ext>
                </a:extLst>
              </a:tr>
              <a:tr h="6894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多维因子图 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#</a:t>
                      </a:r>
                      <a:r>
                        <a:rPr lang="zh-CN" altLang="en-US" sz="900" u="none" strike="noStrike">
                          <a:effectLst/>
                        </a:rPr>
                        <a:t>不同</a:t>
                      </a:r>
                      <a:r>
                        <a:rPr lang="en-US" sz="900" u="none" strike="noStrike">
                          <a:effectLst/>
                        </a:rPr>
                        <a:t>day</a:t>
                      </a:r>
                      <a:r>
                        <a:rPr lang="zh-CN" altLang="en-US" sz="900" u="none" strike="noStrike">
                          <a:effectLst/>
                        </a:rPr>
                        <a:t>情况下不同</a:t>
                      </a:r>
                      <a:r>
                        <a:rPr lang="en-US" sz="900" u="none" strike="noStrike">
                          <a:effectLst/>
                        </a:rPr>
                        <a:t>sex</a:t>
                      </a:r>
                      <a:r>
                        <a:rPr lang="zh-CN" altLang="en-US" sz="900" u="none" strike="noStrike">
                          <a:effectLst/>
                        </a:rPr>
                        <a:t>服务员的</a:t>
                      </a:r>
                      <a:r>
                        <a:rPr lang="en-US" sz="900" u="none" strike="noStrike">
                          <a:effectLst/>
                        </a:rPr>
                        <a:t>total_bill</a:t>
                      </a:r>
                      <a:r>
                        <a:rPr lang="zh-CN" altLang="en-US" sz="900" u="none" strike="noStrike">
                          <a:effectLst/>
                        </a:rPr>
                        <a:t>分布情况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 </a:t>
                      </a:r>
                      <a:r>
                        <a:rPr lang="en-US" sz="900" u="none" strike="noStrike">
                          <a:effectLst/>
                        </a:rPr>
                        <a:t>g = sns.factorplot("day", "total_bill", "sex", data=tips, kind="box")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g.set_axis_labels("Day", "Total Bill");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792713909"/>
                  </a:ext>
                </a:extLst>
              </a:tr>
              <a:tr h="6894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分组柱形图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g = sns.factorplot("year", data=planets, aspect=4.0, kind='count',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                      hue='method', order=range(2001, 2015))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   g.set_ylabels('Number of Planets Discovered')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617099467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热点图 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#cmap</a:t>
                      </a:r>
                      <a:r>
                        <a:rPr lang="zh-CN" altLang="en-US" sz="900" u="none" strike="noStrike">
                          <a:effectLst/>
                        </a:rPr>
                        <a:t>控制颜色画图风格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sns.heatmap(flights, annot=True, fmt="d", linewidths=.5, ax=ax, cmap="vlag")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828945546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>
                          <a:effectLst/>
                        </a:rPr>
                        <a:t>热点聚类树图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sns.clustermap()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4131720780"/>
                  </a:ext>
                </a:extLst>
              </a:tr>
              <a:tr h="2298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u="none" strike="noStrike" dirty="0">
                          <a:effectLst/>
                        </a:rPr>
                        <a:t>横、竖柱形图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sns.barplot</a:t>
                      </a:r>
                      <a:r>
                        <a:rPr lang="en-US" sz="900" u="none" strike="noStrike" dirty="0">
                          <a:effectLst/>
                        </a:rPr>
                        <a:t>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42" marR="5342" marT="5342" marB="0" anchor="b"/>
                </a:tc>
                <a:extLst>
                  <a:ext uri="{0D108BD9-81ED-4DB2-BD59-A6C34878D82A}">
                    <a16:rowId xmlns:a16="http://schemas.microsoft.com/office/drawing/2014/main" val="19543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900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811" y="192505"/>
            <a:ext cx="9875520" cy="135636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类，属性和对象属性的不同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4064" y="2081464"/>
            <a:ext cx="4189956" cy="4038600"/>
          </a:xfrm>
        </p:spPr>
        <p:txBody>
          <a:bodyPr/>
          <a:lstStyle/>
          <a:p>
            <a:r>
              <a:rPr lang="zh-CN" altLang="en-US" dirty="0" smtClean="0"/>
              <a:t>和传统的</a:t>
            </a:r>
            <a:r>
              <a:rPr lang="en-US" altLang="zh-CN" dirty="0" smtClean="0"/>
              <a:t>java/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zh-CN" altLang="en-US" dirty="0"/>
              <a:t>不同</a:t>
            </a:r>
            <a:r>
              <a:rPr lang="zh-CN" altLang="en-US" dirty="0" smtClean="0"/>
              <a:t>行为：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动态增添类属性和对象属性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" y="1359969"/>
            <a:ext cx="5509737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一页</a:t>
            </a:r>
            <a:r>
              <a:rPr lang="zh-CN" altLang="en-US" dirty="0" smtClean="0"/>
              <a:t>纸的异常处理简介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725" y="2057400"/>
            <a:ext cx="3497180" cy="4038600"/>
          </a:xfrm>
        </p:spPr>
        <p:txBody>
          <a:bodyPr/>
          <a:lstStyle/>
          <a:p>
            <a:r>
              <a:rPr lang="zh-CN" altLang="en-US" dirty="0" smtClean="0"/>
              <a:t>有异常抛出时只有一个</a:t>
            </a:r>
            <a:r>
              <a:rPr lang="en-US" altLang="zh-CN" dirty="0" smtClean="0"/>
              <a:t>except</a:t>
            </a:r>
            <a:r>
              <a:rPr lang="zh-CN" altLang="en-US" smtClean="0"/>
              <a:t>语句被处理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3" y="2057400"/>
            <a:ext cx="6908088" cy="44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159" y="351046"/>
            <a:ext cx="9875520" cy="59488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230" y="945932"/>
            <a:ext cx="11420540" cy="55305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事实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性价比超高，版本使用</a:t>
            </a:r>
            <a:r>
              <a:rPr lang="en-US" altLang="zh-CN" dirty="0" smtClean="0"/>
              <a:t>Python 3</a:t>
            </a:r>
          </a:p>
          <a:p>
            <a:pPr lvl="1"/>
            <a:r>
              <a:rPr lang="zh-CN" altLang="en-US" dirty="0" smtClean="0"/>
              <a:t>做人工智能或者数据挖掘直接使用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包发行包全家桶，编程环境推荐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lvl="2"/>
            <a:r>
              <a:rPr lang="zh-CN" altLang="en-US" dirty="0"/>
              <a:t>推荐我用的版本，可以省走很多弯路。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en-US" altLang="zh-CN" sz="2100" dirty="0">
                <a:solidFill>
                  <a:srgbClr val="0000FF"/>
                </a:solidFill>
              </a:rPr>
              <a:t>Anaconda3-2020.11-Windows-x86_64.exe </a:t>
            </a:r>
            <a:r>
              <a:rPr lang="zh-CN" altLang="en-US" sz="2100" dirty="0">
                <a:solidFill>
                  <a:srgbClr val="0000FF"/>
                </a:solidFill>
              </a:rPr>
              <a:t>和</a:t>
            </a:r>
            <a:r>
              <a:rPr lang="en-US" altLang="zh-CN" sz="2100" dirty="0">
                <a:solidFill>
                  <a:srgbClr val="0000FF"/>
                </a:solidFill>
              </a:rPr>
              <a:t>pycharm-community-2020.3.3.exe</a:t>
            </a:r>
          </a:p>
          <a:p>
            <a:pPr lvl="3">
              <a:lnSpc>
                <a:spcPct val="120000"/>
              </a:lnSpc>
            </a:pPr>
            <a:r>
              <a:rPr lang="zh-CN" altLang="en-US" sz="2100" dirty="0" smtClean="0"/>
              <a:t>老版本</a:t>
            </a:r>
            <a:r>
              <a:rPr lang="en-US" altLang="zh-CN" sz="2100" dirty="0" smtClean="0"/>
              <a:t>Anaconda3-5.2.0-Windows-x86_64.exe</a:t>
            </a:r>
            <a:r>
              <a:rPr lang="zh-CN" altLang="en-US" sz="2100" dirty="0"/>
              <a:t>（打包了</a:t>
            </a:r>
            <a:r>
              <a:rPr lang="en-US" altLang="zh-CN" sz="2100" dirty="0"/>
              <a:t>python 3.6.5</a:t>
            </a:r>
            <a:r>
              <a:rPr lang="zh-CN" altLang="en-US" sz="2100" dirty="0"/>
              <a:t>， </a:t>
            </a:r>
            <a:r>
              <a:rPr lang="en-US" altLang="zh-CN" sz="2100" dirty="0" err="1"/>
              <a:t>numpy</a:t>
            </a:r>
            <a:r>
              <a:rPr lang="en-US" altLang="zh-CN" sz="2100" dirty="0"/>
              <a:t> </a:t>
            </a:r>
            <a:r>
              <a:rPr lang="en-US" altLang="zh-CN" sz="2100" dirty="0" smtClean="0"/>
              <a:t>1.14.3</a:t>
            </a:r>
            <a:r>
              <a:rPr lang="zh-CN" altLang="en-US" sz="2100" dirty="0" smtClean="0"/>
              <a:t> </a:t>
            </a:r>
            <a:r>
              <a:rPr lang="zh-CN" altLang="en-US" sz="2100" dirty="0"/>
              <a:t>）和 </a:t>
            </a:r>
            <a:r>
              <a:rPr lang="en-US" altLang="zh-CN" sz="2100" dirty="0" err="1" smtClean="0"/>
              <a:t>PyCharm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2018.2.4  ;  </a:t>
            </a:r>
            <a:endParaRPr lang="en-US" altLang="zh-CN" sz="2100" dirty="0" smtClean="0"/>
          </a:p>
          <a:p>
            <a:r>
              <a:rPr lang="zh-CN" altLang="en-US" dirty="0"/>
              <a:t>语法：一页纸</a:t>
            </a:r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数据科学手册 推荐的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包简介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Numpy</a:t>
            </a:r>
            <a:r>
              <a:rPr lang="zh-CN" altLang="en-US" dirty="0" smtClean="0"/>
              <a:t>包，数据矩阵操作基础，是其他几个包的基础，非数学专业不用太深入</a:t>
            </a:r>
            <a:endParaRPr lang="en-US" altLang="zh-CN" dirty="0" smtClean="0"/>
          </a:p>
          <a:p>
            <a:pPr lvl="3"/>
            <a:r>
              <a:rPr lang="en-US" altLang="zh-CN" dirty="0">
                <a:solidFill>
                  <a:srgbClr val="0000FF"/>
                </a:solidFill>
              </a:rPr>
              <a:t>Pandas</a:t>
            </a:r>
            <a:r>
              <a:rPr lang="zh-CN" altLang="en-US" dirty="0">
                <a:solidFill>
                  <a:srgbClr val="0000FF"/>
                </a:solidFill>
              </a:rPr>
              <a:t>包</a:t>
            </a:r>
            <a:r>
              <a:rPr lang="zh-CN" altLang="en-US" dirty="0" smtClean="0"/>
              <a:t>，数据挖掘所用的核心数据处理包（数据结构），应该重点关注</a:t>
            </a:r>
            <a:endParaRPr lang="en-US" altLang="zh-CN" dirty="0" smtClean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sklearn</a:t>
            </a:r>
            <a:r>
              <a:rPr lang="zh-CN" altLang="en-US" dirty="0">
                <a:solidFill>
                  <a:srgbClr val="0000FF"/>
                </a:solidFill>
              </a:rPr>
              <a:t>包</a:t>
            </a:r>
            <a:r>
              <a:rPr lang="zh-CN" altLang="en-US" dirty="0"/>
              <a:t>，数据挖掘所用的核心数据处理</a:t>
            </a:r>
            <a:r>
              <a:rPr lang="zh-CN" altLang="en-US" dirty="0" smtClean="0"/>
              <a:t>包（算法），</a:t>
            </a:r>
            <a:r>
              <a:rPr lang="zh-CN" altLang="en-US" dirty="0"/>
              <a:t>应该重点关注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matplotlib</a:t>
            </a:r>
            <a:r>
              <a:rPr lang="zh-CN" altLang="en-US" dirty="0" smtClean="0"/>
              <a:t>包，绘图包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数据结构（从两个维度考虑）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矩阵还是数组（区别在于：计算按矩阵计算还是按成员计算）</a:t>
            </a:r>
            <a:endParaRPr lang="en-US" altLang="zh-CN" dirty="0" smtClean="0"/>
          </a:p>
          <a:p>
            <a:pPr lvl="4"/>
            <a:r>
              <a:rPr lang="zh-CN" altLang="en-US" dirty="0"/>
              <a:t>最重要的数据科学基本数据结构 </a:t>
            </a:r>
            <a:r>
              <a:rPr lang="en-US" altLang="zh-CN" dirty="0" err="1">
                <a:solidFill>
                  <a:srgbClr val="0000FF"/>
                </a:solidFill>
              </a:rPr>
              <a:t>np.matrix</a:t>
            </a:r>
            <a:r>
              <a:rPr lang="en-US" altLang="zh-CN" dirty="0">
                <a:solidFill>
                  <a:srgbClr val="0000FF"/>
                </a:solidFill>
              </a:rPr>
              <a:t> , </a:t>
            </a:r>
            <a:r>
              <a:rPr lang="en-US" altLang="zh-CN" dirty="0" err="1">
                <a:solidFill>
                  <a:srgbClr val="0000FF"/>
                </a:solidFill>
              </a:rPr>
              <a:t>pd.DataFrame</a:t>
            </a:r>
            <a:endParaRPr lang="en-US" altLang="zh-CN" dirty="0">
              <a:solidFill>
                <a:srgbClr val="0000FF"/>
              </a:solidFill>
            </a:endParaRPr>
          </a:p>
          <a:p>
            <a:pPr lvl="3"/>
            <a:r>
              <a:rPr lang="zh-CN" altLang="en-US" dirty="0" smtClean="0"/>
              <a:t>稠密还是稀疏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主流包</a:t>
            </a:r>
            <a:r>
              <a:rPr lang="en-US" altLang="zh-CN" dirty="0" err="1" smtClean="0"/>
              <a:t>scipy.sparse</a:t>
            </a:r>
            <a:endParaRPr lang="en-US" altLang="zh-CN" dirty="0" smtClean="0"/>
          </a:p>
          <a:p>
            <a:pPr lvl="2"/>
            <a:r>
              <a:rPr lang="zh-CN" altLang="en-US" dirty="0"/>
              <a:t>数据结构比较整理</a:t>
            </a:r>
            <a:endParaRPr lang="en-US" altLang="zh-CN" dirty="0"/>
          </a:p>
          <a:p>
            <a:pPr lvl="3"/>
            <a:r>
              <a:rPr lang="en-US" altLang="zh-CN" dirty="0"/>
              <a:t>list, </a:t>
            </a:r>
            <a:r>
              <a:rPr lang="en-US" altLang="zh-CN" dirty="0" err="1"/>
              <a:t>array.array</a:t>
            </a:r>
            <a:r>
              <a:rPr lang="en-US" altLang="zh-CN" dirty="0"/>
              <a:t>, </a:t>
            </a:r>
            <a:r>
              <a:rPr lang="en-US" altLang="zh-CN" dirty="0" err="1"/>
              <a:t>np.matrix</a:t>
            </a:r>
            <a:r>
              <a:rPr lang="en-US" altLang="zh-CN" dirty="0"/>
              <a:t> , </a:t>
            </a:r>
            <a:r>
              <a:rPr lang="en-US" altLang="zh-CN" dirty="0" err="1"/>
              <a:t>np.array</a:t>
            </a:r>
            <a:r>
              <a:rPr lang="en-US" altLang="zh-CN" dirty="0"/>
              <a:t>, </a:t>
            </a:r>
            <a:r>
              <a:rPr lang="en-US" altLang="zh-CN" dirty="0" err="1"/>
              <a:t>pd.Series</a:t>
            </a:r>
            <a:r>
              <a:rPr lang="en-US" altLang="zh-CN" dirty="0"/>
              <a:t>, </a:t>
            </a:r>
            <a:r>
              <a:rPr lang="en-US" altLang="zh-CN" dirty="0" err="1"/>
              <a:t>pd.Index</a:t>
            </a:r>
            <a:r>
              <a:rPr lang="en-US" altLang="zh-CN" dirty="0"/>
              <a:t>, </a:t>
            </a:r>
            <a:r>
              <a:rPr lang="en-US" altLang="zh-CN" dirty="0" err="1"/>
              <a:t>pd.DataFrame</a:t>
            </a:r>
            <a:endParaRPr lang="en-US" altLang="zh-CN" dirty="0"/>
          </a:p>
          <a:p>
            <a:pPr lvl="4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7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09" y="283946"/>
            <a:ext cx="10503568" cy="1356360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numpy</a:t>
            </a:r>
            <a:r>
              <a:rPr lang="zh-CN" altLang="en-US" sz="3600" dirty="0" smtClean="0"/>
              <a:t>入门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主要参考</a:t>
            </a:r>
            <a:r>
              <a:rPr lang="en-US" altLang="zh-CN" sz="3600" dirty="0" smtClean="0"/>
              <a:t>《</a:t>
            </a:r>
            <a:r>
              <a:rPr lang="en-US" altLang="zh-CN" sz="3600" dirty="0"/>
              <a:t> Python</a:t>
            </a:r>
            <a:r>
              <a:rPr lang="zh-CN" altLang="en-US" sz="3600" dirty="0"/>
              <a:t>数据科学手册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979" y="1343527"/>
            <a:ext cx="11490158" cy="52658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np.array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数据处理的核心数据结构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np.array</a:t>
            </a:r>
            <a:r>
              <a:rPr lang="en-US" altLang="zh-CN" dirty="0" smtClean="0"/>
              <a:t>([1, 4, 2, 3]) ; </a:t>
            </a:r>
            <a:r>
              <a:rPr lang="en-US" altLang="zh-CN" dirty="0" err="1" smtClean="0"/>
              <a:t>np.ones</a:t>
            </a:r>
            <a:r>
              <a:rPr lang="en-US" altLang="zh-CN" dirty="0" smtClean="0"/>
              <a:t>((3,5), </a:t>
            </a:r>
            <a:r>
              <a:rPr lang="en-US" altLang="zh-CN" dirty="0" err="1" smtClean="0">
                <a:solidFill>
                  <a:schemeClr val="accent1"/>
                </a:solidFill>
              </a:rPr>
              <a:t>dtpye</a:t>
            </a:r>
            <a:r>
              <a:rPr lang="en-US" altLang="zh-CN" dirty="0" smtClean="0">
                <a:solidFill>
                  <a:schemeClr val="accent1"/>
                </a:solidFill>
              </a:rPr>
              <a:t>=float</a:t>
            </a:r>
            <a:r>
              <a:rPr lang="en-US" altLang="zh-CN" dirty="0" smtClean="0"/>
              <a:t>); </a:t>
            </a:r>
          </a:p>
          <a:p>
            <a:pPr lvl="1"/>
            <a:r>
              <a:rPr lang="en-US" altLang="zh-CN" dirty="0" err="1" smtClean="0"/>
              <a:t>np.random.random</a:t>
            </a:r>
            <a:r>
              <a:rPr lang="en-US" altLang="zh-CN" dirty="0" smtClean="0"/>
              <a:t>((3,3</a:t>
            </a:r>
            <a:r>
              <a:rPr lang="en-US" altLang="zh-CN" dirty="0"/>
              <a:t>)); </a:t>
            </a:r>
            <a:r>
              <a:rPr lang="en-US" altLang="zh-CN" dirty="0" err="1"/>
              <a:t>np.random.randint</a:t>
            </a:r>
            <a:r>
              <a:rPr lang="en-US" altLang="zh-CN" dirty="0"/>
              <a:t>(20, size=(2,5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err="1" smtClean="0"/>
              <a:t>np.array</a:t>
            </a:r>
            <a:r>
              <a:rPr lang="en-US" altLang="zh-CN" dirty="0" smtClean="0"/>
              <a:t>([‘</a:t>
            </a:r>
            <a:r>
              <a:rPr lang="en-US" altLang="zh-CN" dirty="0" err="1" smtClean="0"/>
              <a:t>zz</a:t>
            </a:r>
            <a:r>
              <a:rPr lang="en-US" altLang="zh-CN" dirty="0" smtClean="0"/>
              <a:t>’, ‘z’, ‘z’])     #</a:t>
            </a:r>
            <a:r>
              <a:rPr lang="zh-CN" altLang="en-US" dirty="0" smtClean="0"/>
              <a:t>从字符列表创建，每个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成员大小一样，为最大字符串的大小（本例中为</a:t>
            </a:r>
            <a:r>
              <a:rPr lang="en-US" altLang="zh-CN" dirty="0" smtClean="0"/>
              <a:t>4*2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索引（以二</a:t>
            </a:r>
            <a:r>
              <a:rPr lang="zh-CN" altLang="en-US" dirty="0"/>
              <a:t>维数</a:t>
            </a:r>
            <a:r>
              <a:rPr lang="zh-CN" altLang="en-US" dirty="0" smtClean="0"/>
              <a:t>组为例）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获取对应元素 </a:t>
            </a:r>
            <a:r>
              <a:rPr lang="en-US" altLang="zh-CN" dirty="0" smtClean="0"/>
              <a:t>x([x1, y1]), </a:t>
            </a:r>
            <a:r>
              <a:rPr lang="zh-CN" altLang="en-US" dirty="0" smtClean="0"/>
              <a:t> </a:t>
            </a:r>
            <a:r>
              <a:rPr lang="en-US" altLang="zh-CN" dirty="0" smtClean="0"/>
              <a:t>x([x1, x2, x3], [y1, y2, y3])</a:t>
            </a:r>
          </a:p>
          <a:p>
            <a:pPr lvl="1"/>
            <a:r>
              <a:rPr lang="zh-CN" altLang="en-US" dirty="0"/>
              <a:t>获取第三列 </a:t>
            </a:r>
            <a:r>
              <a:rPr lang="en-US" altLang="zh-CN" dirty="0"/>
              <a:t>x[:, 2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；获取第二行 </a:t>
            </a:r>
            <a:r>
              <a:rPr lang="en-US" altLang="zh-CN" dirty="0" smtClean="0"/>
              <a:t>x[1, :] 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x[1]     </a:t>
            </a:r>
            <a:r>
              <a:rPr lang="zh-CN" altLang="en-US" dirty="0" smtClean="0"/>
              <a:t>（</a:t>
            </a:r>
            <a:r>
              <a:rPr lang="zh-CN" altLang="en-US" dirty="0"/>
              <a:t>个人感觉</a:t>
            </a:r>
            <a:r>
              <a:rPr lang="en-US" altLang="zh-CN" dirty="0"/>
              <a:t>x[1]</a:t>
            </a:r>
            <a:r>
              <a:rPr lang="zh-CN" altLang="en-US" dirty="0"/>
              <a:t>写法不好，不</a:t>
            </a:r>
            <a:r>
              <a:rPr lang="zh-CN" altLang="en-US" dirty="0" smtClean="0"/>
              <a:t>清晰，应该坚持写</a:t>
            </a:r>
            <a:r>
              <a:rPr lang="en-US" altLang="zh-CN" dirty="0"/>
              <a:t>x[1, :]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数组的变形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x.reshape</a:t>
            </a:r>
            <a:r>
              <a:rPr lang="en-US" altLang="zh-CN" dirty="0" smtClean="0"/>
              <a:t>( (3, 2) ) ,  </a:t>
            </a:r>
          </a:p>
          <a:p>
            <a:pPr lvl="1"/>
            <a:r>
              <a:rPr lang="zh-CN" altLang="en-US" dirty="0" smtClean="0"/>
              <a:t>从一维数组变成一个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(x)*1</a:t>
            </a:r>
            <a:r>
              <a:rPr lang="zh-CN" altLang="en-US" dirty="0" smtClean="0"/>
              <a:t>的二维数组 </a:t>
            </a:r>
            <a:r>
              <a:rPr lang="en-US" altLang="zh-CN" dirty="0" smtClean="0"/>
              <a:t>x[: ,</a:t>
            </a:r>
            <a:r>
              <a:rPr lang="en-US" altLang="zh-CN" dirty="0" err="1" smtClean="0"/>
              <a:t>np.newaxis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数组拼接 </a:t>
            </a:r>
            <a:r>
              <a:rPr lang="en-US" altLang="zh-CN" dirty="0" err="1" smtClean="0"/>
              <a:t>np.concatenate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np.vstack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np.hstack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数组分裂</a:t>
            </a:r>
            <a:r>
              <a:rPr lang="en-US" altLang="zh-CN" dirty="0" err="1" smtClean="0"/>
              <a:t>np.split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np.hsplit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np.vsplit</a:t>
            </a:r>
            <a:endParaRPr lang="en-US" altLang="zh-CN" dirty="0" smtClean="0"/>
          </a:p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通用函数使用向量操作方式静态编译了运算符和专门运算（不需确定动态类型），从而提高效率</a:t>
            </a:r>
            <a:endParaRPr lang="en-US" altLang="zh-CN" dirty="0" smtClean="0"/>
          </a:p>
          <a:p>
            <a:r>
              <a:rPr lang="zh-CN" altLang="en-US" dirty="0" smtClean="0"/>
              <a:t>核心方法：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accent2"/>
                </a:solidFill>
              </a:rPr>
              <a:t>np.argwhere</a:t>
            </a:r>
            <a:r>
              <a:rPr lang="en-US" altLang="zh-CN" dirty="0" smtClean="0"/>
              <a:t>(x&lt;6) </a:t>
            </a:r>
            <a:r>
              <a:rPr lang="zh-CN" altLang="en-US" dirty="0" smtClean="0"/>
              <a:t>：查找符合条件</a:t>
            </a:r>
            <a:r>
              <a:rPr lang="en-US" altLang="zh-CN" dirty="0" smtClean="0"/>
              <a:t>x&lt;6</a:t>
            </a:r>
            <a:r>
              <a:rPr lang="zh-CN" altLang="en-US" dirty="0" smtClean="0"/>
              <a:t>的元素位置（类似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n</a:t>
            </a:r>
            <a:r>
              <a:rPr lang="en-US" altLang="zh-CN" dirty="0" err="1" smtClean="0">
                <a:solidFill>
                  <a:schemeClr val="accent2"/>
                </a:solidFill>
              </a:rPr>
              <a:t>p.sort</a:t>
            </a:r>
            <a:r>
              <a:rPr lang="en-US" altLang="zh-CN" dirty="0" smtClean="0">
                <a:solidFill>
                  <a:schemeClr val="accent2"/>
                </a:solidFill>
              </a:rPr>
              <a:t>(),  </a:t>
            </a:r>
            <a:r>
              <a:rPr lang="en-US" altLang="zh-CN" dirty="0" err="1" smtClean="0">
                <a:solidFill>
                  <a:schemeClr val="accent2"/>
                </a:solidFill>
              </a:rPr>
              <a:t>np.argsort</a:t>
            </a:r>
            <a:r>
              <a:rPr lang="en-US" altLang="zh-CN" dirty="0" smtClean="0">
                <a:solidFill>
                  <a:schemeClr val="accent2"/>
                </a:solidFill>
              </a:rPr>
              <a:t>()</a:t>
            </a:r>
            <a:r>
              <a:rPr lang="zh-CN" altLang="en-US" dirty="0" smtClean="0"/>
              <a:t>：返回排序结果和对应元素位置（类似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y=</a:t>
            </a:r>
            <a:r>
              <a:rPr lang="en-US" altLang="zh-CN" dirty="0" err="1" smtClean="0"/>
              <a:t>np.partition</a:t>
            </a:r>
            <a:r>
              <a:rPr lang="en-US" altLang="zh-CN" dirty="0" smtClean="0"/>
              <a:t>(x, 3), index=</a:t>
            </a:r>
            <a:r>
              <a:rPr lang="en-US" altLang="zh-CN" dirty="0" err="1" smtClean="0"/>
              <a:t>np.argpartition</a:t>
            </a:r>
            <a:r>
              <a:rPr lang="en-US" altLang="zh-CN" dirty="0" smtClean="0"/>
              <a:t>(x, 3) :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分为两部分，取出最小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个随机放在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前部，其他随机放在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后部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512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altLang="zh-CN" dirty="0" err="1"/>
              <a:t>np.array</a:t>
            </a:r>
            <a:r>
              <a:rPr lang="en-US" altLang="zh-CN" dirty="0"/>
              <a:t>([1, 4, 2, 3]) ; </a:t>
            </a:r>
            <a:r>
              <a:rPr lang="en-US" altLang="zh-CN" dirty="0" err="1"/>
              <a:t>np.ones</a:t>
            </a:r>
            <a:r>
              <a:rPr lang="en-US" altLang="zh-CN" dirty="0"/>
              <a:t>((3,5), </a:t>
            </a:r>
            <a:r>
              <a:rPr lang="en-US" altLang="zh-CN" dirty="0" err="1">
                <a:solidFill>
                  <a:schemeClr val="accent1"/>
                </a:solidFill>
              </a:rPr>
              <a:t>dtpye</a:t>
            </a:r>
            <a:r>
              <a:rPr lang="en-US" altLang="zh-CN" dirty="0">
                <a:solidFill>
                  <a:schemeClr val="accent1"/>
                </a:solidFill>
              </a:rPr>
              <a:t>=float</a:t>
            </a:r>
            <a:r>
              <a:rPr lang="en-US" altLang="zh-CN" dirty="0"/>
              <a:t>); </a:t>
            </a:r>
          </a:p>
          <a:p>
            <a:pPr lvl="1"/>
            <a:r>
              <a:rPr lang="en-US" altLang="zh-CN" dirty="0" err="1"/>
              <a:t>np.random.random</a:t>
            </a:r>
            <a:r>
              <a:rPr lang="en-US" altLang="zh-CN" dirty="0"/>
              <a:t>((3,3)); </a:t>
            </a:r>
            <a:r>
              <a:rPr lang="en-US" altLang="zh-CN" dirty="0" err="1"/>
              <a:t>np.random.randint</a:t>
            </a:r>
            <a:r>
              <a:rPr lang="en-US" altLang="zh-CN" dirty="0"/>
              <a:t>(20, size=(2,5))</a:t>
            </a:r>
          </a:p>
          <a:p>
            <a:r>
              <a:rPr lang="zh-CN" altLang="en-US" dirty="0"/>
              <a:t>索引（以二维数组为例）</a:t>
            </a:r>
            <a:endParaRPr lang="en-US" altLang="zh-CN" dirty="0"/>
          </a:p>
          <a:p>
            <a:pPr lvl="1"/>
            <a:r>
              <a:rPr lang="zh-CN" altLang="en-US" dirty="0"/>
              <a:t>获取对应元素 </a:t>
            </a:r>
            <a:r>
              <a:rPr lang="en-US" altLang="zh-CN" dirty="0"/>
              <a:t>x([x1, y1]), </a:t>
            </a:r>
            <a:r>
              <a:rPr lang="zh-CN" altLang="en-US" dirty="0"/>
              <a:t> </a:t>
            </a:r>
            <a:r>
              <a:rPr lang="en-US" altLang="zh-CN" dirty="0"/>
              <a:t>x([x1, x2, x3], [y1, y2, y3])</a:t>
            </a:r>
          </a:p>
          <a:p>
            <a:pPr lvl="1"/>
            <a:r>
              <a:rPr lang="zh-CN" altLang="en-US" dirty="0"/>
              <a:t>获取第三列 </a:t>
            </a:r>
            <a:r>
              <a:rPr lang="en-US" altLang="zh-CN" dirty="0"/>
              <a:t>x[:, 2]</a:t>
            </a:r>
            <a:r>
              <a:rPr lang="zh-CN" altLang="en-US" dirty="0"/>
              <a:t>；获取第二行 </a:t>
            </a:r>
            <a:r>
              <a:rPr lang="en-US" altLang="zh-CN" dirty="0"/>
              <a:t>x[1, :] </a:t>
            </a:r>
            <a:r>
              <a:rPr lang="zh-CN" altLang="en-US" dirty="0"/>
              <a:t>等价与</a:t>
            </a:r>
            <a:r>
              <a:rPr lang="en-US" altLang="zh-CN" dirty="0"/>
              <a:t>x[1]     </a:t>
            </a:r>
            <a:r>
              <a:rPr lang="zh-CN" altLang="en-US" dirty="0"/>
              <a:t>（个人感觉</a:t>
            </a:r>
            <a:r>
              <a:rPr lang="en-US" altLang="zh-CN" dirty="0"/>
              <a:t>x[1]</a:t>
            </a:r>
            <a:r>
              <a:rPr lang="zh-CN" altLang="en-US" dirty="0"/>
              <a:t>写法不好，不清晰，应该坚持写</a:t>
            </a:r>
            <a:r>
              <a:rPr lang="en-US" altLang="zh-CN" dirty="0"/>
              <a:t>x[1, :]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数组拼接 </a:t>
            </a:r>
            <a:r>
              <a:rPr lang="en-US" altLang="zh-CN" dirty="0" err="1"/>
              <a:t>np.concatenate</a:t>
            </a:r>
            <a:r>
              <a:rPr lang="en-US" altLang="zh-CN" dirty="0"/>
              <a:t>(), </a:t>
            </a:r>
            <a:r>
              <a:rPr lang="en-US" altLang="zh-CN" dirty="0" err="1"/>
              <a:t>np.vstack</a:t>
            </a:r>
            <a:r>
              <a:rPr lang="en-US" altLang="zh-CN" dirty="0"/>
              <a:t>(), </a:t>
            </a:r>
            <a:r>
              <a:rPr lang="en-US" altLang="zh-CN" dirty="0" err="1"/>
              <a:t>np.hstack</a:t>
            </a:r>
            <a:r>
              <a:rPr lang="en-US" altLang="zh-CN" dirty="0"/>
              <a:t>(); </a:t>
            </a:r>
            <a:r>
              <a:rPr lang="zh-CN" altLang="en-US" dirty="0"/>
              <a:t>数组分裂</a:t>
            </a:r>
            <a:r>
              <a:rPr lang="en-US" altLang="zh-CN" dirty="0" err="1"/>
              <a:t>np.split</a:t>
            </a:r>
            <a:r>
              <a:rPr lang="en-US" altLang="zh-CN" dirty="0"/>
              <a:t>, </a:t>
            </a:r>
            <a:r>
              <a:rPr lang="en-US" altLang="zh-CN" dirty="0" err="1"/>
              <a:t>np.hsplit</a:t>
            </a:r>
            <a:r>
              <a:rPr lang="en-US" altLang="zh-CN" dirty="0"/>
              <a:t>, </a:t>
            </a:r>
            <a:r>
              <a:rPr lang="en-US" altLang="zh-CN" dirty="0" err="1"/>
              <a:t>np.vsplit</a:t>
            </a:r>
            <a:endParaRPr lang="en-US" altLang="zh-CN" dirty="0"/>
          </a:p>
          <a:p>
            <a:r>
              <a:rPr lang="en-US" altLang="zh-CN" dirty="0" err="1"/>
              <a:t>numpy</a:t>
            </a:r>
            <a:r>
              <a:rPr lang="zh-CN" altLang="en-US" dirty="0"/>
              <a:t>通用函数使用向量操作方式静态编译了运算符和专门运算（不需确定动态类型），从而提高效率</a:t>
            </a:r>
            <a:endParaRPr lang="en-US" altLang="zh-CN" dirty="0"/>
          </a:p>
          <a:p>
            <a:r>
              <a:rPr lang="zh-CN" altLang="en-US" dirty="0"/>
              <a:t>核心方法：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np.argwhere</a:t>
            </a:r>
            <a:r>
              <a:rPr lang="en-US" altLang="zh-CN" dirty="0"/>
              <a:t>(x&lt;6) </a:t>
            </a:r>
            <a:r>
              <a:rPr lang="zh-CN" altLang="en-US" dirty="0"/>
              <a:t>：查找符合条件</a:t>
            </a:r>
            <a:r>
              <a:rPr lang="en-US" altLang="zh-CN" dirty="0"/>
              <a:t>x&lt;6</a:t>
            </a:r>
            <a:r>
              <a:rPr lang="zh-CN" altLang="en-US" dirty="0"/>
              <a:t>的元素位置（类似</a:t>
            </a:r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dirty="0"/>
              <a:t>find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np.sort</a:t>
            </a:r>
            <a:r>
              <a:rPr lang="en-US" altLang="zh-CN" dirty="0">
                <a:solidFill>
                  <a:schemeClr val="accent2"/>
                </a:solidFill>
              </a:rPr>
              <a:t>(),  </a:t>
            </a:r>
            <a:r>
              <a:rPr lang="en-US" altLang="zh-CN" dirty="0" err="1">
                <a:solidFill>
                  <a:schemeClr val="accent2"/>
                </a:solidFill>
              </a:rPr>
              <a:t>np.argsort</a:t>
            </a:r>
            <a:r>
              <a:rPr lang="en-US" altLang="zh-CN" dirty="0">
                <a:solidFill>
                  <a:schemeClr val="accent2"/>
                </a:solidFill>
              </a:rPr>
              <a:t>()</a:t>
            </a:r>
            <a:r>
              <a:rPr lang="zh-CN" altLang="en-US" dirty="0"/>
              <a:t>：返回排序结果和对应元素位置（类似</a:t>
            </a:r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dirty="0"/>
              <a:t>sort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y=</a:t>
            </a:r>
            <a:r>
              <a:rPr lang="en-US" altLang="zh-CN" dirty="0" err="1"/>
              <a:t>np.partition</a:t>
            </a:r>
            <a:r>
              <a:rPr lang="en-US" altLang="zh-CN" dirty="0"/>
              <a:t>(x, 3), index=</a:t>
            </a:r>
            <a:r>
              <a:rPr lang="en-US" altLang="zh-CN" dirty="0" err="1"/>
              <a:t>np.argpartition</a:t>
            </a:r>
            <a:r>
              <a:rPr lang="en-US" altLang="zh-CN" dirty="0"/>
              <a:t>(x, 3) :  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分为两部分，取出最小</a:t>
            </a:r>
            <a:r>
              <a:rPr lang="en-US" altLang="zh-CN" dirty="0"/>
              <a:t>3</a:t>
            </a:r>
            <a:r>
              <a:rPr lang="zh-CN" altLang="en-US" dirty="0"/>
              <a:t>个随机放在</a:t>
            </a:r>
            <a:r>
              <a:rPr lang="en-US" altLang="zh-CN" dirty="0"/>
              <a:t>y</a:t>
            </a:r>
            <a:r>
              <a:rPr lang="zh-CN" altLang="en-US" dirty="0"/>
              <a:t>前部，其他随机放在</a:t>
            </a:r>
            <a:r>
              <a:rPr lang="en-US" altLang="zh-CN" dirty="0"/>
              <a:t>y</a:t>
            </a:r>
            <a:r>
              <a:rPr lang="zh-CN" altLang="en-US" dirty="0"/>
              <a:t>后部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82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:   </a:t>
            </a:r>
            <a:r>
              <a:rPr lang="en-US" altLang="zh-CN" dirty="0" err="1" smtClean="0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22" y="1702676"/>
            <a:ext cx="11370091" cy="4754880"/>
          </a:xfrm>
        </p:spPr>
        <p:txBody>
          <a:bodyPr/>
          <a:lstStyle/>
          <a:p>
            <a:r>
              <a:rPr lang="zh-CN" altLang="en-US" dirty="0" smtClean="0"/>
              <a:t>三类数据结构，重要程度  </a:t>
            </a:r>
            <a:r>
              <a:rPr lang="en-US" altLang="zh-CN" dirty="0" err="1" smtClean="0"/>
              <a:t>DataFrame</a:t>
            </a:r>
            <a:r>
              <a:rPr lang="en-US" altLang="zh-CN" dirty="0" smtClean="0"/>
              <a:t> &gt;&gt; Series &gt;&gt; Index</a:t>
            </a:r>
          </a:p>
          <a:p>
            <a:r>
              <a:rPr lang="zh-CN" altLang="en-US" dirty="0" smtClean="0"/>
              <a:t>这三类数据结构提供了（主要讨论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显式索引访问方式  （推荐使用</a:t>
            </a:r>
            <a:r>
              <a:rPr lang="en-US" altLang="zh-CN" dirty="0" err="1" smtClean="0"/>
              <a:t>iloc</a:t>
            </a:r>
            <a:r>
              <a:rPr lang="zh-CN" altLang="en-US" dirty="0" smtClean="0"/>
              <a:t>隐式索引器和</a:t>
            </a:r>
            <a:r>
              <a:rPr lang="en-US" altLang="zh-CN" dirty="0" err="1" smtClean="0"/>
              <a:t>loc</a:t>
            </a:r>
            <a:r>
              <a:rPr lang="zh-CN" altLang="en-US" dirty="0" smtClean="0"/>
              <a:t>显式索引器访问数据，尤其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00FF"/>
                </a:solidFill>
              </a:rPr>
              <a:t>尤其需要注意切片，隐式索引切片是左闭右开，显式索引切片是左闭右闭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提供多级显式索引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提供类似数据库操作功能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合并 </a:t>
            </a:r>
            <a:r>
              <a:rPr lang="en-US" altLang="zh-CN" dirty="0" err="1" smtClean="0"/>
              <a:t>pd.concat</a:t>
            </a:r>
            <a:r>
              <a:rPr lang="en-US" altLang="zh-CN" dirty="0" smtClean="0"/>
              <a:t>(), </a:t>
            </a:r>
          </a:p>
          <a:p>
            <a:pPr lvl="2"/>
            <a:r>
              <a:rPr lang="zh-CN" altLang="en-US" dirty="0" smtClean="0"/>
              <a:t>连接合并 </a:t>
            </a:r>
            <a:r>
              <a:rPr lang="en-US" altLang="zh-CN" dirty="0" err="1" smtClean="0"/>
              <a:t>pd.merge</a:t>
            </a:r>
            <a:r>
              <a:rPr lang="en-US" altLang="zh-CN" dirty="0" smtClean="0"/>
              <a:t>(), </a:t>
            </a:r>
          </a:p>
          <a:p>
            <a:pPr lvl="2"/>
            <a:r>
              <a:rPr lang="zh-CN" altLang="en-US" dirty="0" smtClean="0"/>
              <a:t>分组 </a:t>
            </a:r>
            <a:r>
              <a:rPr lang="en-US" altLang="zh-CN" dirty="0" err="1" smtClean="0"/>
              <a:t>df.groupby</a:t>
            </a:r>
            <a:r>
              <a:rPr lang="en-US" altLang="zh-CN" dirty="0" smtClean="0"/>
              <a:t>(), </a:t>
            </a:r>
          </a:p>
          <a:p>
            <a:pPr lvl="2"/>
            <a:r>
              <a:rPr lang="zh-CN" altLang="en-US" dirty="0" smtClean="0"/>
              <a:t>数据透视表 </a:t>
            </a:r>
            <a:r>
              <a:rPr lang="en-US" altLang="zh-CN" dirty="0" err="1" smtClean="0"/>
              <a:t>df.pivot_table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高性能操作（减少中间临时对象，提高效率）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0000FF"/>
                </a:solidFill>
              </a:rPr>
              <a:t>pd.eval</a:t>
            </a:r>
            <a:r>
              <a:rPr lang="en-US" altLang="zh-CN" dirty="0" smtClean="0">
                <a:solidFill>
                  <a:srgbClr val="0000FF"/>
                </a:solidFill>
              </a:rPr>
              <a:t>(), </a:t>
            </a:r>
            <a:r>
              <a:rPr lang="en-US" altLang="zh-CN" dirty="0" err="1">
                <a:solidFill>
                  <a:srgbClr val="0000FF"/>
                </a:solidFill>
              </a:rPr>
              <a:t>df.query</a:t>
            </a:r>
            <a:r>
              <a:rPr lang="en-US" altLang="zh-CN" dirty="0" smtClean="0">
                <a:solidFill>
                  <a:srgbClr val="0000FF"/>
                </a:solidFill>
              </a:rPr>
              <a:t>()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df.eval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 更推荐前两种方法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41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09" y="283946"/>
            <a:ext cx="10503568" cy="135636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Pandas</a:t>
            </a:r>
            <a:r>
              <a:rPr lang="zh-CN" altLang="en-US" sz="3200" dirty="0" smtClean="0"/>
              <a:t>入门</a:t>
            </a:r>
            <a:r>
              <a:rPr lang="en-US" altLang="zh-CN" sz="3200" dirty="0" smtClean="0"/>
              <a:t>Series</a:t>
            </a:r>
            <a:r>
              <a:rPr lang="zh-CN" altLang="en-US" sz="3200" dirty="0" smtClean="0"/>
              <a:t>对象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主要参考</a:t>
            </a:r>
            <a:r>
              <a:rPr lang="en-US" altLang="zh-CN" sz="3200" dirty="0" smtClean="0"/>
              <a:t>《</a:t>
            </a:r>
            <a:r>
              <a:rPr lang="en-US" altLang="zh-CN" sz="3200" dirty="0"/>
              <a:t> Python</a:t>
            </a:r>
            <a:r>
              <a:rPr lang="zh-CN" altLang="en-US" sz="3200" dirty="0"/>
              <a:t>数据科学手册</a:t>
            </a:r>
            <a:r>
              <a:rPr lang="en-US" altLang="zh-CN" sz="3200" dirty="0" smtClean="0"/>
              <a:t>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979" y="1343527"/>
            <a:ext cx="11490158" cy="52658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对象，基于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np.array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数据清理的核心数据结构</a:t>
            </a:r>
            <a:endParaRPr lang="en-US" altLang="zh-CN" dirty="0" smtClean="0"/>
          </a:p>
          <a:p>
            <a:r>
              <a:rPr lang="en-US" altLang="zh-CN" dirty="0" smtClean="0"/>
              <a:t>Series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可以看为通用的一维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数组（既可用隐含的整数索引，又可用显式指定的自定义类型索引）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可以看为特殊的字典（可以支持数组形式操作，如</a:t>
            </a:r>
            <a:r>
              <a:rPr lang="en-US" altLang="zh-CN" dirty="0" err="1"/>
              <a:t>mypd</a:t>
            </a:r>
            <a:r>
              <a:rPr lang="en-US" altLang="zh-CN" dirty="0"/>
              <a:t>[1:3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/>
              <a:t>mypd</a:t>
            </a:r>
            <a:r>
              <a:rPr lang="en-US" altLang="zh-CN" dirty="0"/>
              <a:t>[‘</a:t>
            </a:r>
            <a:r>
              <a:rPr lang="en-US" altLang="zh-CN" dirty="0" err="1"/>
              <a:t>a’:’c</a:t>
            </a:r>
            <a:r>
              <a:rPr lang="en-US" altLang="zh-CN" dirty="0" smtClean="0"/>
              <a:t>’]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  </a:t>
            </a:r>
            <a:r>
              <a:rPr lang="en-US" altLang="zh-CN" dirty="0" smtClean="0"/>
              <a:t>s=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pd.Series</a:t>
            </a:r>
            <a:r>
              <a:rPr lang="en-US" altLang="zh-CN" dirty="0" smtClean="0"/>
              <a:t>(data, index=</a:t>
            </a:r>
            <a:r>
              <a:rPr lang="en-US" altLang="zh-CN" dirty="0" err="1" smtClean="0"/>
              <a:t>myindex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2"/>
            <a:r>
              <a:rPr lang="en-US" altLang="zh-CN" dirty="0" smtClean="0"/>
              <a:t>data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，也可以是字典。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</a:t>
            </a:r>
            <a:r>
              <a:rPr lang="zh-CN" altLang="en-US" dirty="0" smtClean="0"/>
              <a:t>可显式指定（举例字符索引</a:t>
            </a:r>
            <a:r>
              <a:rPr lang="en-US" altLang="zh-CN" dirty="0" smtClean="0"/>
              <a:t>[‘a’ ‘b’ ‘c’]</a:t>
            </a:r>
            <a:r>
              <a:rPr lang="zh-CN" altLang="en-US" dirty="0" smtClean="0"/>
              <a:t>），默认是整数</a:t>
            </a:r>
            <a:r>
              <a:rPr lang="en-US" altLang="zh-CN" dirty="0" smtClean="0"/>
              <a:t>0,1,2…</a:t>
            </a:r>
            <a:r>
              <a:rPr lang="zh-CN" altLang="en-US" dirty="0" smtClean="0"/>
              <a:t>。显式指定索引时隐式的整数索引还可用，故一般不使用整数作为显</a:t>
            </a:r>
            <a:r>
              <a:rPr lang="zh-CN" altLang="en-US" dirty="0"/>
              <a:t>式指定索引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访问方式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属性访问 </a:t>
            </a:r>
            <a:r>
              <a:rPr lang="en-US" altLang="zh-CN" dirty="0" err="1" smtClean="0"/>
              <a:t>s.values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s.index</a:t>
            </a:r>
            <a:r>
              <a:rPr lang="en-US" altLang="zh-CN" dirty="0" smtClean="0"/>
              <a:t>,</a:t>
            </a:r>
          </a:p>
          <a:p>
            <a:pPr lvl="2"/>
            <a:r>
              <a:rPr lang="zh-CN" altLang="en-US" dirty="0" smtClean="0"/>
              <a:t>隐式整数索引访问 </a:t>
            </a:r>
            <a:r>
              <a:rPr lang="en-US" altLang="zh-CN" dirty="0" smtClean="0"/>
              <a:t>s[1]</a:t>
            </a:r>
            <a:r>
              <a:rPr lang="zh-CN" altLang="en-US" dirty="0" smtClean="0"/>
              <a:t>（更具体的写法</a:t>
            </a:r>
            <a:r>
              <a:rPr lang="en-US" altLang="zh-CN" dirty="0" err="1" smtClean="0"/>
              <a:t>s.iloc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隐式</a:t>
            </a:r>
            <a:r>
              <a:rPr lang="zh-CN" altLang="en-US" dirty="0" smtClean="0"/>
              <a:t>整数切片访问</a:t>
            </a:r>
            <a:r>
              <a:rPr lang="en-US" altLang="zh-CN" dirty="0"/>
              <a:t>s[1:3] </a:t>
            </a:r>
            <a:r>
              <a:rPr lang="zh-CN" altLang="en-US" dirty="0"/>
              <a:t>（更具体的写法</a:t>
            </a:r>
            <a:r>
              <a:rPr lang="en-US" altLang="zh-CN" dirty="0" err="1" smtClean="0"/>
              <a:t>s.iloc</a:t>
            </a:r>
            <a:r>
              <a:rPr lang="en-US" altLang="zh-CN" dirty="0" smtClean="0"/>
              <a:t>[1:3]</a:t>
            </a:r>
            <a:r>
              <a:rPr lang="zh-CN" altLang="en-US" dirty="0"/>
              <a:t>）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显式索引访问 </a:t>
            </a:r>
            <a:r>
              <a:rPr lang="en-US" altLang="zh-CN" dirty="0" smtClean="0"/>
              <a:t>s[‘</a:t>
            </a:r>
            <a:r>
              <a:rPr lang="en-US" altLang="zh-CN" dirty="0"/>
              <a:t>a’] </a:t>
            </a:r>
            <a:r>
              <a:rPr lang="zh-CN" altLang="en-US" dirty="0"/>
              <a:t>（更具体的写法</a:t>
            </a:r>
            <a:r>
              <a:rPr lang="en-US" altLang="zh-CN" dirty="0" err="1" smtClean="0"/>
              <a:t>s.loc</a:t>
            </a:r>
            <a:r>
              <a:rPr lang="en-US" altLang="zh-CN" dirty="0" smtClean="0"/>
              <a:t>[‘a’]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显</a:t>
            </a:r>
            <a:r>
              <a:rPr lang="zh-CN" altLang="en-US" dirty="0" smtClean="0"/>
              <a:t>式切片</a:t>
            </a:r>
            <a:r>
              <a:rPr lang="zh-CN" altLang="en-US" dirty="0"/>
              <a:t>访问</a:t>
            </a:r>
            <a:r>
              <a:rPr lang="en-US" altLang="zh-CN" dirty="0" smtClean="0"/>
              <a:t>s[‘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’:’c</a:t>
            </a:r>
            <a:r>
              <a:rPr lang="en-US" altLang="zh-CN" dirty="0" smtClean="0"/>
              <a:t>’]</a:t>
            </a:r>
            <a:r>
              <a:rPr lang="zh-CN" altLang="en-US" dirty="0"/>
              <a:t> （更具体的写法</a:t>
            </a:r>
            <a:r>
              <a:rPr lang="en-US" altLang="zh-CN" dirty="0" err="1"/>
              <a:t>s.loc</a:t>
            </a:r>
            <a:r>
              <a:rPr lang="en-US" altLang="zh-CN" dirty="0"/>
              <a:t>[‘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’:’c</a:t>
            </a:r>
            <a:r>
              <a:rPr lang="en-US" altLang="zh-CN" dirty="0" smtClean="0"/>
              <a:t>’]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26" y="4630526"/>
            <a:ext cx="2080440" cy="1653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832" y="4412337"/>
            <a:ext cx="2416220" cy="20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为啥不用整数做为显式索引？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273" y="1965960"/>
            <a:ext cx="11270672" cy="448102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显式整数索引会覆盖于隐式整数索引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4"/>
                </a:solidFill>
              </a:rPr>
              <a:t>Python</a:t>
            </a:r>
            <a:r>
              <a:rPr lang="zh-CN" altLang="en-US" dirty="0" smtClean="0">
                <a:solidFill>
                  <a:schemeClr val="accent4"/>
                </a:solidFill>
              </a:rPr>
              <a:t>代码设计原则之一：显式优于隐式。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显式索引切片包括所有索引，隐式整数索引</a:t>
            </a:r>
            <a:r>
              <a:rPr lang="en-US" altLang="zh-CN" dirty="0" smtClean="0">
                <a:solidFill>
                  <a:srgbClr val="FF0000"/>
                </a:solidFill>
              </a:rPr>
              <a:t>[1:3]</a:t>
            </a:r>
            <a:r>
              <a:rPr lang="zh-CN" altLang="en-US" dirty="0" smtClean="0">
                <a:solidFill>
                  <a:srgbClr val="FF0000"/>
                </a:solidFill>
              </a:rPr>
              <a:t>是左闭右开区间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代码例子</a:t>
            </a:r>
            <a:endParaRPr lang="en-US" altLang="zh-CN" dirty="0" smtClean="0"/>
          </a:p>
          <a:p>
            <a:pPr lvl="1"/>
            <a:r>
              <a:rPr lang="en-US" altLang="zh-CN" sz="1800" dirty="0"/>
              <a:t>d2 = {1:0, 2:1, 3:2, 5:3}</a:t>
            </a:r>
          </a:p>
          <a:p>
            <a:pPr lvl="1"/>
            <a:r>
              <a:rPr lang="en-US" altLang="zh-CN" sz="1800" dirty="0"/>
              <a:t>s2 = </a:t>
            </a:r>
            <a:r>
              <a:rPr lang="en-US" altLang="zh-CN" sz="1800" dirty="0" err="1"/>
              <a:t>pd.Series</a:t>
            </a:r>
            <a:r>
              <a:rPr lang="en-US" altLang="zh-CN" sz="1800" dirty="0"/>
              <a:t>(d2)</a:t>
            </a:r>
          </a:p>
          <a:p>
            <a:pPr lvl="1"/>
            <a:r>
              <a:rPr lang="en-US" altLang="zh-CN" sz="1800" dirty="0"/>
              <a:t>print(s2)</a:t>
            </a:r>
          </a:p>
          <a:p>
            <a:pPr lvl="1"/>
            <a:r>
              <a:rPr lang="en-US" altLang="zh-CN" sz="1800" dirty="0"/>
              <a:t>print(s2[1]) #</a:t>
            </a:r>
            <a:r>
              <a:rPr lang="zh-CN" altLang="en-US" sz="1800" dirty="0"/>
              <a:t>显式整数索引优先，隐式索引不可用</a:t>
            </a:r>
          </a:p>
          <a:p>
            <a:pPr lvl="1"/>
            <a:r>
              <a:rPr lang="en-US" altLang="zh-CN" sz="1800" dirty="0"/>
              <a:t>print(s2[1:2]) #</a:t>
            </a:r>
            <a:r>
              <a:rPr lang="zh-CN" altLang="en-US" sz="1800" dirty="0"/>
              <a:t>切片操作却用隐式索引，访问第</a:t>
            </a:r>
            <a:r>
              <a:rPr lang="en-US" altLang="zh-CN" sz="1800" dirty="0"/>
              <a:t>2</a:t>
            </a:r>
            <a:r>
              <a:rPr lang="zh-CN" altLang="en-US" sz="1800" dirty="0"/>
              <a:t>个元素</a:t>
            </a:r>
          </a:p>
          <a:p>
            <a:pPr lvl="1"/>
            <a:r>
              <a:rPr lang="en-US" altLang="zh-CN" sz="1800" dirty="0"/>
              <a:t>print(s2.loc[1:3])#</a:t>
            </a:r>
            <a:r>
              <a:rPr lang="zh-CN" altLang="en-US" sz="1800" dirty="0"/>
              <a:t>显式整数切片，包括索引值为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的对应值</a:t>
            </a:r>
          </a:p>
          <a:p>
            <a:pPr lvl="1"/>
            <a:r>
              <a:rPr lang="en-US" altLang="zh-CN" sz="1800" dirty="0"/>
              <a:t>print(s2.iloc[1:3]) #</a:t>
            </a:r>
            <a:r>
              <a:rPr lang="zh-CN" altLang="en-US" sz="1800" dirty="0"/>
              <a:t>隐式整数切片，包括第</a:t>
            </a:r>
            <a:r>
              <a:rPr lang="en-US" altLang="zh-CN" sz="1800" dirty="0"/>
              <a:t>2</a:t>
            </a:r>
            <a:r>
              <a:rPr lang="zh-CN" altLang="en-US" sz="1800" dirty="0"/>
              <a:t>和第</a:t>
            </a:r>
            <a:r>
              <a:rPr lang="en-US" altLang="zh-CN" sz="1800" dirty="0"/>
              <a:t>3</a:t>
            </a:r>
            <a:r>
              <a:rPr lang="zh-CN" altLang="en-US" sz="1800" dirty="0"/>
              <a:t>个元素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97" y="2844800"/>
            <a:ext cx="1446739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8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09" y="283946"/>
            <a:ext cx="11661128" cy="135636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Pandas</a:t>
            </a:r>
            <a:r>
              <a:rPr lang="zh-CN" altLang="en-US" sz="3200" dirty="0" smtClean="0"/>
              <a:t>入门</a:t>
            </a:r>
            <a:r>
              <a:rPr lang="en-US" altLang="zh-CN" sz="3200" dirty="0" err="1" smtClean="0"/>
              <a:t>DataFrame</a:t>
            </a:r>
            <a:r>
              <a:rPr lang="zh-CN" altLang="en-US" sz="3200" dirty="0" smtClean="0"/>
              <a:t>对象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主要参考</a:t>
            </a:r>
            <a:r>
              <a:rPr lang="en-US" altLang="zh-CN" sz="3200" dirty="0" smtClean="0"/>
              <a:t>《</a:t>
            </a:r>
            <a:r>
              <a:rPr lang="en-US" altLang="zh-CN" sz="3200" dirty="0"/>
              <a:t> Python</a:t>
            </a:r>
            <a:r>
              <a:rPr lang="zh-CN" altLang="en-US" sz="3200" dirty="0"/>
              <a:t>数据科学手册</a:t>
            </a:r>
            <a:r>
              <a:rPr lang="en-US" altLang="zh-CN" sz="3200" dirty="0" smtClean="0"/>
              <a:t>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979" y="1343527"/>
            <a:ext cx="11490158" cy="52658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/>
              <a:t>#################### </a:t>
            </a:r>
            <a:r>
              <a:rPr lang="zh-CN" altLang="en-US" dirty="0"/>
              <a:t>测试从</a:t>
            </a:r>
            <a:r>
              <a:rPr lang="en-US" altLang="zh-CN" dirty="0"/>
              <a:t>Series</a:t>
            </a:r>
            <a:r>
              <a:rPr lang="zh-CN" altLang="en-US" dirty="0"/>
              <a:t>对象生成 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</a:p>
          <a:p>
            <a:pPr marL="274320" lvl="1" indent="0">
              <a:buNone/>
            </a:pPr>
            <a:r>
              <a:rPr lang="en-US" altLang="zh-CN" dirty="0"/>
              <a:t>d = {'a':1, 'b':2, 'c':3}</a:t>
            </a:r>
          </a:p>
          <a:p>
            <a:pPr marL="274320" lvl="1" indent="0">
              <a:buNone/>
            </a:pPr>
            <a:r>
              <a:rPr lang="en-US" altLang="zh-CN" dirty="0"/>
              <a:t>s1 = </a:t>
            </a:r>
            <a:r>
              <a:rPr lang="en-US" altLang="zh-CN" dirty="0" err="1"/>
              <a:t>pd.Series</a:t>
            </a:r>
            <a:r>
              <a:rPr lang="en-US" altLang="zh-CN" dirty="0"/>
              <a:t>(d)</a:t>
            </a:r>
          </a:p>
          <a:p>
            <a:pPr marL="274320" lvl="1" indent="0">
              <a:buNone/>
            </a:pPr>
            <a:r>
              <a:rPr lang="en-US" altLang="zh-CN" dirty="0"/>
              <a:t>s2=s1+1</a:t>
            </a:r>
          </a:p>
          <a:p>
            <a:pPr marL="274320" lvl="1" indent="0">
              <a:buNone/>
            </a:pPr>
            <a:r>
              <a:rPr lang="en-US" altLang="zh-CN" dirty="0"/>
              <a:t>mydf0= </a:t>
            </a:r>
            <a:r>
              <a:rPr lang="en-US" altLang="zh-CN" dirty="0" err="1"/>
              <a:t>pd.DataFrame</a:t>
            </a:r>
            <a:r>
              <a:rPr lang="en-US" altLang="zh-CN" dirty="0"/>
              <a:t>(s1, columns=['col']) #s1</a:t>
            </a:r>
            <a:r>
              <a:rPr lang="zh-CN" altLang="en-US" dirty="0"/>
              <a:t>作为一列，列名为</a:t>
            </a:r>
            <a:r>
              <a:rPr lang="en-US" altLang="zh-CN" dirty="0"/>
              <a:t>col</a:t>
            </a:r>
          </a:p>
          <a:p>
            <a:pPr marL="274320" lvl="1" indent="0">
              <a:buNone/>
            </a:pPr>
            <a:r>
              <a:rPr lang="en-US" altLang="zh-CN" dirty="0"/>
              <a:t>print(mydf0)</a:t>
            </a:r>
          </a:p>
          <a:p>
            <a:pPr marL="274320" lvl="1" indent="0">
              <a:buNone/>
            </a:pPr>
            <a:r>
              <a:rPr lang="en-US" altLang="zh-CN" dirty="0"/>
              <a:t>mydf1=</a:t>
            </a:r>
            <a:r>
              <a:rPr lang="en-US" altLang="zh-CN" dirty="0" err="1"/>
              <a:t>pd.DataFrame</a:t>
            </a:r>
            <a:r>
              <a:rPr lang="en-US" altLang="zh-CN" dirty="0"/>
              <a:t>({'col1':s1, 'col2':s2}) #s1,s2</a:t>
            </a:r>
            <a:r>
              <a:rPr lang="zh-CN" altLang="en-US" dirty="0"/>
              <a:t>各作为一列</a:t>
            </a:r>
          </a:p>
          <a:p>
            <a:pPr marL="274320" lvl="1" indent="0">
              <a:buNone/>
            </a:pPr>
            <a:r>
              <a:rPr lang="en-US" altLang="zh-CN" dirty="0"/>
              <a:t>print(mydf1)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mydf2=</a:t>
            </a:r>
            <a:r>
              <a:rPr lang="en-US" altLang="zh-CN" dirty="0" err="1"/>
              <a:t>pd.DataFrame</a:t>
            </a:r>
            <a:r>
              <a:rPr lang="en-US" altLang="zh-CN" dirty="0"/>
              <a:t>( [s1, s2], index =list('AB'), </a:t>
            </a:r>
          </a:p>
          <a:p>
            <a:pPr marL="274320" lvl="1" indent="0">
              <a:buNone/>
            </a:pPr>
            <a:r>
              <a:rPr lang="en-US" altLang="zh-CN" dirty="0"/>
              <a:t>                   columns=list(['a', 'b', 'c', 'd'])) </a:t>
            </a:r>
          </a:p>
          <a:p>
            <a:pPr marL="27432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#s1,s2</a:t>
            </a:r>
            <a:r>
              <a:rPr lang="zh-CN" altLang="en-US" dirty="0">
                <a:solidFill>
                  <a:srgbClr val="FF0000"/>
                </a:solidFill>
              </a:rPr>
              <a:t>作为行加入，行显式索引为</a:t>
            </a:r>
            <a:r>
              <a:rPr lang="en-US" altLang="zh-CN" dirty="0">
                <a:solidFill>
                  <a:srgbClr val="FF0000"/>
                </a:solidFill>
              </a:rPr>
              <a:t>'A''B'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columns</a:t>
            </a:r>
            <a:r>
              <a:rPr lang="zh-CN" altLang="en-US" dirty="0">
                <a:solidFill>
                  <a:srgbClr val="FF0000"/>
                </a:solidFill>
              </a:rPr>
              <a:t>设置了从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s2</a:t>
            </a:r>
            <a:r>
              <a:rPr lang="zh-CN" altLang="en-US" dirty="0">
                <a:solidFill>
                  <a:srgbClr val="FF0000"/>
                </a:solidFill>
              </a:rPr>
              <a:t>中选择的列</a:t>
            </a:r>
          </a:p>
          <a:p>
            <a:pPr marL="27432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如像</a:t>
            </a:r>
            <a:r>
              <a:rPr lang="en-US" altLang="zh-CN" dirty="0">
                <a:solidFill>
                  <a:srgbClr val="FF0000"/>
                </a:solidFill>
              </a:rPr>
              <a:t>'d'</a:t>
            </a:r>
            <a:r>
              <a:rPr lang="zh-CN" altLang="en-US" dirty="0">
                <a:solidFill>
                  <a:srgbClr val="FF0000"/>
                </a:solidFill>
              </a:rPr>
              <a:t>不属于</a:t>
            </a:r>
            <a:r>
              <a:rPr lang="en-US" altLang="zh-CN" dirty="0">
                <a:solidFill>
                  <a:srgbClr val="FF0000"/>
                </a:solidFill>
              </a:rPr>
              <a:t>s1,s2</a:t>
            </a:r>
            <a:r>
              <a:rPr lang="zh-CN" altLang="en-US" dirty="0">
                <a:solidFill>
                  <a:srgbClr val="FF0000"/>
                </a:solidFill>
              </a:rPr>
              <a:t>中的列，则增加新列，内容为</a:t>
            </a:r>
            <a:r>
              <a:rPr lang="en-US" altLang="zh-CN" dirty="0" err="1">
                <a:solidFill>
                  <a:srgbClr val="FF0000"/>
                </a:solidFill>
              </a:rPr>
              <a:t>NaN</a:t>
            </a:r>
            <a:endParaRPr lang="en-US" altLang="zh-CN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zh-CN" dirty="0"/>
              <a:t>mydf2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(8).reshape(4,2),index = list("ABCD"),columns=list('</a:t>
            </a:r>
            <a:r>
              <a:rPr lang="en-US" altLang="zh-CN" dirty="0" err="1"/>
              <a:t>xy</a:t>
            </a:r>
            <a:r>
              <a:rPr lang="en-US" altLang="zh-CN" dirty="0"/>
              <a:t>'))</a:t>
            </a:r>
          </a:p>
          <a:p>
            <a:pPr marL="274320" lvl="1" indent="0">
              <a:buNone/>
            </a:pPr>
            <a:r>
              <a:rPr lang="en-US" altLang="zh-CN" dirty="0"/>
              <a:t>print(mydf2</a:t>
            </a:r>
            <a:r>
              <a:rPr lang="en-US" altLang="zh-CN" dirty="0" smtClean="0"/>
              <a:t>)  # 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 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mydf2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np.random.rand</a:t>
            </a:r>
            <a:r>
              <a:rPr lang="en-US" altLang="zh-CN" dirty="0"/>
              <a:t>(4,2),index = list("ABCD"),columns=list('</a:t>
            </a:r>
            <a:r>
              <a:rPr lang="en-US" altLang="zh-CN" dirty="0" err="1"/>
              <a:t>xy</a:t>
            </a:r>
            <a:r>
              <a:rPr lang="en-US" altLang="zh-CN" dirty="0"/>
              <a:t>'))</a:t>
            </a:r>
          </a:p>
          <a:p>
            <a:pPr marL="274320" lvl="1" indent="0">
              <a:buNone/>
            </a:pPr>
            <a:r>
              <a:rPr lang="en-US" altLang="zh-CN" dirty="0"/>
              <a:t>print(mydf2</a:t>
            </a:r>
            <a:r>
              <a:rPr lang="en-US" altLang="zh-CN" dirty="0" smtClean="0"/>
              <a:t>) </a:t>
            </a:r>
            <a:r>
              <a:rPr lang="en-US" altLang="zh-CN" dirty="0"/>
              <a:t># 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0-1</a:t>
            </a:r>
            <a:r>
              <a:rPr lang="zh-CN" altLang="en-US" dirty="0" smtClean="0"/>
              <a:t>间随机数</a:t>
            </a:r>
            <a:r>
              <a:rPr lang="en-US" altLang="zh-CN" dirty="0" smtClean="0"/>
              <a:t> </a:t>
            </a:r>
            <a:r>
              <a:rPr lang="zh-CN" altLang="en-US" dirty="0"/>
              <a:t>转换为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矩阵</a:t>
            </a:r>
            <a:endParaRPr lang="en-US" altLang="zh-CN" dirty="0" smtClean="0"/>
          </a:p>
          <a:p>
            <a:r>
              <a:rPr lang="en-US" altLang="zh-CN" dirty="0"/>
              <a:t>mydf2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np.random.randint</a:t>
            </a:r>
            <a:r>
              <a:rPr lang="en-US" altLang="zh-CN" dirty="0"/>
              <a:t>(100, size=(4,2)),index = list("ABCD"),columns=list('</a:t>
            </a:r>
            <a:r>
              <a:rPr lang="en-US" altLang="zh-CN" dirty="0" err="1"/>
              <a:t>xy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print(mydf2</a:t>
            </a:r>
            <a:r>
              <a:rPr lang="en-US" altLang="zh-CN" dirty="0" smtClean="0"/>
              <a:t>)  # 100</a:t>
            </a:r>
            <a:r>
              <a:rPr lang="zh-CN" altLang="en-US" dirty="0" smtClean="0"/>
              <a:t>一下的随机整数 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78" y="1649563"/>
            <a:ext cx="1996050" cy="2609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498" y="4259077"/>
            <a:ext cx="1699407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9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09" y="283946"/>
            <a:ext cx="10503568" cy="135636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Pandas</a:t>
            </a:r>
            <a:r>
              <a:rPr lang="zh-CN" altLang="en-US" sz="3600" dirty="0" smtClean="0"/>
              <a:t>入门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主要参考</a:t>
            </a:r>
            <a:r>
              <a:rPr lang="en-US" altLang="zh-CN" sz="3600" dirty="0" smtClean="0"/>
              <a:t>《</a:t>
            </a:r>
            <a:r>
              <a:rPr lang="en-US" altLang="zh-CN" sz="3600" dirty="0"/>
              <a:t> Python</a:t>
            </a:r>
            <a:r>
              <a:rPr lang="zh-CN" altLang="en-US" sz="3600" dirty="0"/>
              <a:t>数据科学手册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979" y="1343527"/>
            <a:ext cx="11490158" cy="52658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对象，基于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np.array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数据清理的核心数据结构</a:t>
            </a:r>
            <a:endParaRPr lang="en-US" altLang="zh-CN" dirty="0" smtClean="0"/>
          </a:p>
          <a:p>
            <a:r>
              <a:rPr lang="en-US" altLang="zh-CN" dirty="0" smtClean="0"/>
              <a:t>Series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  </a:t>
            </a:r>
            <a:r>
              <a:rPr lang="en-US" altLang="zh-CN" dirty="0" err="1" smtClean="0"/>
              <a:t>mypd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pd.Series</a:t>
            </a:r>
            <a:r>
              <a:rPr lang="en-US" altLang="zh-CN" dirty="0" smtClean="0"/>
              <a:t>(data, index=</a:t>
            </a:r>
            <a:r>
              <a:rPr lang="en-US" altLang="zh-CN" dirty="0" err="1" smtClean="0"/>
              <a:t>myindex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2"/>
            <a:r>
              <a:rPr lang="en-US" altLang="zh-CN" dirty="0" smtClean="0"/>
              <a:t>Data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，也可以是字典。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</a:t>
            </a:r>
            <a:r>
              <a:rPr lang="zh-CN" altLang="en-US" dirty="0" smtClean="0"/>
              <a:t>可显式指定（举例字符索引</a:t>
            </a:r>
            <a:r>
              <a:rPr lang="en-US" altLang="zh-CN" dirty="0" smtClean="0"/>
              <a:t>[‘a’ ‘b’ ‘c’]</a:t>
            </a:r>
            <a:r>
              <a:rPr lang="zh-CN" altLang="en-US" dirty="0" smtClean="0"/>
              <a:t>），默认是整数</a:t>
            </a:r>
            <a:r>
              <a:rPr lang="en-US" altLang="zh-CN" dirty="0" smtClean="0"/>
              <a:t>0,1,2…</a:t>
            </a:r>
            <a:r>
              <a:rPr lang="zh-CN" altLang="en-US" dirty="0" smtClean="0"/>
              <a:t>。显式指定索引时隐式的整数索引还可用，故一般不使用整数作为显</a:t>
            </a:r>
            <a:r>
              <a:rPr lang="zh-CN" altLang="en-US" dirty="0"/>
              <a:t>式指定索引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访问方式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mypd.values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mypd.index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mypd</a:t>
            </a:r>
            <a:r>
              <a:rPr lang="en-US" altLang="zh-CN" dirty="0" smtClean="0"/>
              <a:t>[1:3], </a:t>
            </a:r>
            <a:r>
              <a:rPr lang="en-US" altLang="zh-CN" dirty="0" err="1" smtClean="0"/>
              <a:t>mypd</a:t>
            </a:r>
            <a:r>
              <a:rPr lang="en-US" altLang="zh-CN" dirty="0" smtClean="0"/>
              <a:t>[‘</a:t>
            </a:r>
            <a:r>
              <a:rPr lang="en-US" altLang="zh-CN" dirty="0"/>
              <a:t>a’], </a:t>
            </a:r>
            <a:r>
              <a:rPr lang="en-US" altLang="zh-CN" dirty="0" err="1"/>
              <a:t>mypd</a:t>
            </a:r>
            <a:r>
              <a:rPr lang="en-US" altLang="zh-CN" dirty="0"/>
              <a:t>[‘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’:’c</a:t>
            </a:r>
            <a:r>
              <a:rPr lang="en-US" altLang="zh-CN" dirty="0" smtClean="0"/>
              <a:t>’]</a:t>
            </a:r>
          </a:p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endParaRPr lang="en-US" altLang="zh-CN" dirty="0"/>
          </a:p>
          <a:p>
            <a:pPr lvl="2"/>
            <a:r>
              <a:rPr lang="en-US" altLang="zh-CN" dirty="0" err="1" smtClean="0"/>
              <a:t>mydf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pd.DataFrame</a:t>
            </a:r>
            <a:r>
              <a:rPr lang="en-US" altLang="zh-CN" dirty="0" smtClean="0"/>
              <a:t>(pop)</a:t>
            </a:r>
          </a:p>
          <a:p>
            <a:pPr lvl="1"/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列名、属性方式、花式索引 访问列</a:t>
            </a:r>
            <a:endParaRPr lang="en-US" altLang="zh-CN" dirty="0" smtClean="0"/>
          </a:p>
          <a:p>
            <a:pPr lvl="2"/>
            <a:r>
              <a:rPr lang="zh-CN" altLang="en-US" smtClean="0"/>
              <a:t>切片、掩码 访问行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57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57" y="609600"/>
            <a:ext cx="11545452" cy="1356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简单合并数据集</a:t>
            </a:r>
            <a:r>
              <a:rPr lang="zh-CN" altLang="en-US" dirty="0"/>
              <a:t>：</a:t>
            </a:r>
            <a:r>
              <a:rPr lang="en-US" altLang="zh-CN" dirty="0" err="1"/>
              <a:t>Concat</a:t>
            </a:r>
            <a:r>
              <a:rPr lang="zh-CN" altLang="en-US" dirty="0"/>
              <a:t>与</a:t>
            </a:r>
            <a:r>
              <a:rPr lang="en-US" altLang="zh-CN" dirty="0"/>
              <a:t>Append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56" y="2057400"/>
            <a:ext cx="11314544" cy="4038600"/>
          </a:xfrm>
        </p:spPr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dirty="0"/>
              <a:t>数组的合并 </a:t>
            </a:r>
            <a:r>
              <a:rPr lang="en-US" altLang="zh-CN" dirty="0" err="1" smtClean="0"/>
              <a:t>np.concatenate</a:t>
            </a:r>
            <a:r>
              <a:rPr lang="en-US" altLang="zh-CN" dirty="0" smtClean="0"/>
              <a:t>([</a:t>
            </a:r>
            <a:r>
              <a:rPr lang="en-US" altLang="zh-CN" dirty="0" err="1"/>
              <a:t>x,y,z</a:t>
            </a:r>
            <a:r>
              <a:rPr lang="en-US" altLang="zh-CN" dirty="0"/>
              <a:t>], axis</a:t>
            </a:r>
            <a:r>
              <a:rPr lang="en-US" altLang="zh-CN" dirty="0" smtClean="0"/>
              <a:t>=...)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pd</a:t>
            </a:r>
            <a:r>
              <a:rPr lang="zh-CN" altLang="en-US" dirty="0"/>
              <a:t>．</a:t>
            </a:r>
            <a:r>
              <a:rPr lang="en-US" altLang="zh-CN" dirty="0" err="1"/>
              <a:t>concat</a:t>
            </a:r>
            <a:r>
              <a:rPr lang="zh-CN" altLang="en-US" dirty="0"/>
              <a:t>实现简易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en-US" altLang="zh-CN" dirty="0" err="1"/>
              <a:t>pd.concat</a:t>
            </a:r>
            <a:r>
              <a:rPr lang="en-US" altLang="zh-CN" dirty="0"/>
              <a:t>([</a:t>
            </a:r>
            <a:r>
              <a:rPr lang="en-US" altLang="zh-CN" dirty="0" err="1"/>
              <a:t>x,y</a:t>
            </a:r>
            <a:r>
              <a:rPr lang="en-US" altLang="zh-CN" dirty="0"/>
              <a:t>], </a:t>
            </a:r>
            <a:r>
              <a:rPr lang="en-US" altLang="zh-CN" dirty="0" err="1"/>
              <a:t>verify_integrity</a:t>
            </a:r>
            <a:r>
              <a:rPr lang="en-US" altLang="zh-CN" dirty="0"/>
              <a:t>=...,</a:t>
            </a:r>
            <a:r>
              <a:rPr lang="en-US" altLang="zh-CN" dirty="0" err="1"/>
              <a:t>ignore_index</a:t>
            </a:r>
            <a:r>
              <a:rPr lang="en-US" altLang="zh-CN" dirty="0"/>
              <a:t>=..., key= ..., join</a:t>
            </a:r>
            <a:r>
              <a:rPr lang="en-US" altLang="zh-CN" dirty="0" smtClean="0"/>
              <a:t>=…, </a:t>
            </a:r>
            <a:r>
              <a:rPr lang="en-US" altLang="zh-CN" dirty="0" err="1" smtClean="0"/>
              <a:t>join_axes</a:t>
            </a:r>
            <a:r>
              <a:rPr lang="en-US" altLang="zh-CN" dirty="0" smtClean="0"/>
              <a:t>=…)</a:t>
            </a:r>
          </a:p>
          <a:p>
            <a:pPr lvl="2"/>
            <a:r>
              <a:rPr lang="zh-CN" altLang="en-US" dirty="0" smtClean="0"/>
              <a:t>默认</a:t>
            </a:r>
            <a:r>
              <a:rPr lang="en-US" altLang="zh-CN" dirty="0" smtClean="0"/>
              <a:t>join=‘outer’  </a:t>
            </a:r>
            <a:r>
              <a:rPr lang="zh-CN" altLang="en-US" dirty="0" smtClean="0"/>
              <a:t>（并集）， </a:t>
            </a:r>
            <a:r>
              <a:rPr lang="en-US" altLang="zh-CN" dirty="0" smtClean="0"/>
              <a:t>=‘inner’ </a:t>
            </a:r>
            <a:r>
              <a:rPr lang="zh-CN" altLang="en-US" dirty="0" smtClean="0"/>
              <a:t>（交集）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df1.append(df2), </a:t>
            </a:r>
            <a:r>
              <a:rPr lang="zh-CN" altLang="en-US" dirty="0"/>
              <a:t>等价于</a:t>
            </a:r>
            <a:r>
              <a:rPr lang="en-US" altLang="zh-CN" dirty="0" err="1"/>
              <a:t>pd.concat</a:t>
            </a:r>
            <a:r>
              <a:rPr lang="en-US" altLang="zh-CN" dirty="0"/>
              <a:t>([</a:t>
            </a:r>
            <a:r>
              <a:rPr lang="en-US" altLang="zh-CN" dirty="0" err="1"/>
              <a:t>x,y</a:t>
            </a:r>
            <a:r>
              <a:rPr lang="en-US" altLang="zh-CN" dirty="0"/>
              <a:t>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77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57" y="609600"/>
            <a:ext cx="11545452" cy="1356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合并数据集：类数据库操作方法</a:t>
            </a:r>
            <a:r>
              <a:rPr lang="en-US" altLang="zh-CN" dirty="0" smtClean="0"/>
              <a:t>merge()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56" y="2057400"/>
            <a:ext cx="11314544" cy="4038600"/>
          </a:xfrm>
        </p:spPr>
        <p:txBody>
          <a:bodyPr/>
          <a:lstStyle/>
          <a:p>
            <a:r>
              <a:rPr lang="en-US" altLang="zh-CN" dirty="0" err="1" smtClean="0"/>
              <a:t>pd.merge</a:t>
            </a:r>
            <a:r>
              <a:rPr lang="en-US" altLang="zh-CN" dirty="0" smtClean="0"/>
              <a:t>([df1, df2],  </a:t>
            </a:r>
            <a:r>
              <a:rPr lang="zh-CN" altLang="en-US" dirty="0" smtClean="0"/>
              <a:t>合并行列选项， 集合操作选项，重复列名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合并行列</a:t>
            </a:r>
            <a:r>
              <a:rPr lang="zh-CN" altLang="en-US" dirty="0" smtClean="0"/>
              <a:t>选项 </a:t>
            </a:r>
            <a:r>
              <a:rPr lang="en-US" altLang="zh-CN" dirty="0" smtClean="0"/>
              <a:t>on, </a:t>
            </a:r>
            <a:r>
              <a:rPr lang="en-US" altLang="zh-CN" dirty="0" err="1" smtClean="0"/>
              <a:t>left_on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right_on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left_index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right_index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集合操作选项 </a:t>
            </a:r>
            <a:r>
              <a:rPr lang="en-US" altLang="zh-CN" dirty="0" smtClean="0"/>
              <a:t>how =  inner 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), outer, left, right</a:t>
            </a:r>
          </a:p>
          <a:p>
            <a:r>
              <a:rPr lang="zh-CN" altLang="en-US" dirty="0" smtClean="0"/>
              <a:t>重复列名（不同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同名的列但是内容可能不同） </a:t>
            </a:r>
            <a:r>
              <a:rPr lang="en-US" altLang="zh-CN" dirty="0" smtClean="0"/>
              <a:t>suffixes=[“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1”,  “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2”]</a:t>
            </a:r>
          </a:p>
          <a:p>
            <a:pPr marL="4572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072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210" y="279935"/>
            <a:ext cx="10672011" cy="1356360"/>
          </a:xfrm>
        </p:spPr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累计与分组，主要使用</a:t>
            </a:r>
            <a:r>
              <a:rPr lang="en-US" altLang="zh-CN" dirty="0" err="1" smtClean="0"/>
              <a:t>groupby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989" y="1636295"/>
            <a:ext cx="11534274" cy="4924926"/>
          </a:xfrm>
        </p:spPr>
        <p:txBody>
          <a:bodyPr/>
          <a:lstStyle/>
          <a:p>
            <a:r>
              <a:rPr lang="en-US" altLang="zh-CN" dirty="0" err="1" smtClean="0"/>
              <a:t>df</a:t>
            </a:r>
            <a:r>
              <a:rPr lang="zh-CN" altLang="en-US" dirty="0" smtClean="0"/>
              <a:t>包括常用统计函数</a:t>
            </a:r>
            <a:r>
              <a:rPr lang="en-US" altLang="zh-CN" dirty="0" smtClean="0"/>
              <a:t>count, mean, sum</a:t>
            </a:r>
            <a:r>
              <a:rPr lang="zh-CN" altLang="en-US" dirty="0" smtClean="0"/>
              <a:t>等，而</a:t>
            </a:r>
            <a:r>
              <a:rPr lang="en-US" altLang="zh-CN" dirty="0" smtClean="0"/>
              <a:t>describe()</a:t>
            </a:r>
            <a:r>
              <a:rPr lang="zh-CN" altLang="en-US" dirty="0" smtClean="0"/>
              <a:t>按列计算多个常用统计量。</a:t>
            </a:r>
            <a:r>
              <a:rPr lang="en-US" altLang="zh-CN" dirty="0" smtClean="0"/>
              <a:t>P142</a:t>
            </a:r>
          </a:p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含有列</a:t>
            </a:r>
            <a:r>
              <a:rPr lang="en-US" altLang="zh-CN" dirty="0" smtClean="0"/>
              <a:t>c1, c2, ….,</a:t>
            </a:r>
            <a:r>
              <a:rPr lang="en-US" altLang="zh-CN" dirty="0" err="1" smtClean="0"/>
              <a:t>cn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df.groupby</a:t>
            </a:r>
            <a:r>
              <a:rPr lang="en-US" altLang="zh-CN" dirty="0" smtClean="0"/>
              <a:t>(‘c1’)                         </a:t>
            </a:r>
            <a:r>
              <a:rPr lang="en-US" altLang="zh-CN" dirty="0" err="1" smtClean="0"/>
              <a:t>DataframeGroupBy</a:t>
            </a:r>
            <a:r>
              <a:rPr lang="zh-CN" altLang="en-US" dirty="0" smtClean="0"/>
              <a:t>对象，按照</a:t>
            </a:r>
            <a:r>
              <a:rPr lang="en-US" altLang="zh-CN" dirty="0" smtClean="0"/>
              <a:t>c1</a:t>
            </a:r>
            <a:r>
              <a:rPr lang="zh-CN" altLang="en-US" dirty="0" smtClean="0"/>
              <a:t>分组。 注意也可以按多列分组。</a:t>
            </a:r>
            <a:endParaRPr lang="en-US" altLang="zh-CN" dirty="0" smtClean="0"/>
          </a:p>
          <a:p>
            <a:pPr lvl="1"/>
            <a:r>
              <a:rPr lang="en-US" altLang="zh-CN" dirty="0" err="1"/>
              <a:t>df.groupby</a:t>
            </a:r>
            <a:r>
              <a:rPr lang="en-US" altLang="zh-CN" dirty="0"/>
              <a:t>(‘c1’)[‘c2</a:t>
            </a:r>
            <a:r>
              <a:rPr lang="en-US" altLang="zh-CN" dirty="0" smtClean="0"/>
              <a:t>’]               </a:t>
            </a:r>
            <a:r>
              <a:rPr lang="en-US" altLang="zh-CN" dirty="0" err="1" smtClean="0"/>
              <a:t>SeriesGroupBy</a:t>
            </a:r>
            <a:r>
              <a:rPr lang="zh-CN" altLang="en-US" dirty="0" smtClean="0"/>
              <a:t>对象</a:t>
            </a:r>
            <a:r>
              <a:rPr lang="zh-CN" altLang="en-US" dirty="0"/>
              <a:t>，按照</a:t>
            </a:r>
            <a:r>
              <a:rPr lang="en-US" altLang="zh-CN" dirty="0"/>
              <a:t>c1</a:t>
            </a:r>
            <a:r>
              <a:rPr lang="zh-CN" altLang="en-US" dirty="0" smtClean="0"/>
              <a:t>分组的</a:t>
            </a:r>
            <a:r>
              <a:rPr lang="en-US" altLang="zh-CN" dirty="0" smtClean="0"/>
              <a:t>c2</a:t>
            </a:r>
            <a:r>
              <a:rPr lang="zh-CN" altLang="en-US" dirty="0" smtClean="0"/>
              <a:t>列。注意这里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的各行值变成索引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2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358" y="344905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909" y="1243263"/>
            <a:ext cx="11693236" cy="53099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最</a:t>
            </a:r>
            <a:r>
              <a:rPr lang="zh-CN" altLang="en-US" dirty="0" smtClean="0"/>
              <a:t>流行最方便使用的语言，</a:t>
            </a:r>
            <a:r>
              <a:rPr lang="zh-CN" altLang="en-US" dirty="0" smtClean="0">
                <a:solidFill>
                  <a:srgbClr val="FF0000"/>
                </a:solidFill>
              </a:rPr>
              <a:t>推荐使用</a:t>
            </a:r>
            <a:r>
              <a:rPr lang="en-US" altLang="zh-CN" dirty="0" smtClean="0">
                <a:solidFill>
                  <a:srgbClr val="FF0000"/>
                </a:solidFill>
              </a:rPr>
              <a:t>Python 3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工程师需要快速验证代码运行结果是否符合预期。最快捷方便的做法就是使用</a:t>
            </a:r>
            <a:r>
              <a:rPr lang="en-US" altLang="zh-CN" dirty="0"/>
              <a:t>Python</a:t>
            </a:r>
            <a:r>
              <a:rPr lang="zh-CN" altLang="en-US" dirty="0"/>
              <a:t>自带的交互模式，但是这个</a:t>
            </a:r>
            <a:r>
              <a:rPr lang="en-US" altLang="zh-CN" dirty="0"/>
              <a:t>Python Shell</a:t>
            </a:r>
            <a:r>
              <a:rPr lang="zh-CN" altLang="en-US" dirty="0"/>
              <a:t>有非常多的</a:t>
            </a:r>
            <a:r>
              <a:rPr lang="zh-CN" altLang="en-US" dirty="0" smtClean="0"/>
              <a:t>弊端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IPython</a:t>
            </a:r>
            <a:r>
              <a:rPr lang="zh-CN" altLang="en-US" dirty="0"/>
              <a:t>是一个基于</a:t>
            </a:r>
            <a:r>
              <a:rPr lang="en-US" altLang="zh-CN" dirty="0"/>
              <a:t>Python Shell</a:t>
            </a:r>
            <a:r>
              <a:rPr lang="zh-CN" altLang="en-US" dirty="0"/>
              <a:t>的交互式解释器，但是有比默认</a:t>
            </a:r>
            <a:r>
              <a:rPr lang="en-US" altLang="zh-CN" dirty="0"/>
              <a:t>Shell</a:t>
            </a:r>
            <a:r>
              <a:rPr lang="zh-CN" altLang="en-US" dirty="0"/>
              <a:t>强大得多的编辑和交互功能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err="1"/>
              <a:t>IPython</a:t>
            </a:r>
            <a:r>
              <a:rPr lang="zh-CN" altLang="en-US" dirty="0"/>
              <a:t>相对的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 </a:t>
            </a:r>
            <a:r>
              <a:rPr lang="en-US" altLang="zh-CN" dirty="0"/>
              <a:t>shell</a:t>
            </a:r>
            <a:r>
              <a:rPr lang="zh-CN" altLang="en-US" dirty="0"/>
              <a:t>，多了彩色、补全以及</a:t>
            </a:r>
            <a:r>
              <a:rPr lang="en-US" altLang="zh-CN" dirty="0"/>
              <a:t>magic command</a:t>
            </a:r>
            <a:r>
              <a:rPr lang="zh-CN" altLang="en-US" dirty="0"/>
              <a:t>，以及一些语法糖。要说开发自然是用</a:t>
            </a:r>
            <a:r>
              <a:rPr lang="en-US" altLang="zh-CN" dirty="0"/>
              <a:t>IDE/</a:t>
            </a:r>
            <a:r>
              <a:rPr lang="zh-CN" altLang="en-US" dirty="0"/>
              <a:t>文本编辑器写比较快</a:t>
            </a:r>
            <a:r>
              <a:rPr lang="zh-CN" altLang="en-US" dirty="0" smtClean="0"/>
              <a:t>，简单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页面演示的话是</a:t>
            </a:r>
            <a:r>
              <a:rPr lang="zh-CN" altLang="en-US" dirty="0"/>
              <a:t>可以考虑</a:t>
            </a:r>
            <a:r>
              <a:rPr lang="zh-CN" altLang="en-US" dirty="0" smtClean="0"/>
              <a:t>用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smtClean="0"/>
              <a:t>notebook</a:t>
            </a:r>
            <a:r>
              <a:rPr lang="zh-CN" altLang="en-US" dirty="0"/>
              <a:t> （此前被称为 </a:t>
            </a:r>
            <a:r>
              <a:rPr lang="en-US" altLang="zh-CN" dirty="0" err="1"/>
              <a:t>IPython</a:t>
            </a:r>
            <a:r>
              <a:rPr lang="en-US" altLang="zh-CN" dirty="0"/>
              <a:t> notebook</a:t>
            </a:r>
            <a:r>
              <a:rPr lang="zh-CN" altLang="en-US" dirty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编辑器更推荐使用</a:t>
            </a:r>
            <a:r>
              <a:rPr lang="en-US" altLang="zh-CN" dirty="0" err="1" smtClean="0">
                <a:solidFill>
                  <a:srgbClr val="FF0000"/>
                </a:solidFill>
              </a:rPr>
              <a:t>PyCharm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/>
              <a:t>Anaconda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是一个用于科学计算的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发行版，支持 </a:t>
            </a:r>
            <a:r>
              <a:rPr lang="en-US" altLang="zh-CN" dirty="0" smtClean="0"/>
              <a:t>Linux, Mac, Windows</a:t>
            </a:r>
            <a:r>
              <a:rPr lang="zh-CN" altLang="en-US" dirty="0" smtClean="0"/>
              <a:t>系统，提供了</a:t>
            </a:r>
            <a:r>
              <a:rPr lang="zh-CN" altLang="en-US" dirty="0" smtClean="0">
                <a:solidFill>
                  <a:srgbClr val="FF0000"/>
                </a:solidFill>
              </a:rPr>
              <a:t>包管理与环境管理</a:t>
            </a:r>
            <a:r>
              <a:rPr lang="zh-CN" altLang="en-US" dirty="0" smtClean="0"/>
              <a:t>的功能</a:t>
            </a:r>
            <a:r>
              <a:rPr lang="zh-CN" altLang="en-US" dirty="0"/>
              <a:t>，包含了</a:t>
            </a:r>
            <a:r>
              <a:rPr lang="en-US" altLang="zh-CN" dirty="0">
                <a:solidFill>
                  <a:srgbClr val="FF0000"/>
                </a:solidFill>
              </a:rPr>
              <a:t>720</a:t>
            </a:r>
            <a:r>
              <a:rPr lang="zh-CN" altLang="en-US" dirty="0">
                <a:solidFill>
                  <a:srgbClr val="FF0000"/>
                </a:solidFill>
              </a:rPr>
              <a:t>多个数据科学相关的开源</a:t>
            </a:r>
            <a:r>
              <a:rPr lang="zh-CN" altLang="en-US" dirty="0" smtClean="0">
                <a:solidFill>
                  <a:srgbClr val="FF0000"/>
                </a:solidFill>
              </a:rPr>
              <a:t>包</a:t>
            </a:r>
            <a:r>
              <a:rPr lang="zh-CN" altLang="en-US" dirty="0"/>
              <a:t>，</a:t>
            </a:r>
            <a:r>
              <a:rPr lang="zh-CN" altLang="en-US" dirty="0" smtClean="0"/>
              <a:t>可以很方便地解决</a:t>
            </a:r>
            <a:r>
              <a:rPr lang="zh-CN" altLang="en-US" dirty="0" smtClean="0">
                <a:solidFill>
                  <a:srgbClr val="FF0000"/>
                </a:solidFill>
              </a:rPr>
              <a:t>多版本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并存、切换以及各种第三方包安装问题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利用工具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命令</a:t>
            </a:r>
            <a:r>
              <a:rPr lang="en-US" altLang="zh-CN" dirty="0" err="1" smtClean="0"/>
              <a:t>conda</a:t>
            </a:r>
            <a:r>
              <a:rPr lang="zh-CN" altLang="en-US" dirty="0" smtClean="0"/>
              <a:t>来进行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的管理，并且已经包含了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和相关的配套工具。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Numpy</a:t>
            </a:r>
            <a:r>
              <a:rPr lang="zh-CN" altLang="en-US" dirty="0"/>
              <a:t>包简介，</a:t>
            </a:r>
            <a:r>
              <a:rPr lang="en-US" altLang="zh-CN" dirty="0"/>
              <a:t>Pandas</a:t>
            </a:r>
            <a:r>
              <a:rPr lang="zh-CN" altLang="en-US" dirty="0"/>
              <a:t>包</a:t>
            </a:r>
            <a:r>
              <a:rPr lang="zh-CN" altLang="en-US" dirty="0" smtClean="0"/>
              <a:t>简介，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包</a:t>
            </a:r>
            <a:r>
              <a:rPr lang="zh-CN" altLang="en-US" dirty="0"/>
              <a:t>，</a:t>
            </a:r>
            <a:r>
              <a:rPr lang="en-US" altLang="zh-CN" dirty="0" err="1"/>
              <a:t>sklearn</a:t>
            </a:r>
            <a:r>
              <a:rPr lang="zh-CN" altLang="en-US" dirty="0"/>
              <a:t>包简介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www.jianshu.com/p/169403f7e40c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www.jianshu.com/p/eaee1fadc1e9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049" y="5244509"/>
            <a:ext cx="2027096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989" y="609600"/>
            <a:ext cx="10991719" cy="1356360"/>
          </a:xfrm>
        </p:spPr>
        <p:txBody>
          <a:bodyPr/>
          <a:lstStyle/>
          <a:p>
            <a:r>
              <a:rPr lang="en-US" altLang="zh-CN" dirty="0" smtClean="0"/>
              <a:t>Pandas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/query</a:t>
            </a:r>
            <a:r>
              <a:rPr lang="zh-CN" altLang="en-US" dirty="0" smtClean="0"/>
              <a:t>方法（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68" y="1647497"/>
            <a:ext cx="4860757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语句比较，不需创建临时对象从而节省内存，速度有可能快，尤其是访问大矩阵操作。对于一般数据可能直接使用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计算快。</a:t>
            </a:r>
            <a:endParaRPr lang="en-US" altLang="zh-CN" dirty="0" smtClean="0"/>
          </a:p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/query</a:t>
            </a:r>
            <a:r>
              <a:rPr lang="zh-CN" altLang="en-US" dirty="0" smtClean="0"/>
              <a:t>主要优点是节省内存，语法简单。</a:t>
            </a:r>
            <a:endParaRPr lang="en-US" altLang="zh-CN" dirty="0" smtClean="0"/>
          </a:p>
          <a:p>
            <a:r>
              <a:rPr lang="zh-CN" altLang="en-US" dirty="0" smtClean="0"/>
              <a:t>主要基于</a:t>
            </a:r>
            <a:r>
              <a:rPr lang="en-US" altLang="zh-CN" dirty="0" err="1" smtClean="0"/>
              <a:t>numexpr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df.eval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可以用</a:t>
            </a:r>
            <a:r>
              <a:rPr lang="en-US" altLang="zh-CN" dirty="0" smtClean="0"/>
              <a:t>@</a:t>
            </a:r>
            <a:r>
              <a:rPr lang="zh-CN" altLang="en-US" dirty="0" smtClean="0"/>
              <a:t>变量引入局部变量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78905" y="1537543"/>
            <a:ext cx="6152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rng</a:t>
            </a:r>
            <a:r>
              <a:rPr lang="en-US" altLang="zh-CN" dirty="0"/>
              <a:t> = </a:t>
            </a:r>
            <a:r>
              <a:rPr lang="en-US" altLang="zh-CN" dirty="0" err="1"/>
              <a:t>np.random.RandomState</a:t>
            </a:r>
            <a:r>
              <a:rPr lang="en-US" altLang="zh-CN" dirty="0"/>
              <a:t>(42)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rng.rand</a:t>
            </a:r>
            <a:r>
              <a:rPr lang="en-US" altLang="zh-CN" dirty="0"/>
              <a:t>(1000, 3), columns=['A', 'B', 'C'])</a:t>
            </a:r>
          </a:p>
          <a:p>
            <a:endParaRPr lang="en-US" altLang="zh-CN" dirty="0"/>
          </a:p>
          <a:p>
            <a:r>
              <a:rPr lang="en-US" altLang="zh-CN" dirty="0"/>
              <a:t>result1 = (</a:t>
            </a:r>
            <a:r>
              <a:rPr lang="en-US" altLang="zh-CN" dirty="0" err="1"/>
              <a:t>df</a:t>
            </a:r>
            <a:r>
              <a:rPr lang="en-US" altLang="zh-CN" dirty="0" smtClean="0"/>
              <a:t>[‘A’] </a:t>
            </a:r>
            <a:r>
              <a:rPr lang="en-US" altLang="zh-CN" dirty="0"/>
              <a:t>+ </a:t>
            </a:r>
            <a:r>
              <a:rPr lang="en-US" altLang="zh-CN" dirty="0" err="1"/>
              <a:t>df</a:t>
            </a:r>
            <a:r>
              <a:rPr lang="en-US" altLang="zh-CN" dirty="0" smtClean="0"/>
              <a:t>[‘B’]) </a:t>
            </a:r>
            <a:r>
              <a:rPr lang="en-US" altLang="zh-CN" dirty="0"/>
              <a:t>/ (</a:t>
            </a:r>
            <a:r>
              <a:rPr lang="en-US" altLang="zh-CN" dirty="0" err="1"/>
              <a:t>df</a:t>
            </a:r>
            <a:r>
              <a:rPr lang="en-US" altLang="zh-CN" dirty="0" smtClean="0"/>
              <a:t>[‘C’] </a:t>
            </a:r>
            <a:r>
              <a:rPr lang="en-US" altLang="zh-CN" dirty="0"/>
              <a:t>- 1)    # </a:t>
            </a:r>
            <a:r>
              <a:rPr lang="zh-CN" altLang="en-US" dirty="0"/>
              <a:t>列</a:t>
            </a:r>
            <a:r>
              <a:rPr lang="zh-CN" altLang="en-US" dirty="0" smtClean="0"/>
              <a:t>名访问</a:t>
            </a:r>
            <a:endParaRPr lang="zh-CN" altLang="en-US" dirty="0"/>
          </a:p>
          <a:p>
            <a:r>
              <a:rPr lang="en-US" altLang="zh-CN" dirty="0"/>
              <a:t>result2 = </a:t>
            </a:r>
            <a:r>
              <a:rPr lang="en-US" altLang="zh-CN" dirty="0" err="1"/>
              <a:t>pd.eval</a:t>
            </a:r>
            <a:r>
              <a:rPr lang="en-US" altLang="zh-CN" dirty="0"/>
              <a:t>("(</a:t>
            </a:r>
            <a:r>
              <a:rPr lang="en-US" altLang="zh-CN" dirty="0" err="1"/>
              <a:t>df.A</a:t>
            </a:r>
            <a:r>
              <a:rPr lang="en-US" altLang="zh-CN" dirty="0"/>
              <a:t> + </a:t>
            </a:r>
            <a:r>
              <a:rPr lang="en-US" altLang="zh-CN" dirty="0" err="1"/>
              <a:t>df.B</a:t>
            </a:r>
            <a:r>
              <a:rPr lang="en-US" altLang="zh-CN" dirty="0"/>
              <a:t>) / (</a:t>
            </a:r>
            <a:r>
              <a:rPr lang="en-US" altLang="zh-CN" dirty="0" err="1"/>
              <a:t>df.C</a:t>
            </a:r>
            <a:r>
              <a:rPr lang="en-US" altLang="zh-CN" dirty="0"/>
              <a:t> - 1)")  # </a:t>
            </a:r>
            <a:r>
              <a:rPr lang="zh-CN" altLang="en-US" dirty="0"/>
              <a:t>使用</a:t>
            </a:r>
            <a:r>
              <a:rPr lang="en-US" altLang="zh-CN" dirty="0" err="1"/>
              <a:t>pd.eval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 err="1"/>
              <a:t>df.A</a:t>
            </a:r>
            <a:r>
              <a:rPr lang="en-US" altLang="zh-CN" dirty="0"/>
              <a:t> </a:t>
            </a:r>
            <a:r>
              <a:rPr lang="zh-CN" altLang="en-US" dirty="0"/>
              <a:t>这种属性访问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np.allclose</a:t>
            </a:r>
            <a:r>
              <a:rPr lang="en-US" altLang="zh-CN" dirty="0"/>
              <a:t>(result1, result2))</a:t>
            </a:r>
          </a:p>
          <a:p>
            <a:r>
              <a:rPr lang="en-US" altLang="zh-CN" dirty="0"/>
              <a:t>result3 = </a:t>
            </a:r>
            <a:r>
              <a:rPr lang="en-US" altLang="zh-CN" dirty="0" err="1"/>
              <a:t>df.eval</a:t>
            </a:r>
            <a:r>
              <a:rPr lang="en-US" altLang="zh-CN" dirty="0"/>
              <a:t>('(A + B) / (C - 1)')   # </a:t>
            </a:r>
            <a:r>
              <a:rPr lang="zh-CN" altLang="en-US" dirty="0"/>
              <a:t>使用</a:t>
            </a:r>
            <a:r>
              <a:rPr lang="en-US" altLang="zh-CN" dirty="0" err="1"/>
              <a:t>df.eval</a:t>
            </a:r>
            <a:r>
              <a:rPr lang="en-US" altLang="zh-CN" dirty="0"/>
              <a:t>(),</a:t>
            </a:r>
            <a:r>
              <a:rPr lang="zh-CN" altLang="en-US" dirty="0"/>
              <a:t>直接用列名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np.allclose</a:t>
            </a:r>
            <a:r>
              <a:rPr lang="en-US" altLang="zh-CN" dirty="0"/>
              <a:t>(result1, result3))</a:t>
            </a:r>
          </a:p>
          <a:p>
            <a:r>
              <a:rPr lang="en-US" altLang="zh-CN" dirty="0" err="1"/>
              <a:t>df.eval</a:t>
            </a:r>
            <a:r>
              <a:rPr lang="en-US" altLang="zh-CN" dirty="0"/>
              <a:t>('D = (A + B) / C', </a:t>
            </a:r>
            <a:r>
              <a:rPr lang="en-US" altLang="zh-CN" dirty="0" err="1"/>
              <a:t>inplace</a:t>
            </a:r>
            <a:r>
              <a:rPr lang="en-US" altLang="zh-CN" dirty="0"/>
              <a:t>=True) # </a:t>
            </a:r>
            <a:r>
              <a:rPr lang="zh-CN" altLang="en-US" dirty="0"/>
              <a:t>在</a:t>
            </a:r>
            <a:r>
              <a:rPr lang="en-US" altLang="zh-CN" dirty="0" err="1"/>
              <a:t>df</a:t>
            </a:r>
            <a:r>
              <a:rPr lang="zh-CN" altLang="en-US" dirty="0"/>
              <a:t>本身创建新列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df.head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result1 = </a:t>
            </a:r>
            <a:r>
              <a:rPr lang="en-US" altLang="zh-CN" dirty="0" err="1"/>
              <a:t>df</a:t>
            </a:r>
            <a:r>
              <a:rPr lang="en-US" altLang="zh-CN" dirty="0"/>
              <a:t>[(</a:t>
            </a:r>
            <a:r>
              <a:rPr lang="en-US" altLang="zh-CN" dirty="0" err="1"/>
              <a:t>df.A</a:t>
            </a:r>
            <a:r>
              <a:rPr lang="en-US" altLang="zh-CN" dirty="0"/>
              <a:t> &lt; 0.5) &amp; (</a:t>
            </a:r>
            <a:r>
              <a:rPr lang="en-US" altLang="zh-CN" dirty="0" err="1"/>
              <a:t>df.B</a:t>
            </a:r>
            <a:r>
              <a:rPr lang="en-US" altLang="zh-CN" dirty="0"/>
              <a:t> &lt; 0.5)]</a:t>
            </a:r>
          </a:p>
          <a:p>
            <a:r>
              <a:rPr lang="en-US" altLang="zh-CN" dirty="0"/>
              <a:t>result2 = </a:t>
            </a:r>
            <a:r>
              <a:rPr lang="en-US" altLang="zh-CN" dirty="0" err="1"/>
              <a:t>pd.eval</a:t>
            </a:r>
            <a:r>
              <a:rPr lang="en-US" altLang="zh-CN" dirty="0"/>
              <a:t>('</a:t>
            </a:r>
            <a:r>
              <a:rPr lang="en-US" altLang="zh-CN" dirty="0" err="1"/>
              <a:t>df</a:t>
            </a:r>
            <a:r>
              <a:rPr lang="en-US" altLang="zh-CN" dirty="0"/>
              <a:t>[(</a:t>
            </a:r>
            <a:r>
              <a:rPr lang="en-US" altLang="zh-CN" dirty="0" err="1"/>
              <a:t>df.A</a:t>
            </a:r>
            <a:r>
              <a:rPr lang="en-US" altLang="zh-CN" dirty="0"/>
              <a:t> &lt; 0.5) &amp; (</a:t>
            </a:r>
            <a:r>
              <a:rPr lang="en-US" altLang="zh-CN" dirty="0" err="1"/>
              <a:t>df.B</a:t>
            </a:r>
            <a:r>
              <a:rPr lang="en-US" altLang="zh-CN" dirty="0"/>
              <a:t> &lt; 0.5)]')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np.allclose</a:t>
            </a:r>
            <a:r>
              <a:rPr lang="en-US" altLang="zh-CN" dirty="0"/>
              <a:t>(result1, result2))</a:t>
            </a:r>
          </a:p>
          <a:p>
            <a:endParaRPr lang="en-US" altLang="zh-CN" dirty="0"/>
          </a:p>
          <a:p>
            <a:r>
              <a:rPr lang="en-US" altLang="zh-CN" dirty="0"/>
              <a:t>result2 = </a:t>
            </a:r>
            <a:r>
              <a:rPr lang="en-US" altLang="zh-CN" dirty="0" err="1"/>
              <a:t>df.query</a:t>
            </a:r>
            <a:r>
              <a:rPr lang="en-US" altLang="zh-CN" dirty="0"/>
              <a:t>('A &lt; 0.5 and B &lt; 0.5') #</a:t>
            </a:r>
            <a:r>
              <a:rPr lang="zh-CN" altLang="en-US" dirty="0"/>
              <a:t>使用</a:t>
            </a:r>
            <a:r>
              <a:rPr lang="en-US" altLang="zh-CN" dirty="0"/>
              <a:t>query</a:t>
            </a:r>
            <a:r>
              <a:rPr lang="zh-CN" altLang="en-US" dirty="0"/>
              <a:t>更方便访问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np.allclose</a:t>
            </a:r>
            <a:r>
              <a:rPr lang="en-US" altLang="zh-CN" dirty="0"/>
              <a:t>(result1, result2))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3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989" y="609600"/>
            <a:ext cx="10991719" cy="1356360"/>
          </a:xfrm>
        </p:spPr>
        <p:txBody>
          <a:bodyPr/>
          <a:lstStyle/>
          <a:p>
            <a:r>
              <a:rPr lang="en-US" altLang="zh-CN" dirty="0" smtClean="0"/>
              <a:t>Pandas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/query</a:t>
            </a:r>
            <a:r>
              <a:rPr lang="zh-CN" altLang="en-US" dirty="0" smtClean="0"/>
              <a:t>方法（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68" y="1647497"/>
            <a:ext cx="4860757" cy="4038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更推荐使用</a:t>
            </a:r>
            <a:r>
              <a:rPr lang="en-US" altLang="zh-CN" dirty="0" err="1" smtClean="0">
                <a:solidFill>
                  <a:srgbClr val="0000FF"/>
                </a:solidFill>
              </a:rPr>
              <a:t>pd.eval</a:t>
            </a:r>
            <a:r>
              <a:rPr lang="en-US" altLang="zh-CN" dirty="0" smtClean="0">
                <a:solidFill>
                  <a:srgbClr val="0000FF"/>
                </a:solidFill>
              </a:rPr>
              <a:t>() </a:t>
            </a:r>
            <a:r>
              <a:rPr lang="zh-CN" altLang="en-US" dirty="0" smtClean="0">
                <a:solidFill>
                  <a:srgbClr val="0000FF"/>
                </a:solidFill>
              </a:rPr>
              <a:t>和</a:t>
            </a:r>
            <a:r>
              <a:rPr lang="en-US" altLang="zh-CN" dirty="0" err="1" smtClean="0">
                <a:solidFill>
                  <a:srgbClr val="0000FF"/>
                </a:solidFill>
              </a:rPr>
              <a:t>df.query</a:t>
            </a:r>
            <a:r>
              <a:rPr lang="en-US" altLang="zh-CN" dirty="0" smtClean="0">
                <a:solidFill>
                  <a:srgbClr val="0000FF"/>
                </a:solidFill>
              </a:rPr>
              <a:t>()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df.eval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df.query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可以用</a:t>
            </a:r>
            <a:r>
              <a:rPr lang="en-US" altLang="zh-CN" dirty="0" smtClean="0"/>
              <a:t>@</a:t>
            </a:r>
            <a:r>
              <a:rPr lang="zh-CN" altLang="en-US" dirty="0" smtClean="0"/>
              <a:t>变量引入局部变量</a:t>
            </a:r>
            <a:endParaRPr lang="en-US" altLang="zh-CN" dirty="0" smtClean="0"/>
          </a:p>
          <a:p>
            <a:r>
              <a:rPr lang="en-US" altLang="zh-CN" dirty="0" err="1" smtClean="0"/>
              <a:t>inplace</a:t>
            </a:r>
            <a:r>
              <a:rPr lang="en-US" altLang="zh-CN" dirty="0" smtClean="0"/>
              <a:t>=True </a:t>
            </a:r>
            <a:r>
              <a:rPr lang="zh-CN" altLang="en-US" dirty="0" smtClean="0"/>
              <a:t>表示修改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本身（默认为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，不修改）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039853" y="1992778"/>
            <a:ext cx="6152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####  </a:t>
            </a:r>
            <a:r>
              <a:rPr lang="zh-CN" altLang="en-US" dirty="0"/>
              <a:t>测试 高性能计算</a:t>
            </a:r>
            <a:r>
              <a:rPr lang="en-US" altLang="zh-CN" dirty="0" err="1"/>
              <a:t>pd.eval</a:t>
            </a:r>
            <a:r>
              <a:rPr lang="en-US" altLang="zh-CN" dirty="0"/>
              <a:t>(), </a:t>
            </a:r>
            <a:r>
              <a:rPr lang="en-US" altLang="zh-CN" dirty="0" err="1"/>
              <a:t>df.eval</a:t>
            </a:r>
            <a:r>
              <a:rPr lang="en-US" altLang="zh-CN" dirty="0"/>
              <a:t>(), </a:t>
            </a:r>
            <a:r>
              <a:rPr lang="en-US" altLang="zh-CN" dirty="0" err="1"/>
              <a:t>df.query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Amean</a:t>
            </a:r>
            <a:r>
              <a:rPr lang="en-US" altLang="zh-CN" dirty="0"/>
              <a:t>=</a:t>
            </a:r>
            <a:r>
              <a:rPr lang="en-US" altLang="zh-CN" dirty="0" err="1"/>
              <a:t>df</a:t>
            </a:r>
            <a:r>
              <a:rPr lang="en-US" altLang="zh-CN" dirty="0"/>
              <a:t>['A'].mean()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en-US" altLang="zh-CN" dirty="0" err="1"/>
              <a:t>df.A</a:t>
            </a:r>
            <a:r>
              <a:rPr lang="en-US" altLang="zh-CN" dirty="0"/>
              <a:t>&lt;</a:t>
            </a:r>
            <a:r>
              <a:rPr lang="en-US" altLang="zh-CN" dirty="0" err="1"/>
              <a:t>Amean</a:t>
            </a:r>
            <a:r>
              <a:rPr lang="en-US" altLang="zh-CN" dirty="0"/>
              <a:t>])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pd.eval</a:t>
            </a:r>
            <a:r>
              <a:rPr lang="en-US" altLang="zh-CN" dirty="0"/>
              <a:t>('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en-US" altLang="zh-CN" dirty="0" err="1"/>
              <a:t>df.A</a:t>
            </a:r>
            <a:r>
              <a:rPr lang="en-US" altLang="zh-CN" dirty="0"/>
              <a:t>&lt;</a:t>
            </a:r>
            <a:r>
              <a:rPr lang="en-US" altLang="zh-CN" dirty="0" err="1"/>
              <a:t>Amean</a:t>
            </a:r>
            <a:r>
              <a:rPr lang="en-US" altLang="zh-CN" dirty="0"/>
              <a:t>]'))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df.query</a:t>
            </a:r>
            <a:r>
              <a:rPr lang="en-US" altLang="zh-CN" dirty="0"/>
              <a:t>('A&lt;@</a:t>
            </a:r>
            <a:r>
              <a:rPr lang="en-US" altLang="zh-CN" dirty="0" err="1"/>
              <a:t>Amean</a:t>
            </a:r>
            <a:r>
              <a:rPr lang="en-US" altLang="zh-CN" dirty="0"/>
              <a:t>'))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en-US" altLang="zh-CN" dirty="0" err="1"/>
              <a:t>df.eval</a:t>
            </a:r>
            <a:r>
              <a:rPr lang="en-US" altLang="zh-CN" dirty="0"/>
              <a:t>('A&lt;@</a:t>
            </a:r>
            <a:r>
              <a:rPr lang="en-US" altLang="zh-CN" dirty="0" err="1"/>
              <a:t>Amean</a:t>
            </a:r>
            <a:r>
              <a:rPr lang="en-US" altLang="zh-CN" dirty="0"/>
              <a:t>')])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inplace</a:t>
            </a:r>
            <a:r>
              <a:rPr lang="en-US" altLang="zh-CN" dirty="0"/>
              <a:t>=True </a:t>
            </a:r>
            <a:r>
              <a:rPr lang="zh-CN" altLang="en-US" dirty="0"/>
              <a:t>表示修改</a:t>
            </a:r>
            <a:r>
              <a:rPr lang="en-US" altLang="zh-CN" dirty="0" err="1"/>
              <a:t>df</a:t>
            </a:r>
            <a:r>
              <a:rPr lang="zh-CN" altLang="en-US" dirty="0"/>
              <a:t>本身（默认为</a:t>
            </a:r>
            <a:r>
              <a:rPr lang="en-US" altLang="zh-CN" dirty="0"/>
              <a:t>False</a:t>
            </a:r>
            <a:r>
              <a:rPr lang="zh-CN" altLang="en-US" dirty="0"/>
              <a:t>，不修改）</a:t>
            </a:r>
          </a:p>
          <a:p>
            <a:r>
              <a:rPr lang="en-US" altLang="zh-CN" dirty="0" err="1"/>
              <a:t>df.eval</a:t>
            </a:r>
            <a:r>
              <a:rPr lang="en-US" altLang="zh-CN" dirty="0"/>
              <a:t>('A=A*0', </a:t>
            </a:r>
            <a:r>
              <a:rPr lang="en-US" altLang="zh-CN" dirty="0" err="1"/>
              <a:t>inplace</a:t>
            </a:r>
            <a:r>
              <a:rPr lang="en-US" altLang="zh-CN" dirty="0"/>
              <a:t>=True) #</a:t>
            </a:r>
            <a:r>
              <a:rPr lang="zh-CN" altLang="en-US" dirty="0"/>
              <a:t>修改了</a:t>
            </a:r>
            <a:r>
              <a:rPr lang="en-US" altLang="zh-CN" dirty="0"/>
              <a:t>A</a:t>
            </a:r>
            <a:r>
              <a:rPr lang="zh-CN" altLang="en-US" dirty="0"/>
              <a:t>列的值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df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myprint</a:t>
            </a:r>
            <a:r>
              <a:rPr lang="en-US" altLang="zh-CN" dirty="0"/>
              <a:t>(type(</a:t>
            </a:r>
            <a:r>
              <a:rPr lang="en-US" altLang="zh-CN" dirty="0" err="1"/>
              <a:t>df.eval</a:t>
            </a:r>
            <a:r>
              <a:rPr lang="en-US" altLang="zh-CN" dirty="0"/>
              <a:t>('A=A+1'))) #</a:t>
            </a:r>
            <a:r>
              <a:rPr lang="zh-CN" altLang="en-US" dirty="0"/>
              <a:t>返回结果为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en-US" altLang="zh-CN" dirty="0" err="1"/>
              <a:t>myprint</a:t>
            </a:r>
            <a:r>
              <a:rPr lang="en-US" altLang="zh-CN" dirty="0"/>
              <a:t>(</a:t>
            </a:r>
            <a:r>
              <a:rPr lang="en-US" altLang="zh-CN" dirty="0" err="1"/>
              <a:t>df</a:t>
            </a:r>
            <a:r>
              <a:rPr lang="en-US" altLang="zh-CN" dirty="0"/>
              <a:t>)  # </a:t>
            </a:r>
            <a:r>
              <a:rPr lang="zh-CN" altLang="en-US" dirty="0"/>
              <a:t>并不修改</a:t>
            </a:r>
            <a:r>
              <a:rPr lang="en-US" altLang="zh-CN" dirty="0"/>
              <a:t>A</a:t>
            </a:r>
            <a:r>
              <a:rPr lang="zh-CN" altLang="en-US" dirty="0"/>
              <a:t>的值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6780" y="40010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#### 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r>
              <a:rPr lang="en-US" altLang="zh-CN" dirty="0" err="1" smtClean="0"/>
              <a:t>A_dict</a:t>
            </a:r>
            <a:r>
              <a:rPr lang="en-US" altLang="zh-CN" dirty="0" smtClean="0"/>
              <a:t> </a:t>
            </a:r>
            <a:r>
              <a:rPr lang="en-US" altLang="zh-CN" dirty="0"/>
              <a:t>= {'California': 1, </a:t>
            </a:r>
            <a:r>
              <a:rPr lang="en-US" altLang="zh-CN" dirty="0" smtClean="0"/>
              <a:t>'Texas</a:t>
            </a:r>
            <a:r>
              <a:rPr lang="en-US" altLang="zh-CN" dirty="0"/>
              <a:t>': 2</a:t>
            </a:r>
            <a:r>
              <a:rPr lang="en-US" altLang="zh-CN" dirty="0" smtClean="0"/>
              <a:t>, </a:t>
            </a:r>
            <a:r>
              <a:rPr lang="en-US" altLang="zh-CN" dirty="0"/>
              <a:t>'New York': 3,</a:t>
            </a:r>
          </a:p>
          <a:p>
            <a:r>
              <a:rPr lang="en-US" altLang="zh-CN" dirty="0"/>
              <a:t>                   'Florida': 4</a:t>
            </a:r>
            <a:r>
              <a:rPr lang="en-US" altLang="zh-CN" dirty="0" smtClean="0"/>
              <a:t>, </a:t>
            </a:r>
            <a:r>
              <a:rPr lang="en-US" altLang="zh-CN" dirty="0"/>
              <a:t>'Illinois': 5}</a:t>
            </a:r>
          </a:p>
          <a:p>
            <a:r>
              <a:rPr lang="en-US" altLang="zh-CN" dirty="0"/>
              <a:t>A = 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A_dict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B_dict</a:t>
            </a:r>
            <a:r>
              <a:rPr lang="en-US" altLang="zh-CN" dirty="0"/>
              <a:t> = {'California': 1, 'Texas': 2,</a:t>
            </a:r>
          </a:p>
          <a:p>
            <a:r>
              <a:rPr lang="en-US" altLang="zh-CN" dirty="0"/>
              <a:t>'New York': 3, 'Florida': 4, 'Illinois': 5}</a:t>
            </a:r>
          </a:p>
          <a:p>
            <a:r>
              <a:rPr lang="en-US" altLang="zh-CN" dirty="0"/>
              <a:t>B = </a:t>
            </a:r>
            <a:r>
              <a:rPr lang="en-US" altLang="zh-CN" dirty="0" err="1"/>
              <a:t>pd.Series</a:t>
            </a:r>
            <a:r>
              <a:rPr lang="en-US" altLang="zh-CN" dirty="0"/>
              <a:t>(</a:t>
            </a:r>
            <a:r>
              <a:rPr lang="en-US" altLang="zh-CN" dirty="0" err="1"/>
              <a:t>B_dict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({'A': A, 'B': B})</a:t>
            </a:r>
          </a:p>
        </p:txBody>
      </p:sp>
    </p:spTree>
    <p:extLst>
      <p:ext uri="{BB962C8B-B14F-4D97-AF65-F5344CB8AC3E}">
        <p14:creationId xmlns:p14="http://schemas.microsoft.com/office/powerpoint/2010/main" val="3791727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解决没有</a:t>
            </a:r>
            <a:r>
              <a:rPr lang="en-US" altLang="zh-CN" dirty="0" smtClean="0"/>
              <a:t>libiomp5md.dll </a:t>
            </a:r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>
                <a:hlinkClick r:id="rId2"/>
              </a:rPr>
              <a:t>https://cn.dll-files.com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 </a:t>
            </a:r>
            <a:r>
              <a:rPr lang="en-US" altLang="zh-CN" dirty="0" smtClean="0"/>
              <a:t>libiomp5md.dll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位，分别放到</a:t>
            </a:r>
            <a:r>
              <a:rPr lang="en-US" altLang="zh-CN" dirty="0"/>
              <a:t>C:\</a:t>
            </a:r>
            <a:r>
              <a:rPr lang="en-US" altLang="zh-CN" dirty="0" smtClean="0"/>
              <a:t>Windows\System32 </a:t>
            </a:r>
            <a:r>
              <a:rPr lang="zh-CN" altLang="en-US" dirty="0" smtClean="0"/>
              <a:t>和 </a:t>
            </a:r>
            <a:r>
              <a:rPr lang="en-US" altLang="zh-CN" dirty="0"/>
              <a:t>C:\</a:t>
            </a:r>
            <a:r>
              <a:rPr lang="en-US" altLang="zh-CN" dirty="0" smtClean="0"/>
              <a:t>Windows\SysWOW64 </a:t>
            </a:r>
            <a:r>
              <a:rPr lang="zh-CN" altLang="en-US" dirty="0" smtClean="0"/>
              <a:t>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6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824" y="207745"/>
            <a:ext cx="11037455" cy="135636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PyCharm</a:t>
            </a:r>
            <a:r>
              <a:rPr lang="zh-CN" altLang="en-US" sz="2800" dirty="0" smtClean="0"/>
              <a:t>中解决不能加载一些包的问题，尤其是</a:t>
            </a:r>
            <a:r>
              <a:rPr lang="en-US" altLang="zh-CN" sz="2800" dirty="0" err="1" smtClean="0"/>
              <a:t>numpy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sklearn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68" y="1179095"/>
            <a:ext cx="11349790" cy="54382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首先要确认，菜单</a:t>
            </a:r>
            <a:r>
              <a:rPr lang="en-US" altLang="zh-CN" dirty="0" smtClean="0">
                <a:solidFill>
                  <a:srgbClr val="FF0000"/>
                </a:solidFill>
              </a:rPr>
              <a:t>settings /project interpreter </a:t>
            </a:r>
            <a:r>
              <a:rPr lang="zh-CN" altLang="en-US" dirty="0" smtClean="0">
                <a:solidFill>
                  <a:srgbClr val="FF0000"/>
                </a:solidFill>
              </a:rPr>
              <a:t>是否适用</a:t>
            </a:r>
            <a:r>
              <a:rPr lang="en-US" altLang="zh-CN" dirty="0" err="1" smtClean="0">
                <a:solidFill>
                  <a:srgbClr val="FF0000"/>
                </a:solidFill>
              </a:rPr>
              <a:t>annaconda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python.exe</a:t>
            </a:r>
          </a:p>
          <a:p>
            <a:r>
              <a:rPr lang="zh-CN" altLang="en-US" dirty="0" smtClean="0"/>
              <a:t>其次再考虑：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环境：</a:t>
            </a:r>
            <a:r>
              <a:rPr lang="en-US" altLang="zh-CN" dirty="0" smtClean="0"/>
              <a:t>intel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, win7 x64</a:t>
            </a:r>
          </a:p>
          <a:p>
            <a:pPr lvl="1"/>
            <a:r>
              <a:rPr lang="zh-CN" altLang="en-US" dirty="0" smtClean="0"/>
              <a:t>问题：</a:t>
            </a:r>
            <a:r>
              <a:rPr lang="en-US" altLang="zh-CN" dirty="0" err="1" smtClean="0"/>
              <a:t>sklearn</a:t>
            </a:r>
            <a:r>
              <a:rPr lang="zh-CN" altLang="en-US" dirty="0" smtClean="0"/>
              <a:t>有安装但是不能使用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不同版本包依赖的问题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err="1" smtClean="0"/>
              <a:t>anconda</a:t>
            </a:r>
            <a:r>
              <a:rPr lang="zh-CN" altLang="en-US" dirty="0" smtClean="0"/>
              <a:t>打包的是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：卸载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，安装新版本，保证各依赖包和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版本保持一致（推荐）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我的版本：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 2018.2  ;  Anaconda3-5.2.0-Windows-x86_64.exe </a:t>
            </a:r>
            <a:r>
              <a:rPr lang="zh-CN" altLang="en-US" dirty="0" smtClean="0"/>
              <a:t>，打包了</a:t>
            </a:r>
            <a:r>
              <a:rPr lang="en-US" altLang="zh-CN" dirty="0" smtClean="0"/>
              <a:t>python 3.6.5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numpy</a:t>
            </a:r>
            <a:r>
              <a:rPr lang="en-US" altLang="zh-CN" dirty="0"/>
              <a:t> </a:t>
            </a:r>
            <a:r>
              <a:rPr lang="en-US" altLang="zh-CN" dirty="0" smtClean="0"/>
              <a:t>1.14.3</a:t>
            </a:r>
          </a:p>
          <a:p>
            <a:pPr lvl="3"/>
            <a:r>
              <a:rPr lang="zh-CN" altLang="en-US" dirty="0" smtClean="0"/>
              <a:t>测试代码：</a:t>
            </a: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sklearn</a:t>
            </a:r>
            <a:r>
              <a:rPr lang="en-US" altLang="zh-CN" dirty="0"/>
              <a:t>, sys;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：（手动安装，不推荐）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Anconda</a:t>
            </a:r>
            <a:r>
              <a:rPr lang="en-US" altLang="zh-CN" dirty="0" smtClean="0"/>
              <a:t> prompt</a:t>
            </a:r>
            <a:r>
              <a:rPr lang="zh-CN" altLang="en-US" dirty="0" smtClean="0"/>
              <a:t>卸载旧版本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conda</a:t>
            </a:r>
            <a:r>
              <a:rPr lang="en-US" altLang="zh-CN" dirty="0" smtClean="0"/>
              <a:t> uninstall </a:t>
            </a:r>
            <a:r>
              <a:rPr lang="x-none" altLang="zh-CN" dirty="0" smtClean="0"/>
              <a:t>scikit-learn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Conda </a:t>
            </a:r>
            <a:r>
              <a:rPr lang="zh-CN" altLang="zh-CN" dirty="0"/>
              <a:t>uninstall </a:t>
            </a:r>
            <a:r>
              <a:rPr lang="zh-CN" altLang="zh-CN" dirty="0" smtClean="0"/>
              <a:t>numpy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Anconda</a:t>
            </a:r>
            <a:r>
              <a:rPr lang="en-US" altLang="zh-CN" dirty="0"/>
              <a:t> </a:t>
            </a:r>
            <a:r>
              <a:rPr lang="en-US" altLang="zh-CN" dirty="0" smtClean="0"/>
              <a:t>prompt </a:t>
            </a:r>
            <a:r>
              <a:rPr lang="zh-CN" altLang="en-US" dirty="0" smtClean="0"/>
              <a:t>用 “</a:t>
            </a:r>
            <a:r>
              <a:rPr lang="en-US" altLang="zh-CN" dirty="0"/>
              <a:t>pip install +  </a:t>
            </a:r>
            <a:r>
              <a:rPr lang="zh-CN" altLang="en-US" dirty="0"/>
              <a:t>本地</a:t>
            </a:r>
            <a:r>
              <a:rPr lang="en-US" altLang="zh-CN" dirty="0" err="1"/>
              <a:t>whl</a:t>
            </a:r>
            <a:r>
              <a:rPr lang="zh-CN" altLang="en-US" dirty="0"/>
              <a:t>文件 </a:t>
            </a:r>
            <a:r>
              <a:rPr lang="zh-CN" altLang="en-US" dirty="0" smtClean="0"/>
              <a:t>” 安装第三方新版本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从</a:t>
            </a:r>
            <a:r>
              <a:rPr lang="en-US" altLang="zh-CN" dirty="0">
                <a:hlinkClick r:id="rId2"/>
              </a:rPr>
              <a:t>https://www.lfd.uci.edu/~gohlke/pythonlibs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速度很慢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，放到一个文件夹如</a:t>
            </a:r>
            <a:r>
              <a:rPr lang="en-US" altLang="zh-CN" dirty="0" smtClean="0"/>
              <a:t>D:\python\whl</a:t>
            </a:r>
          </a:p>
          <a:p>
            <a:pPr lvl="3"/>
            <a:r>
              <a:rPr lang="en-US" altLang="zh-CN" dirty="0"/>
              <a:t>pip install D:\Python\whl\</a:t>
            </a:r>
            <a:r>
              <a:rPr lang="en-US" altLang="zh-CN" dirty="0">
                <a:solidFill>
                  <a:srgbClr val="FF0000"/>
                </a:solidFill>
              </a:rPr>
              <a:t>matplotlib</a:t>
            </a:r>
            <a:r>
              <a:rPr lang="en-US" altLang="zh-CN" dirty="0"/>
              <a:t>-2.2.2-cp36-cp36m-win_amd64.whl</a:t>
            </a:r>
          </a:p>
          <a:p>
            <a:pPr lvl="3"/>
            <a:r>
              <a:rPr lang="en-US" altLang="zh-CN" dirty="0"/>
              <a:t>pip install D:\Python\whl\</a:t>
            </a:r>
            <a:r>
              <a:rPr lang="en-US" altLang="zh-CN" dirty="0">
                <a:solidFill>
                  <a:srgbClr val="FF0000"/>
                </a:solidFill>
              </a:rPr>
              <a:t>numpy</a:t>
            </a:r>
            <a:r>
              <a:rPr lang="en-US" altLang="zh-CN" dirty="0"/>
              <a:t>-1.14.5+mkl-cp36-cp36m-win_amd64.whl</a:t>
            </a:r>
          </a:p>
          <a:p>
            <a:pPr lvl="3"/>
            <a:r>
              <a:rPr lang="en-US" altLang="zh-CN" dirty="0"/>
              <a:t>pip install D:\Python\whl\</a:t>
            </a:r>
            <a:r>
              <a:rPr lang="en-US" altLang="zh-CN" dirty="0">
                <a:solidFill>
                  <a:srgbClr val="FF0000"/>
                </a:solidFill>
              </a:rPr>
              <a:t>scikit</a:t>
            </a:r>
            <a:r>
              <a:rPr lang="en-US" altLang="zh-CN" dirty="0"/>
              <a:t>_learn-0.19.2-cp36-cp36m-win_amd64.whl</a:t>
            </a:r>
          </a:p>
          <a:p>
            <a:pPr lvl="3"/>
            <a:r>
              <a:rPr lang="en-US" altLang="zh-CN" dirty="0"/>
              <a:t>pip install D:\Python\whl\</a:t>
            </a:r>
            <a:r>
              <a:rPr lang="en-US" altLang="zh-CN" dirty="0">
                <a:solidFill>
                  <a:srgbClr val="FF0000"/>
                </a:solidFill>
              </a:rPr>
              <a:t>scipy</a:t>
            </a:r>
            <a:r>
              <a:rPr lang="en-US" altLang="zh-CN" dirty="0"/>
              <a:t>-1.1.0-cp36-cp36m-win_amd64.whl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2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39829"/>
            <a:ext cx="9875520" cy="883118"/>
          </a:xfrm>
        </p:spPr>
        <p:txBody>
          <a:bodyPr/>
          <a:lstStyle/>
          <a:p>
            <a:r>
              <a:rPr lang="en-US" altLang="zh-CN" dirty="0" err="1" smtClean="0"/>
              <a:t>Anconda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IDE </a:t>
            </a:r>
            <a:r>
              <a:rPr lang="en-US" altLang="zh-CN" dirty="0" err="1"/>
              <a:t>Spyder</a:t>
            </a:r>
            <a:r>
              <a:rPr lang="zh-CN" altLang="en-US" dirty="0"/>
              <a:t>的简单介绍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084" y="1179094"/>
            <a:ext cx="9872871" cy="4499811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blog.csdn.net/zhj_matlab/article/details/52959720</a:t>
            </a:r>
            <a:endParaRPr lang="en-US" altLang="zh-CN" dirty="0" smtClean="0"/>
          </a:p>
          <a:p>
            <a:r>
              <a:rPr lang="en-US" altLang="zh-CN" dirty="0" err="1"/>
              <a:t>Spyder</a:t>
            </a:r>
            <a:r>
              <a:rPr lang="zh-CN" altLang="en-US" dirty="0"/>
              <a:t>，</a:t>
            </a:r>
            <a:r>
              <a:rPr lang="zh-CN" altLang="en-US" dirty="0" smtClean="0"/>
              <a:t>一个</a:t>
            </a:r>
            <a:r>
              <a:rPr lang="zh-CN" altLang="en-US" dirty="0"/>
              <a:t>类似于 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atlab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python IDE</a:t>
            </a:r>
            <a:r>
              <a:rPr lang="zh-CN" altLang="en-US" dirty="0"/>
              <a:t>。习惯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</a:t>
            </a:r>
            <a:r>
              <a:rPr lang="zh-CN" altLang="en-US" dirty="0"/>
              <a:t>的人可以选这个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试验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见下页</a:t>
            </a:r>
            <a:endParaRPr lang="zh-CN" altLang="en-US" dirty="0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31" y="2114896"/>
            <a:ext cx="7299158" cy="43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3145" y="1540163"/>
            <a:ext cx="9872871" cy="944419"/>
          </a:xfrm>
        </p:spPr>
        <p:txBody>
          <a:bodyPr/>
          <a:lstStyle/>
          <a:p>
            <a:r>
              <a:rPr lang="zh-CN" altLang="en-US" dirty="0"/>
              <a:t>代码在</a:t>
            </a:r>
            <a:r>
              <a:rPr lang="en-US" altLang="zh-CN" dirty="0" err="1" smtClean="0"/>
              <a:t>Spyder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左边窗口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中输入，结果在右下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 console</a:t>
            </a:r>
            <a:r>
              <a:rPr lang="zh-CN" altLang="en-US" dirty="0" smtClean="0"/>
              <a:t>窗口输出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0" y="2597424"/>
            <a:ext cx="11150060" cy="37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Python</a:t>
            </a:r>
            <a:r>
              <a:rPr lang="zh-CN" altLang="en-US" sz="3600" dirty="0" smtClean="0">
                <a:latin typeface="+mj-ea"/>
              </a:rPr>
              <a:t>入门推荐在线教程</a:t>
            </a:r>
            <a:r>
              <a:rPr lang="en-US" altLang="zh-CN" sz="3600" dirty="0" smtClean="0">
                <a:latin typeface="+mj-ea"/>
              </a:rPr>
              <a:t>&amp;</a:t>
            </a:r>
            <a:r>
              <a:rPr lang="zh-CN" altLang="en-US" sz="3600" dirty="0" smtClean="0">
                <a:latin typeface="+mj-ea"/>
              </a:rPr>
              <a:t>书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www.runoob.com/python/python-tutorial.html</a:t>
            </a:r>
          </a:p>
          <a:p>
            <a:pPr lvl="1"/>
            <a:r>
              <a:rPr lang="en-US" altLang="zh-CN" b="1" dirty="0"/>
              <a:t>Python </a:t>
            </a:r>
            <a:r>
              <a:rPr lang="zh-CN" altLang="en-US" b="1" dirty="0"/>
              <a:t>基础</a:t>
            </a:r>
            <a:r>
              <a:rPr lang="zh-CN" altLang="en-US" b="1" dirty="0" smtClean="0"/>
              <a:t>教程，</a:t>
            </a:r>
            <a:r>
              <a:rPr lang="zh-CN" altLang="en-US" dirty="0"/>
              <a:t>适合想从零开始学习</a:t>
            </a:r>
            <a:r>
              <a:rPr lang="en-US" altLang="zh-CN" dirty="0"/>
              <a:t>Python</a:t>
            </a:r>
            <a:r>
              <a:rPr lang="zh-CN" altLang="en-US" dirty="0"/>
              <a:t>编程语言的开发人员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www.liaoxuefeng.com/wiki/0014316089557264a6b348958f449949df42a6d3a2e542c000</a:t>
            </a:r>
            <a:endParaRPr lang="en-US" altLang="zh-CN" dirty="0" smtClean="0"/>
          </a:p>
          <a:p>
            <a:pPr lvl="1"/>
            <a:r>
              <a:rPr lang="zh-CN" altLang="zh-CN" b="1" dirty="0">
                <a:latin typeface="+mj-ea"/>
              </a:rPr>
              <a:t>廖雪峰</a:t>
            </a:r>
            <a:r>
              <a:rPr lang="en-US" altLang="zh-CN" b="1" dirty="0">
                <a:latin typeface="+mj-ea"/>
              </a:rPr>
              <a:t>Python3</a:t>
            </a:r>
            <a:r>
              <a:rPr lang="zh-CN" altLang="zh-CN" b="1" dirty="0" smtClean="0">
                <a:latin typeface="+mj-ea"/>
              </a:rPr>
              <a:t>教程</a:t>
            </a:r>
            <a:r>
              <a:rPr lang="zh-CN" altLang="en-US" b="1" dirty="0" smtClean="0">
                <a:latin typeface="+mj-ea"/>
              </a:rPr>
              <a:t>，适合初级人员。</a:t>
            </a:r>
            <a:r>
              <a:rPr lang="zh-CN" altLang="en-US" dirty="0" smtClean="0"/>
              <a:t>相对于一些简单入门书（废话太多，体系混乱），这个在线教程质量上等，推荐边学边练（比如使用</a:t>
            </a:r>
            <a:r>
              <a:rPr lang="en-US" altLang="zh-CN" dirty="0" err="1" smtClean="0"/>
              <a:t>Spyder</a:t>
            </a:r>
            <a:r>
              <a:rPr lang="zh-CN" altLang="en-US" dirty="0" smtClean="0"/>
              <a:t>，但是更推荐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https://morvanzhou.github.io/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莫烦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 各种包学习的初步教程大杂烩，并有代码。推荐。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数据科学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/>
              <a:t>2018.1 </a:t>
            </a:r>
            <a:r>
              <a:rPr lang="zh-CN" altLang="en-US" dirty="0" smtClean="0"/>
              <a:t>出版，翻译</a:t>
            </a:r>
            <a:r>
              <a:rPr lang="zh-CN" altLang="en-US" dirty="0"/>
              <a:t>总体质量不错</a:t>
            </a:r>
            <a:endParaRPr lang="en-US" altLang="zh-CN" dirty="0"/>
          </a:p>
          <a:p>
            <a:pPr lvl="1"/>
            <a:r>
              <a:rPr lang="zh-CN" altLang="en-US" dirty="0"/>
              <a:t>原书作者开源</a:t>
            </a:r>
            <a:r>
              <a:rPr lang="en-US" altLang="zh-CN" dirty="0"/>
              <a:t>notebook</a:t>
            </a:r>
            <a:r>
              <a:rPr lang="zh-CN" altLang="en-US" dirty="0"/>
              <a:t>（英文书原稿和代码）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99" y="4138098"/>
            <a:ext cx="1970072" cy="22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813" y="2835691"/>
            <a:ext cx="10271234" cy="135636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 工具：  </a:t>
            </a:r>
            <a:r>
              <a:rPr lang="en-US" altLang="zh-CN" dirty="0"/>
              <a:t>Python &amp; Anaconda &amp; </a:t>
            </a:r>
            <a:r>
              <a:rPr lang="en-US" altLang="zh-CN" dirty="0" err="1"/>
              <a:t>PyCharm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97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253" y="14855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79" y="1126435"/>
            <a:ext cx="11790947" cy="534655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发行包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从清华镜像下载 </a:t>
            </a:r>
            <a:r>
              <a:rPr lang="en-US" altLang="zh-CN" dirty="0" smtClean="0"/>
              <a:t>https://mirrors.tuna.tsinghua.edu.cn/anaconda/archive/ </a:t>
            </a:r>
          </a:p>
          <a:p>
            <a:r>
              <a:rPr lang="zh-CN" altLang="en-US" dirty="0" smtClean="0"/>
              <a:t>设置国内镜像站（平均速度从</a:t>
            </a:r>
            <a:r>
              <a:rPr lang="en-US" altLang="zh-CN" dirty="0" smtClean="0"/>
              <a:t>30k/s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3M/s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参考</a:t>
            </a:r>
            <a:r>
              <a:rPr lang="en-US" altLang="zh-CN" dirty="0"/>
              <a:t>] https://mirrors.tuna.tsinghua.edu.cn/help/anaconda/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] </a:t>
            </a:r>
            <a:r>
              <a:rPr lang="zh-CN" altLang="en-US" dirty="0" smtClean="0"/>
              <a:t>开始菜单中找到 </a:t>
            </a:r>
            <a:r>
              <a:rPr lang="en-US" altLang="zh-CN" dirty="0" smtClean="0"/>
              <a:t>Anaconda Prompt</a:t>
            </a:r>
            <a:r>
              <a:rPr lang="zh-CN" altLang="en-US" dirty="0" smtClean="0"/>
              <a:t>，点击打开后分别输入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conda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--add channels </a:t>
            </a:r>
            <a:r>
              <a:rPr lang="en-US" altLang="zh-CN" sz="2000" dirty="0" smtClean="0">
                <a:hlinkClick r:id="rId2"/>
              </a:rPr>
              <a:t>https://mirrors.tuna.tsinghua.edu.cn/anaconda/pkgs/free/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it-IT" altLang="zh-CN" sz="2000" dirty="0" smtClean="0"/>
              <a:t>conda config --add channels </a:t>
            </a:r>
            <a:r>
              <a:rPr lang="it-IT" altLang="zh-CN" sz="2000" dirty="0" smtClean="0">
                <a:hlinkClick r:id="rId3"/>
              </a:rPr>
              <a:t>https://mirrors.tuna.tsinghua.edu.cn/anaconda/pkgs/main/</a:t>
            </a:r>
            <a:endParaRPr lang="it-IT" altLang="zh-CN" sz="2000" dirty="0" smtClean="0"/>
          </a:p>
          <a:p>
            <a:pPr lvl="1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--add channels https://mirrors.ustc.edu.cn/anaconda/cloud/conda-forge/</a:t>
            </a:r>
          </a:p>
          <a:p>
            <a:pPr lvl="1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--add channels https://mirrors.ustc.edu.cn/anaconda/cloud/msys2/</a:t>
            </a:r>
          </a:p>
          <a:p>
            <a:pPr lvl="1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--add channels https://mirrors.ustc.edu.cn/anaconda/cloud/bioconda/</a:t>
            </a:r>
          </a:p>
          <a:p>
            <a:pPr lvl="1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--add channels https://mirrors.ustc.edu.cn/anaconda/cloud/menpo/</a:t>
            </a:r>
          </a:p>
          <a:p>
            <a:pPr lvl="1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--set </a:t>
            </a:r>
            <a:r>
              <a:rPr lang="en-US" altLang="zh-CN" dirty="0" err="1"/>
              <a:t>show_channel_urls</a:t>
            </a:r>
            <a:r>
              <a:rPr lang="en-US" altLang="zh-CN" dirty="0"/>
              <a:t> yes</a:t>
            </a:r>
            <a:endParaRPr lang="it-IT" altLang="zh-CN" dirty="0"/>
          </a:p>
          <a:p>
            <a:r>
              <a:rPr lang="en-US" altLang="zh-CN" dirty="0" smtClean="0"/>
              <a:t>#</a:t>
            </a:r>
            <a:r>
              <a:rPr lang="zh-CN" altLang="en-US" dirty="0"/>
              <a:t>开始菜单中找到 </a:t>
            </a:r>
            <a:r>
              <a:rPr lang="en-US" altLang="zh-CN" dirty="0"/>
              <a:t>Anaconda Prompt</a:t>
            </a:r>
            <a:r>
              <a:rPr lang="zh-CN" altLang="en-US" dirty="0"/>
              <a:t>，点击</a:t>
            </a:r>
            <a:r>
              <a:rPr lang="zh-CN" altLang="en-US" dirty="0" smtClean="0"/>
              <a:t>打开，查看</a:t>
            </a:r>
            <a:r>
              <a:rPr lang="zh-CN" altLang="en-US" dirty="0"/>
              <a:t>当前环境下已安装的包</a:t>
            </a:r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list &gt;c:\condaList.txt</a:t>
            </a:r>
          </a:p>
          <a:p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开始菜单中找到 </a:t>
            </a:r>
            <a:r>
              <a:rPr lang="en-US" altLang="zh-CN" dirty="0" smtClean="0"/>
              <a:t>Anaconda Prompt</a:t>
            </a:r>
            <a:r>
              <a:rPr lang="zh-CN" altLang="en-US" dirty="0" smtClean="0"/>
              <a:t>，点击打开后输入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upgrade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-all                              (</a:t>
            </a:r>
            <a:r>
              <a:rPr lang="zh-CN" altLang="en-US" dirty="0" smtClean="0">
                <a:solidFill>
                  <a:srgbClr val="FF0000"/>
                </a:solidFill>
              </a:rPr>
              <a:t>注意这里是两个横杆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更新有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多个包， 少数包可能会更新出错</a:t>
            </a:r>
            <a:endParaRPr lang="en-US" altLang="zh-CN" dirty="0" smtClean="0"/>
          </a:p>
          <a:p>
            <a:r>
              <a:rPr lang="zh-CN" altLang="en-US" dirty="0" smtClean="0"/>
              <a:t>安装新包，例如</a:t>
            </a:r>
            <a:r>
              <a:rPr lang="en-US" altLang="zh-CN" dirty="0" err="1" smtClean="0"/>
              <a:t>gensim</a:t>
            </a:r>
            <a:r>
              <a:rPr lang="zh-CN" altLang="en-US" dirty="0" smtClean="0"/>
              <a:t>的命令：    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gensim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520" y="4678198"/>
            <a:ext cx="1722269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654" y="212437"/>
            <a:ext cx="9875520" cy="1356360"/>
          </a:xfrm>
        </p:spPr>
        <p:txBody>
          <a:bodyPr/>
          <a:lstStyle/>
          <a:p>
            <a:r>
              <a:rPr lang="en-US" altLang="zh-CN" dirty="0"/>
              <a:t>Anaconda Navigator </a:t>
            </a:r>
            <a:r>
              <a:rPr lang="zh-CN" altLang="en-US" dirty="0" smtClean="0"/>
              <a:t>主要组件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138" y="1098884"/>
            <a:ext cx="11425037" cy="51190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upyter</a:t>
            </a:r>
            <a:r>
              <a:rPr lang="en-US" altLang="zh-CN" dirty="0" smtClean="0"/>
              <a:t> </a:t>
            </a:r>
            <a:r>
              <a:rPr lang="en-US" altLang="zh-CN" dirty="0"/>
              <a:t>notebook </a:t>
            </a:r>
            <a:r>
              <a:rPr lang="zh-CN" altLang="en-US" dirty="0"/>
              <a:t>（此前被称为 </a:t>
            </a:r>
            <a:r>
              <a:rPr lang="en-US" altLang="zh-CN" dirty="0" err="1"/>
              <a:t>IPython</a:t>
            </a:r>
            <a:r>
              <a:rPr lang="en-US" altLang="zh-CN" dirty="0"/>
              <a:t> notebook</a:t>
            </a:r>
            <a:r>
              <a:rPr lang="zh-CN" altLang="en-US" dirty="0"/>
              <a:t>） ：基于</a:t>
            </a:r>
            <a:r>
              <a:rPr lang="en-US" altLang="zh-CN" dirty="0"/>
              <a:t>web</a:t>
            </a:r>
            <a:r>
              <a:rPr lang="zh-CN" altLang="en-US" dirty="0"/>
              <a:t>的交互式计算环境，可以编辑易于人们阅读的文档，用于展示数据分析的过程。</a:t>
            </a:r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qtconsole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：可</a:t>
            </a:r>
            <a:r>
              <a:rPr lang="zh-CN" altLang="en-US" dirty="0"/>
              <a:t>执行 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的仿终端图形界面程序，相比 </a:t>
            </a:r>
            <a:r>
              <a:rPr lang="en-US" altLang="zh-CN" dirty="0"/>
              <a:t>Python Shell </a:t>
            </a:r>
            <a:r>
              <a:rPr lang="zh-CN" altLang="en-US" dirty="0"/>
              <a:t>界面</a:t>
            </a:r>
            <a:r>
              <a:rPr lang="zh-CN" altLang="en-US" dirty="0" smtClean="0"/>
              <a:t>，可以</a:t>
            </a:r>
            <a:r>
              <a:rPr lang="zh-CN" altLang="en-US" dirty="0"/>
              <a:t>直接显示代码生成的图形，实现多行代码输入执行，以及内置许多有用的功能和函数。</a:t>
            </a:r>
          </a:p>
          <a:p>
            <a:r>
              <a:rPr lang="en-US" altLang="zh-CN" dirty="0" err="1" smtClean="0"/>
              <a:t>Spyder</a:t>
            </a:r>
            <a:r>
              <a:rPr lang="en-US" altLang="zh-CN" dirty="0" smtClean="0"/>
              <a:t> </a:t>
            </a:r>
            <a:r>
              <a:rPr lang="zh-CN" altLang="en-US" dirty="0"/>
              <a:t>：一个使用</a:t>
            </a:r>
            <a:r>
              <a:rPr lang="en-US" altLang="zh-CN" dirty="0"/>
              <a:t>Python</a:t>
            </a:r>
            <a:r>
              <a:rPr lang="zh-CN" altLang="en-US" dirty="0"/>
              <a:t>语言、跨平台的、科学运算集成开发环境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推荐用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58" y="3003155"/>
            <a:ext cx="9444332" cy="35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JupyterLab</a:t>
            </a:r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1685014"/>
            <a:ext cx="4319650" cy="4410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91" y="1737101"/>
            <a:ext cx="4520134" cy="4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4812</TotalTime>
  <Words>5143</Words>
  <Application>Microsoft Office PowerPoint</Application>
  <PresentationFormat>宽屏</PresentationFormat>
  <Paragraphs>474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宋体</vt:lpstr>
      <vt:lpstr>Corbel</vt:lpstr>
      <vt:lpstr>基础</vt:lpstr>
      <vt:lpstr>包装程序外壳对象</vt:lpstr>
      <vt:lpstr>Python数据挖掘简单入门</vt:lpstr>
      <vt:lpstr>零基础路线图</vt:lpstr>
      <vt:lpstr>重点</vt:lpstr>
      <vt:lpstr>补充说明</vt:lpstr>
      <vt:lpstr>Python入门推荐在线教程&amp;书</vt:lpstr>
      <vt:lpstr>1  工具：  Python &amp; Anaconda &amp; PyCharm </vt:lpstr>
      <vt:lpstr>安装</vt:lpstr>
      <vt:lpstr>Anaconda Navigator 主要组件</vt:lpstr>
      <vt:lpstr>JupyterLab                        Jupyter notebook</vt:lpstr>
      <vt:lpstr>指定双击打开.ipynb 方法</vt:lpstr>
      <vt:lpstr>Jupyter:  快捷运行代码 ctrl+enter</vt:lpstr>
      <vt:lpstr>编辑器推荐用Pycharm</vt:lpstr>
      <vt:lpstr>Pycharm技巧</vt:lpstr>
      <vt:lpstr>Pycharm技巧：自定义文件头</vt:lpstr>
      <vt:lpstr>2   语法和包  </vt:lpstr>
      <vt:lpstr>一页纸Python基础语法 改写自&lt;&lt;Python机器学习及实践&gt;&gt;</vt:lpstr>
      <vt:lpstr>Python编程规范（个人观点）</vt:lpstr>
      <vt:lpstr>Python自定义包</vt:lpstr>
      <vt:lpstr>使用pydoc从web页查看Python包帮助</vt:lpstr>
      <vt:lpstr>Python数据挖掘常用数据结构比较</vt:lpstr>
      <vt:lpstr>3. 其他部分细节  </vt:lpstr>
      <vt:lpstr>Pandas DataFrame数据访问方式1： 测试数据</vt:lpstr>
      <vt:lpstr>Pandas DataFrame数据直接访问方式（不使用内置索引器loc和iloc）</vt:lpstr>
      <vt:lpstr>Pandas DataFrame使用loc索引器和iloc索引器访问</vt:lpstr>
      <vt:lpstr>Pandas DataFrame  data.values是一个np.ndarray</vt:lpstr>
      <vt:lpstr>Matplotlib介绍</vt:lpstr>
      <vt:lpstr>PowerPoint 演示文稿</vt:lpstr>
      <vt:lpstr>Python类，属性和对象属性的不同</vt:lpstr>
      <vt:lpstr>一页纸的异常处理简介</vt:lpstr>
      <vt:lpstr>numpy入门---主要参考《 Python数据科学手册》</vt:lpstr>
      <vt:lpstr>PowerPoint 演示文稿</vt:lpstr>
      <vt:lpstr>Pandas重点:   DataFrame</vt:lpstr>
      <vt:lpstr>Pandas入门Series对象---主要参考《 Python数据科学手册》</vt:lpstr>
      <vt:lpstr>为啥不用整数做为显式索引？</vt:lpstr>
      <vt:lpstr>Pandas入门DataFrame对象---主要参考《 Python数据科学手册》</vt:lpstr>
      <vt:lpstr>Pandas入门---主要参考《 Python数据科学手册》</vt:lpstr>
      <vt:lpstr>Pandas简单合并数据集：Concat与Append操作</vt:lpstr>
      <vt:lpstr>Pandas合并数据集：类数据库操作方法merge()</vt:lpstr>
      <vt:lpstr>Pandas累计与分组，主要使用groupby对象</vt:lpstr>
      <vt:lpstr>Pandas DataFrame对象eval/query方法（1）</vt:lpstr>
      <vt:lpstr>Pandas DataFrame对象eval/query方法（2）</vt:lpstr>
      <vt:lpstr>解决没有libiomp5md.dll 问题</vt:lpstr>
      <vt:lpstr>在PyCharm中解决不能加载一些包的问题，尤其是numpy和sklearn</vt:lpstr>
      <vt:lpstr>Anconda 自带IDE Spyder的简单介绍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Python数据挖掘简单入门</dc:title>
  <dc:creator>zim</dc:creator>
  <cp:lastModifiedBy>de'l'l</cp:lastModifiedBy>
  <cp:revision>365</cp:revision>
  <dcterms:created xsi:type="dcterms:W3CDTF">2018-01-08T14:22:10Z</dcterms:created>
  <dcterms:modified xsi:type="dcterms:W3CDTF">2022-02-22T03:57:03Z</dcterms:modified>
</cp:coreProperties>
</file>