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3" r:id="rId3"/>
    <p:sldId id="267" r:id="rId4"/>
    <p:sldId id="264" r:id="rId5"/>
    <p:sldId id="268" r:id="rId6"/>
    <p:sldId id="266" r:id="rId7"/>
    <p:sldId id="275" r:id="rId8"/>
    <p:sldId id="270" r:id="rId9"/>
    <p:sldId id="271"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5CA9D04-A501-4F13-B76A-324A169AF09C}" type="datetimeFigureOut">
              <a:rPr lang="zh-CN" altLang="en-US" smtClean="0"/>
              <a:t>2019/7/20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6CF93-9847-4FAA-A8BE-56BEBF0730B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60980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274632071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6CF93-9847-4FAA-A8BE-56BEBF0730B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366002"/>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277164834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6CF93-9847-4FAA-A8BE-56BEBF0730B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9121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967616417"/>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409284371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335463620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232873901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F6CF93-9847-4FAA-A8BE-56BEBF0730BA}" type="slidenum">
              <a:rPr lang="zh-CN" altLang="en-US" smtClean="0"/>
              <a:t>‹#›</a:t>
            </a:fld>
            <a:endParaRPr lang="zh-CN" altLang="en-US"/>
          </a:p>
        </p:txBody>
      </p:sp>
    </p:spTree>
    <p:extLst>
      <p:ext uri="{BB962C8B-B14F-4D97-AF65-F5344CB8AC3E}">
        <p14:creationId xmlns:p14="http://schemas.microsoft.com/office/powerpoint/2010/main" val="176644333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5CA9D04-A501-4F13-B76A-324A169AF09C}" type="datetimeFigureOut">
              <a:rPr lang="zh-CN" altLang="en-US" smtClean="0"/>
              <a:t>2019/7/20 Saturday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F6CF93-9847-4FAA-A8BE-56BEBF0730B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8089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CA9D04-A501-4F13-B76A-324A169AF09C}" type="datetimeFigureOut">
              <a:rPr lang="zh-CN" altLang="en-US" smtClean="0"/>
              <a:t>2019/7/20 Saturday</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F6CF93-9847-4FAA-A8BE-56BEBF0730B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660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2D8687F-D0F2-453A-9ED5-18EBBA87F579}"/>
              </a:ext>
            </a:extLst>
          </p:cNvPr>
          <p:cNvSpPr>
            <a:spLocks noGrp="1"/>
          </p:cNvSpPr>
          <p:nvPr>
            <p:ph type="ctrTitle"/>
          </p:nvPr>
        </p:nvSpPr>
        <p:spPr/>
        <p:txBody>
          <a:bodyPr/>
          <a:lstStyle/>
          <a:p>
            <a:r>
              <a:rPr lang="zh-CN" altLang="en-US" dirty="0"/>
              <a:t>第一</a:t>
            </a:r>
            <a:r>
              <a:rPr lang="zh-CN" altLang="en-US" strike="sngStrike" dirty="0"/>
              <a:t>节</a:t>
            </a:r>
            <a:r>
              <a:rPr lang="zh-CN" altLang="en-US" dirty="0"/>
              <a:t>棵</a:t>
            </a:r>
          </a:p>
        </p:txBody>
      </p:sp>
      <p:sp>
        <p:nvSpPr>
          <p:cNvPr id="5" name="文本占位符 4">
            <a:extLst>
              <a:ext uri="{FF2B5EF4-FFF2-40B4-BE49-F238E27FC236}">
                <a16:creationId xmlns:a16="http://schemas.microsoft.com/office/drawing/2014/main" id="{5E49B8E3-2CBB-43ED-A174-8AACFFFD61C5}"/>
              </a:ext>
            </a:extLst>
          </p:cNvPr>
          <p:cNvSpPr>
            <a:spLocks noGrp="1"/>
          </p:cNvSpPr>
          <p:nvPr>
            <p:ph type="subTitle" idx="1"/>
          </p:nvPr>
        </p:nvSpPr>
        <p:spPr/>
        <p:txBody>
          <a:bodyPr/>
          <a:lstStyle/>
          <a:p>
            <a:r>
              <a:rPr lang="zh-CN" altLang="en-US" dirty="0"/>
              <a:t>替罪羊树</a:t>
            </a:r>
          </a:p>
        </p:txBody>
      </p:sp>
    </p:spTree>
    <p:extLst>
      <p:ext uri="{BB962C8B-B14F-4D97-AF65-F5344CB8AC3E}">
        <p14:creationId xmlns:p14="http://schemas.microsoft.com/office/powerpoint/2010/main" val="256949039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90E91-2AAF-404F-9669-C36572B4FBB2}"/>
              </a:ext>
            </a:extLst>
          </p:cNvPr>
          <p:cNvSpPr>
            <a:spLocks noGrp="1"/>
          </p:cNvSpPr>
          <p:nvPr>
            <p:ph type="title"/>
          </p:nvPr>
        </p:nvSpPr>
        <p:spPr/>
        <p:txBody>
          <a:bodyPr/>
          <a:lstStyle/>
          <a:p>
            <a:r>
              <a:rPr lang="zh-CN" altLang="en-US" dirty="0"/>
              <a:t>查询排名的值</a:t>
            </a:r>
          </a:p>
        </p:txBody>
      </p:sp>
      <p:sp>
        <p:nvSpPr>
          <p:cNvPr id="3" name="内容占位符 2">
            <a:extLst>
              <a:ext uri="{FF2B5EF4-FFF2-40B4-BE49-F238E27FC236}">
                <a16:creationId xmlns:a16="http://schemas.microsoft.com/office/drawing/2014/main" id="{63117568-1C57-41AD-88E3-691943AA41A7}"/>
              </a:ext>
            </a:extLst>
          </p:cNvPr>
          <p:cNvSpPr>
            <a:spLocks noGrp="1"/>
          </p:cNvSpPr>
          <p:nvPr>
            <p:ph idx="1"/>
          </p:nvPr>
        </p:nvSpPr>
        <p:spPr/>
        <p:txBody>
          <a:bodyPr/>
          <a:lstStyle/>
          <a:p>
            <a:r>
              <a:rPr lang="zh-CN" altLang="en-US" dirty="0"/>
              <a:t>代码也非常好写，有主席树求区间第</a:t>
            </a:r>
            <a:r>
              <a:rPr lang="en-US" altLang="zh-CN" dirty="0"/>
              <a:t>K</a:t>
            </a:r>
            <a:r>
              <a:rPr lang="zh-CN" altLang="en-US" dirty="0"/>
              <a:t>大的思想</a:t>
            </a:r>
          </a:p>
        </p:txBody>
      </p:sp>
    </p:spTree>
    <p:extLst>
      <p:ext uri="{BB962C8B-B14F-4D97-AF65-F5344CB8AC3E}">
        <p14:creationId xmlns:p14="http://schemas.microsoft.com/office/powerpoint/2010/main" val="410605513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F71B0-2620-472C-8EF9-36F5AD82A4ED}"/>
              </a:ext>
            </a:extLst>
          </p:cNvPr>
          <p:cNvSpPr>
            <a:spLocks noGrp="1"/>
          </p:cNvSpPr>
          <p:nvPr>
            <p:ph type="title"/>
          </p:nvPr>
        </p:nvSpPr>
        <p:spPr/>
        <p:txBody>
          <a:bodyPr/>
          <a:lstStyle/>
          <a:p>
            <a:r>
              <a:rPr lang="zh-CN" altLang="en-US" dirty="0"/>
              <a:t>求前驱和后继</a:t>
            </a:r>
          </a:p>
        </p:txBody>
      </p:sp>
      <p:sp>
        <p:nvSpPr>
          <p:cNvPr id="3" name="内容占位符 2">
            <a:extLst>
              <a:ext uri="{FF2B5EF4-FFF2-40B4-BE49-F238E27FC236}">
                <a16:creationId xmlns:a16="http://schemas.microsoft.com/office/drawing/2014/main" id="{78113A80-8136-43BF-93EC-F2049FA1CA99}"/>
              </a:ext>
            </a:extLst>
          </p:cNvPr>
          <p:cNvSpPr>
            <a:spLocks noGrp="1"/>
          </p:cNvSpPr>
          <p:nvPr>
            <p:ph idx="1"/>
          </p:nvPr>
        </p:nvSpPr>
        <p:spPr/>
        <p:txBody>
          <a:bodyPr/>
          <a:lstStyle/>
          <a:p>
            <a:r>
              <a:rPr lang="zh-CN" altLang="en-US" dirty="0"/>
              <a:t>这两个操作我们是不用再另写两个函数的</a:t>
            </a:r>
            <a:endParaRPr lang="en-US" altLang="zh-CN" dirty="0"/>
          </a:p>
          <a:p>
            <a:r>
              <a:rPr lang="zh-CN" altLang="en-US" dirty="0"/>
              <a:t>求</a:t>
            </a:r>
            <a:r>
              <a:rPr lang="en-US" altLang="zh-CN" dirty="0"/>
              <a:t>x</a:t>
            </a:r>
            <a:r>
              <a:rPr lang="zh-CN" altLang="en-US" dirty="0"/>
              <a:t>的前驱可以直接：</a:t>
            </a:r>
            <a:r>
              <a:rPr lang="de-DE" altLang="zh-CN" dirty="0"/>
              <a:t> print(getnum(getrank(x)-1));</a:t>
            </a:r>
          </a:p>
          <a:p>
            <a:r>
              <a:rPr lang="zh-CN" altLang="en-US" dirty="0"/>
              <a:t>求</a:t>
            </a:r>
            <a:r>
              <a:rPr lang="en-US" altLang="zh-CN" dirty="0"/>
              <a:t>x</a:t>
            </a:r>
            <a:r>
              <a:rPr lang="zh-CN" altLang="en-US" dirty="0"/>
              <a:t>的后继可以直接：</a:t>
            </a:r>
            <a:r>
              <a:rPr lang="de-DE" altLang="zh-CN" dirty="0"/>
              <a:t> print(getnum(getrank(x+1)));</a:t>
            </a:r>
            <a:endParaRPr lang="zh-CN" altLang="en-US" dirty="0"/>
          </a:p>
        </p:txBody>
      </p:sp>
    </p:spTree>
    <p:extLst>
      <p:ext uri="{BB962C8B-B14F-4D97-AF65-F5344CB8AC3E}">
        <p14:creationId xmlns:p14="http://schemas.microsoft.com/office/powerpoint/2010/main" val="206711506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1DE6FA1-F4E0-4BD6-A53B-AA88293EA006}"/>
              </a:ext>
            </a:extLst>
          </p:cNvPr>
          <p:cNvSpPr>
            <a:spLocks noGrp="1"/>
          </p:cNvSpPr>
          <p:nvPr>
            <p:ph type="title"/>
          </p:nvPr>
        </p:nvSpPr>
        <p:spPr/>
        <p:txBody>
          <a:bodyPr/>
          <a:lstStyle/>
          <a:p>
            <a:r>
              <a:rPr lang="zh-CN" altLang="en-US" dirty="0"/>
              <a:t>替罪羊树</a:t>
            </a:r>
          </a:p>
        </p:txBody>
      </p:sp>
      <p:sp>
        <p:nvSpPr>
          <p:cNvPr id="5" name="内容占位符 4">
            <a:extLst>
              <a:ext uri="{FF2B5EF4-FFF2-40B4-BE49-F238E27FC236}">
                <a16:creationId xmlns:a16="http://schemas.microsoft.com/office/drawing/2014/main" id="{EA822454-35E8-44FE-8B94-FDFD564177D4}"/>
              </a:ext>
            </a:extLst>
          </p:cNvPr>
          <p:cNvSpPr>
            <a:spLocks noGrp="1"/>
          </p:cNvSpPr>
          <p:nvPr>
            <p:ph idx="1"/>
          </p:nvPr>
        </p:nvSpPr>
        <p:spPr/>
        <p:txBody>
          <a:bodyPr/>
          <a:lstStyle/>
          <a:p>
            <a:r>
              <a:rPr lang="zh-CN" altLang="en-US" dirty="0"/>
              <a:t>替罪羊树不是用来当替罪羊的树啊😓</a:t>
            </a:r>
            <a:endParaRPr lang="en-US" altLang="zh-CN" dirty="0"/>
          </a:p>
          <a:p>
            <a:r>
              <a:rPr lang="zh-CN" altLang="en-US" dirty="0"/>
              <a:t>我们说了每棵平衡树都有一种属于自己的维护树平衡的奇怪的操作</a:t>
            </a:r>
            <a:endParaRPr lang="en-US" altLang="zh-CN" dirty="0"/>
          </a:p>
          <a:p>
            <a:r>
              <a:rPr lang="zh-CN" altLang="en-US" dirty="0"/>
              <a:t>而替罪羊树的“奇怪的操作”是：</a:t>
            </a:r>
            <a:r>
              <a:rPr lang="zh-CN" altLang="en-US" dirty="0">
                <a:solidFill>
                  <a:srgbClr val="FF0000"/>
                </a:solidFill>
              </a:rPr>
              <a:t>暴力</a:t>
            </a:r>
            <a:r>
              <a:rPr lang="zh-CN" altLang="en-US" dirty="0"/>
              <a:t>重构</a:t>
            </a:r>
            <a:endParaRPr lang="en-US" altLang="zh-CN" dirty="0"/>
          </a:p>
          <a:p>
            <a:r>
              <a:rPr lang="zh-CN" altLang="en-US" dirty="0"/>
              <a:t>对，暴力，非常暴力，虽然暴力但是时间复杂度却仍然是很好的</a:t>
            </a:r>
            <a:r>
              <a:rPr lang="en-US" altLang="zh-CN" dirty="0">
                <a:solidFill>
                  <a:schemeClr val="accent5"/>
                </a:solidFill>
              </a:rPr>
              <a:t>O(</a:t>
            </a:r>
            <a:r>
              <a:rPr lang="en-US" altLang="zh-CN" dirty="0" err="1">
                <a:solidFill>
                  <a:schemeClr val="accent5"/>
                </a:solidFill>
              </a:rPr>
              <a:t>logn</a:t>
            </a:r>
            <a:r>
              <a:rPr lang="en-US" altLang="zh-CN" dirty="0">
                <a:solidFill>
                  <a:schemeClr val="accent5"/>
                </a:solidFill>
              </a:rPr>
              <a:t>)</a:t>
            </a:r>
          </a:p>
          <a:p>
            <a:r>
              <a:rPr lang="zh-CN" altLang="en-US" dirty="0"/>
              <a:t>正所谓“暴力即优雅”嘛，我们来看一看这个优雅的暴力是怎么暴力的</a:t>
            </a:r>
          </a:p>
        </p:txBody>
      </p:sp>
    </p:spTree>
    <p:extLst>
      <p:ext uri="{BB962C8B-B14F-4D97-AF65-F5344CB8AC3E}">
        <p14:creationId xmlns:p14="http://schemas.microsoft.com/office/powerpoint/2010/main" val="48777117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C060A-1315-4E55-BD01-C02C6A52242A}"/>
              </a:ext>
            </a:extLst>
          </p:cNvPr>
          <p:cNvSpPr>
            <a:spLocks noGrp="1"/>
          </p:cNvSpPr>
          <p:nvPr>
            <p:ph type="title"/>
          </p:nvPr>
        </p:nvSpPr>
        <p:spPr/>
        <p:txBody>
          <a:bodyPr/>
          <a:lstStyle/>
          <a:p>
            <a:r>
              <a:rPr lang="zh-CN" altLang="en-US" dirty="0"/>
              <a:t>结点</a:t>
            </a:r>
          </a:p>
        </p:txBody>
      </p:sp>
      <p:sp>
        <p:nvSpPr>
          <p:cNvPr id="3" name="内容占位符 2">
            <a:extLst>
              <a:ext uri="{FF2B5EF4-FFF2-40B4-BE49-F238E27FC236}">
                <a16:creationId xmlns:a16="http://schemas.microsoft.com/office/drawing/2014/main" id="{774B0355-3630-45DA-93E2-14248274E20A}"/>
              </a:ext>
            </a:extLst>
          </p:cNvPr>
          <p:cNvSpPr>
            <a:spLocks noGrp="1"/>
          </p:cNvSpPr>
          <p:nvPr>
            <p:ph idx="1"/>
          </p:nvPr>
        </p:nvSpPr>
        <p:spPr/>
        <p:txBody>
          <a:bodyPr/>
          <a:lstStyle/>
          <a:p>
            <a:r>
              <a:rPr lang="zh-CN" altLang="en-US" dirty="0"/>
              <a:t>替罪羊树的每个结点需要储存这几个信息：</a:t>
            </a:r>
            <a:endParaRPr lang="en-US" altLang="zh-CN" dirty="0"/>
          </a:p>
          <a:p>
            <a:pPr marL="457200" indent="-457200">
              <a:buFont typeface="+mj-lt"/>
              <a:buAutoNum type="arabicPeriod"/>
            </a:pPr>
            <a:r>
              <a:rPr lang="zh-CN" altLang="en-US" dirty="0"/>
              <a:t>左右子树编号</a:t>
            </a:r>
            <a:endParaRPr lang="en-US" altLang="zh-CN" dirty="0"/>
          </a:p>
          <a:p>
            <a:pPr marL="457200" indent="-457200">
              <a:buFont typeface="+mj-lt"/>
              <a:buAutoNum type="arabicPeriod"/>
            </a:pPr>
            <a:r>
              <a:rPr lang="zh-CN" altLang="en-US" dirty="0"/>
              <a:t>当前结点的值</a:t>
            </a:r>
            <a:endParaRPr lang="en-US" altLang="zh-CN" dirty="0"/>
          </a:p>
          <a:p>
            <a:pPr marL="457200" indent="-457200">
              <a:buFont typeface="+mj-lt"/>
              <a:buAutoNum type="arabicPeriod"/>
            </a:pPr>
            <a:r>
              <a:rPr lang="zh-CN" altLang="en-US" dirty="0"/>
              <a:t>以当前结点为根的树的大小和实际大小</a:t>
            </a:r>
            <a:endParaRPr lang="en-US" altLang="zh-CN" dirty="0"/>
          </a:p>
          <a:p>
            <a:pPr marL="457200" indent="-457200">
              <a:buFont typeface="+mj-lt"/>
              <a:buAutoNum type="arabicPeriod"/>
            </a:pPr>
            <a:r>
              <a:rPr lang="zh-CN" altLang="en-US" dirty="0"/>
              <a:t>删除标记</a:t>
            </a:r>
            <a:endParaRPr lang="en-US" altLang="zh-CN" dirty="0"/>
          </a:p>
          <a:p>
            <a:endParaRPr lang="en-US" altLang="zh-CN" dirty="0"/>
          </a:p>
          <a:p>
            <a:r>
              <a:rPr lang="zh-CN" altLang="en-US" dirty="0"/>
              <a:t>实际大小和删除标记我们会在稍后介绍</a:t>
            </a:r>
          </a:p>
        </p:txBody>
      </p:sp>
    </p:spTree>
    <p:extLst>
      <p:ext uri="{BB962C8B-B14F-4D97-AF65-F5344CB8AC3E}">
        <p14:creationId xmlns:p14="http://schemas.microsoft.com/office/powerpoint/2010/main" val="331010627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CC1BA-E23B-4347-8F55-A1A9CF95AD34}"/>
              </a:ext>
            </a:extLst>
          </p:cNvPr>
          <p:cNvSpPr>
            <a:spLocks noGrp="1"/>
          </p:cNvSpPr>
          <p:nvPr>
            <p:ph type="title"/>
          </p:nvPr>
        </p:nvSpPr>
        <p:spPr/>
        <p:txBody>
          <a:bodyPr/>
          <a:lstStyle/>
          <a:p>
            <a:r>
              <a:rPr lang="zh-CN" altLang="en-US" dirty="0"/>
              <a:t>插入</a:t>
            </a:r>
          </a:p>
        </p:txBody>
      </p:sp>
      <p:sp>
        <p:nvSpPr>
          <p:cNvPr id="3" name="内容占位符 2">
            <a:extLst>
              <a:ext uri="{FF2B5EF4-FFF2-40B4-BE49-F238E27FC236}">
                <a16:creationId xmlns:a16="http://schemas.microsoft.com/office/drawing/2014/main" id="{78B8C003-59A6-46CA-8C2A-F5F32B8D08B5}"/>
              </a:ext>
            </a:extLst>
          </p:cNvPr>
          <p:cNvSpPr>
            <a:spLocks noGrp="1"/>
          </p:cNvSpPr>
          <p:nvPr>
            <p:ph idx="1"/>
          </p:nvPr>
        </p:nvSpPr>
        <p:spPr/>
        <p:txBody>
          <a:bodyPr/>
          <a:lstStyle/>
          <a:p>
            <a:r>
              <a:rPr lang="zh-CN" altLang="en-US" dirty="0"/>
              <a:t>替罪羊树的插入操作和二叉搜索树完全一样，只需要在最后加一句话判断树还是否平衡</a:t>
            </a:r>
            <a:endParaRPr lang="en-US" altLang="zh-CN" dirty="0"/>
          </a:p>
        </p:txBody>
      </p:sp>
    </p:spTree>
    <p:extLst>
      <p:ext uri="{BB962C8B-B14F-4D97-AF65-F5344CB8AC3E}">
        <p14:creationId xmlns:p14="http://schemas.microsoft.com/office/powerpoint/2010/main" val="389355065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36055-0229-4B3D-8930-9B2367A3B630}"/>
              </a:ext>
            </a:extLst>
          </p:cNvPr>
          <p:cNvSpPr>
            <a:spLocks noGrp="1"/>
          </p:cNvSpPr>
          <p:nvPr>
            <p:ph type="title"/>
          </p:nvPr>
        </p:nvSpPr>
        <p:spPr/>
        <p:txBody>
          <a:bodyPr/>
          <a:lstStyle/>
          <a:p>
            <a:r>
              <a:rPr lang="zh-CN" altLang="en-US" dirty="0"/>
              <a:t>删除</a:t>
            </a:r>
          </a:p>
        </p:txBody>
      </p:sp>
      <p:sp>
        <p:nvSpPr>
          <p:cNvPr id="3" name="内容占位符 2">
            <a:extLst>
              <a:ext uri="{FF2B5EF4-FFF2-40B4-BE49-F238E27FC236}">
                <a16:creationId xmlns:a16="http://schemas.microsoft.com/office/drawing/2014/main" id="{10D0D8B4-8ECB-4E96-912C-DA1309AC7796}"/>
              </a:ext>
            </a:extLst>
          </p:cNvPr>
          <p:cNvSpPr>
            <a:spLocks noGrp="1"/>
          </p:cNvSpPr>
          <p:nvPr>
            <p:ph idx="1"/>
          </p:nvPr>
        </p:nvSpPr>
        <p:spPr/>
        <p:txBody>
          <a:bodyPr/>
          <a:lstStyle/>
          <a:p>
            <a:r>
              <a:rPr lang="zh-CN" altLang="en-US" dirty="0"/>
              <a:t>替罪羊树的删除不是真正的删除</a:t>
            </a:r>
            <a:endParaRPr lang="en-US" altLang="zh-CN" dirty="0"/>
          </a:p>
          <a:p>
            <a:r>
              <a:rPr lang="zh-CN" altLang="en-US" dirty="0"/>
              <a:t>它会在要被删除的结点上打一个标记，也就是刚刚说的“删除标记”</a:t>
            </a:r>
            <a:endParaRPr lang="en-US" altLang="zh-CN" dirty="0"/>
          </a:p>
          <a:p>
            <a:r>
              <a:rPr lang="zh-CN" altLang="en-US" dirty="0"/>
              <a:t>这被称作“惰性删除”</a:t>
            </a:r>
            <a:endParaRPr lang="en-US" altLang="zh-CN" dirty="0"/>
          </a:p>
          <a:p>
            <a:r>
              <a:rPr lang="zh-CN" altLang="en-US" dirty="0"/>
              <a:t>而“实际大小”就是没有被打上删除标记的结点数量</a:t>
            </a:r>
            <a:endParaRPr lang="en-US" altLang="zh-CN" dirty="0"/>
          </a:p>
          <a:p>
            <a:r>
              <a:rPr lang="zh-CN" altLang="en-US" dirty="0"/>
              <a:t>同样，删除后要判断一下树是否平衡，是否要重构一下</a:t>
            </a:r>
            <a:endParaRPr lang="en-US" altLang="zh-CN" dirty="0"/>
          </a:p>
          <a:p>
            <a:r>
              <a:rPr lang="zh-CN" altLang="en-US"/>
              <a:t>我们稍后会使用洛谷来评测我们的程序，而数据是不会有删除平衡树里没有的元素的情况出现的，所以不用考虑删除的元素平衡树里没有这种情况</a:t>
            </a:r>
            <a:endParaRPr lang="zh-CN" altLang="en-US" dirty="0"/>
          </a:p>
        </p:txBody>
      </p:sp>
    </p:spTree>
    <p:extLst>
      <p:ext uri="{BB962C8B-B14F-4D97-AF65-F5344CB8AC3E}">
        <p14:creationId xmlns:p14="http://schemas.microsoft.com/office/powerpoint/2010/main" val="374276026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8FCAD-9A43-4B79-95F1-703FE2F19676}"/>
              </a:ext>
            </a:extLst>
          </p:cNvPr>
          <p:cNvSpPr>
            <a:spLocks noGrp="1"/>
          </p:cNvSpPr>
          <p:nvPr>
            <p:ph type="title"/>
          </p:nvPr>
        </p:nvSpPr>
        <p:spPr/>
        <p:txBody>
          <a:bodyPr/>
          <a:lstStyle/>
          <a:p>
            <a:r>
              <a:rPr lang="zh-CN" altLang="en-US" dirty="0"/>
              <a:t>检查并判断树是否需要重构</a:t>
            </a:r>
          </a:p>
        </p:txBody>
      </p:sp>
      <p:sp>
        <p:nvSpPr>
          <p:cNvPr id="3" name="内容占位符 2">
            <a:extLst>
              <a:ext uri="{FF2B5EF4-FFF2-40B4-BE49-F238E27FC236}">
                <a16:creationId xmlns:a16="http://schemas.microsoft.com/office/drawing/2014/main" id="{857BD442-19BE-4A19-88C1-B960C4C5F67A}"/>
              </a:ext>
            </a:extLst>
          </p:cNvPr>
          <p:cNvSpPr>
            <a:spLocks noGrp="1"/>
          </p:cNvSpPr>
          <p:nvPr>
            <p:ph idx="1"/>
          </p:nvPr>
        </p:nvSpPr>
        <p:spPr/>
        <p:txBody>
          <a:bodyPr/>
          <a:lstStyle/>
          <a:p>
            <a:r>
              <a:rPr lang="zh-CN" altLang="en-US" dirty="0"/>
              <a:t>我们在进行完插入和删除操作后要检查树是否需要重构</a:t>
            </a:r>
            <a:endParaRPr lang="en-US" altLang="zh-CN" dirty="0"/>
          </a:p>
          <a:p>
            <a:r>
              <a:rPr lang="zh-CN" altLang="en-US" dirty="0"/>
              <a:t>我们从根节点开始往刚刚操作的结点找，如果找到了一个需要重构的结点，那就暴力重构以它为根的子树</a:t>
            </a:r>
            <a:endParaRPr lang="en-US" altLang="zh-CN" dirty="0"/>
          </a:p>
          <a:p>
            <a:r>
              <a:rPr lang="zh-CN" altLang="en-US" dirty="0"/>
              <a:t>需要重构的条件是：</a:t>
            </a:r>
            <a:r>
              <a:rPr lang="zh-CN" altLang="en-US" dirty="0">
                <a:solidFill>
                  <a:srgbClr val="FF0000"/>
                </a:solidFill>
              </a:rPr>
              <a:t>当前结点的左子树或右子树的大小大于当前结点的大小乘一个平衡因子</a:t>
            </a:r>
            <a:r>
              <a:rPr lang="en-US" altLang="zh-CN" dirty="0">
                <a:solidFill>
                  <a:srgbClr val="FF0000"/>
                </a:solidFill>
              </a:rPr>
              <a:t>alpha</a:t>
            </a:r>
            <a:r>
              <a:rPr lang="zh-CN" altLang="en-US" dirty="0"/>
              <a:t>或者</a:t>
            </a:r>
            <a:r>
              <a:rPr lang="zh-CN" altLang="en-US" dirty="0">
                <a:solidFill>
                  <a:schemeClr val="bg2">
                    <a:lumMod val="75000"/>
                  </a:schemeClr>
                </a:solidFill>
              </a:rPr>
              <a:t>以当前节点为根的子树内被删除的结点数量大于树大小的</a:t>
            </a:r>
            <a:r>
              <a:rPr lang="en-US" altLang="zh-CN" dirty="0">
                <a:solidFill>
                  <a:schemeClr val="bg2">
                    <a:lumMod val="75000"/>
                  </a:schemeClr>
                </a:solidFill>
              </a:rPr>
              <a:t>30%</a:t>
            </a:r>
            <a:r>
              <a:rPr lang="zh-CN" altLang="en-US" dirty="0">
                <a:solidFill>
                  <a:schemeClr val="bg2">
                    <a:lumMod val="75000"/>
                  </a:schemeClr>
                </a:solidFill>
              </a:rPr>
              <a:t>了</a:t>
            </a:r>
            <a:endParaRPr lang="en-US" altLang="zh-CN" dirty="0">
              <a:solidFill>
                <a:schemeClr val="bg2">
                  <a:lumMod val="75000"/>
                </a:schemeClr>
              </a:solidFill>
            </a:endParaRPr>
          </a:p>
          <a:p>
            <a:r>
              <a:rPr lang="zh-CN" altLang="en-US" dirty="0"/>
              <a:t>平衡因子</a:t>
            </a:r>
            <a:r>
              <a:rPr lang="en-US" altLang="zh-CN" dirty="0"/>
              <a:t>alpha</a:t>
            </a:r>
            <a:r>
              <a:rPr lang="zh-CN" altLang="en-US" dirty="0"/>
              <a:t>必须取一个</a:t>
            </a:r>
            <a:r>
              <a:rPr lang="en-US" altLang="zh-CN" dirty="0"/>
              <a:t>0.5</a:t>
            </a:r>
            <a:r>
              <a:rPr lang="zh-CN" altLang="en-US" dirty="0"/>
              <a:t>到</a:t>
            </a:r>
            <a:r>
              <a:rPr lang="en-US" altLang="zh-CN" dirty="0"/>
              <a:t>1</a:t>
            </a:r>
            <a:r>
              <a:rPr lang="zh-CN" altLang="en-US" dirty="0"/>
              <a:t>之间的数，一般取</a:t>
            </a:r>
            <a:r>
              <a:rPr lang="en-US" altLang="zh-CN" dirty="0"/>
              <a:t>0.75</a:t>
            </a:r>
          </a:p>
        </p:txBody>
      </p:sp>
    </p:spTree>
    <p:extLst>
      <p:ext uri="{BB962C8B-B14F-4D97-AF65-F5344CB8AC3E}">
        <p14:creationId xmlns:p14="http://schemas.microsoft.com/office/powerpoint/2010/main" val="104300477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251B6B-28B7-4D76-8B9D-3595FAA64077}"/>
              </a:ext>
            </a:extLst>
          </p:cNvPr>
          <p:cNvSpPr>
            <a:spLocks noGrp="1"/>
          </p:cNvSpPr>
          <p:nvPr>
            <p:ph idx="1"/>
          </p:nvPr>
        </p:nvSpPr>
        <p:spPr>
          <a:xfrm>
            <a:off x="1024128" y="488272"/>
            <a:ext cx="9720073" cy="5821088"/>
          </a:xfrm>
        </p:spPr>
        <p:txBody>
          <a:bodyPr/>
          <a:lstStyle/>
          <a:p>
            <a:r>
              <a:rPr lang="zh-CN" altLang="en-US" dirty="0"/>
              <a:t>例如刚刚删除好之后，找到了这个节点是不平衡的，因为其子树被删除的结点数量大于其子树总结点数量的</a:t>
            </a:r>
            <a:r>
              <a:rPr lang="en-US" altLang="zh-CN" dirty="0"/>
              <a:t>30%</a:t>
            </a:r>
            <a:r>
              <a:rPr lang="zh-CN" altLang="en-US" dirty="0"/>
              <a:t>了</a:t>
            </a:r>
          </a:p>
        </p:txBody>
      </p:sp>
      <p:pic>
        <p:nvPicPr>
          <p:cNvPr id="5" name="图片 4">
            <a:extLst>
              <a:ext uri="{FF2B5EF4-FFF2-40B4-BE49-F238E27FC236}">
                <a16:creationId xmlns:a16="http://schemas.microsoft.com/office/drawing/2014/main" id="{6DCC2FC4-FEC4-4AF1-A2E2-1E7CCCA45D64}"/>
              </a:ext>
            </a:extLst>
          </p:cNvPr>
          <p:cNvPicPr>
            <a:picLocks noChangeAspect="1"/>
          </p:cNvPicPr>
          <p:nvPr/>
        </p:nvPicPr>
        <p:blipFill>
          <a:blip r:embed="rId2"/>
          <a:stretch>
            <a:fillRect/>
          </a:stretch>
        </p:blipFill>
        <p:spPr>
          <a:xfrm>
            <a:off x="1753143" y="1738524"/>
            <a:ext cx="8685714" cy="3380952"/>
          </a:xfrm>
          <a:prstGeom prst="rect">
            <a:avLst/>
          </a:prstGeom>
        </p:spPr>
      </p:pic>
    </p:spTree>
    <p:extLst>
      <p:ext uri="{BB962C8B-B14F-4D97-AF65-F5344CB8AC3E}">
        <p14:creationId xmlns:p14="http://schemas.microsoft.com/office/powerpoint/2010/main" val="239347718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745B6-BA78-4085-B06D-C9ACB7F45D24}"/>
              </a:ext>
            </a:extLst>
          </p:cNvPr>
          <p:cNvSpPr>
            <a:spLocks noGrp="1"/>
          </p:cNvSpPr>
          <p:nvPr>
            <p:ph type="title"/>
          </p:nvPr>
        </p:nvSpPr>
        <p:spPr/>
        <p:txBody>
          <a:bodyPr/>
          <a:lstStyle/>
          <a:p>
            <a:r>
              <a:rPr lang="zh-CN" altLang="en-US" dirty="0"/>
              <a:t>重构</a:t>
            </a:r>
          </a:p>
        </p:txBody>
      </p:sp>
      <p:sp>
        <p:nvSpPr>
          <p:cNvPr id="3" name="内容占位符 2">
            <a:extLst>
              <a:ext uri="{FF2B5EF4-FFF2-40B4-BE49-F238E27FC236}">
                <a16:creationId xmlns:a16="http://schemas.microsoft.com/office/drawing/2014/main" id="{D2078EE0-6560-4508-A3E8-2A0BC09794F7}"/>
              </a:ext>
            </a:extLst>
          </p:cNvPr>
          <p:cNvSpPr>
            <a:spLocks noGrp="1"/>
          </p:cNvSpPr>
          <p:nvPr>
            <p:ph idx="1"/>
          </p:nvPr>
        </p:nvSpPr>
        <p:spPr/>
        <p:txBody>
          <a:bodyPr/>
          <a:lstStyle/>
          <a:p>
            <a:r>
              <a:rPr lang="zh-CN" altLang="en-US" dirty="0"/>
              <a:t>终于到了核心环节了</a:t>
            </a:r>
            <a:r>
              <a:rPr lang="en-US" altLang="zh-CN" dirty="0"/>
              <a:t>——</a:t>
            </a:r>
            <a:r>
              <a:rPr lang="zh-CN" altLang="en-US" dirty="0"/>
              <a:t>重构</a:t>
            </a:r>
            <a:endParaRPr lang="en-US" altLang="zh-CN" dirty="0"/>
          </a:p>
          <a:p>
            <a:r>
              <a:rPr lang="zh-CN" altLang="en-US" dirty="0"/>
              <a:t>替罪羊树的重构是非常暴力的：首先把当前子树进行中序遍历拉成直线，然后分治拎起来</a:t>
            </a:r>
            <a:endParaRPr lang="en-US" altLang="zh-CN" dirty="0"/>
          </a:p>
          <a:p>
            <a:r>
              <a:rPr lang="zh-CN" altLang="en-US" dirty="0"/>
              <a:t>就</a:t>
            </a:r>
            <a:r>
              <a:rPr lang="en-US" altLang="zh-CN" dirty="0"/>
              <a:t>OK</a:t>
            </a:r>
            <a:r>
              <a:rPr lang="zh-CN" altLang="en-US" dirty="0"/>
              <a:t>了</a:t>
            </a:r>
            <a:endParaRPr lang="en-US" altLang="zh-CN" dirty="0"/>
          </a:p>
          <a:p>
            <a:r>
              <a:rPr lang="zh-CN" altLang="en-US" strike="sngStrike" dirty="0"/>
              <a:t>咱们用一个</a:t>
            </a:r>
            <a:r>
              <a:rPr lang="en-US" altLang="zh-CN" strike="sngStrike" dirty="0"/>
              <a:t>vector</a:t>
            </a:r>
            <a:r>
              <a:rPr lang="zh-CN" altLang="en-US" strike="sngStrike" dirty="0"/>
              <a:t>，</a:t>
            </a:r>
            <a:r>
              <a:rPr lang="en-US" altLang="zh-CN" strike="sngStrike" dirty="0"/>
              <a:t>STL</a:t>
            </a:r>
            <a:r>
              <a:rPr lang="zh-CN" altLang="en-US" strike="sngStrike" dirty="0"/>
              <a:t>大法好，很好，非常好</a:t>
            </a:r>
            <a:endParaRPr lang="en-US" altLang="zh-CN" strike="sngStrike" dirty="0"/>
          </a:p>
        </p:txBody>
      </p:sp>
    </p:spTree>
    <p:extLst>
      <p:ext uri="{BB962C8B-B14F-4D97-AF65-F5344CB8AC3E}">
        <p14:creationId xmlns:p14="http://schemas.microsoft.com/office/powerpoint/2010/main" val="34594827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DC747-C300-4E9E-B031-2C942F66F12B}"/>
              </a:ext>
            </a:extLst>
          </p:cNvPr>
          <p:cNvSpPr>
            <a:spLocks noGrp="1"/>
          </p:cNvSpPr>
          <p:nvPr>
            <p:ph type="title"/>
          </p:nvPr>
        </p:nvSpPr>
        <p:spPr/>
        <p:txBody>
          <a:bodyPr/>
          <a:lstStyle/>
          <a:p>
            <a:r>
              <a:rPr lang="zh-CN" altLang="en-US" dirty="0"/>
              <a:t>查询值的排名</a:t>
            </a:r>
          </a:p>
        </p:txBody>
      </p:sp>
      <p:sp>
        <p:nvSpPr>
          <p:cNvPr id="3" name="内容占位符 2">
            <a:extLst>
              <a:ext uri="{FF2B5EF4-FFF2-40B4-BE49-F238E27FC236}">
                <a16:creationId xmlns:a16="http://schemas.microsoft.com/office/drawing/2014/main" id="{0A6AD6E4-9439-4DFA-8EDB-0C7E96E18508}"/>
              </a:ext>
            </a:extLst>
          </p:cNvPr>
          <p:cNvSpPr>
            <a:spLocks noGrp="1"/>
          </p:cNvSpPr>
          <p:nvPr>
            <p:ph idx="1"/>
          </p:nvPr>
        </p:nvSpPr>
        <p:spPr/>
        <p:txBody>
          <a:bodyPr/>
          <a:lstStyle/>
          <a:p>
            <a:r>
              <a:rPr lang="zh-CN" altLang="en-US" dirty="0"/>
              <a:t>我们采用洛谷</a:t>
            </a:r>
            <a:r>
              <a:rPr lang="en-US" altLang="zh-CN" dirty="0"/>
              <a:t>P3369</a:t>
            </a:r>
            <a:r>
              <a:rPr lang="zh-CN" altLang="en-US" dirty="0"/>
              <a:t>的排名定义：比当前数小的数的个数</a:t>
            </a:r>
            <a:r>
              <a:rPr lang="en-US" altLang="zh-CN" dirty="0"/>
              <a:t>+1</a:t>
            </a:r>
          </a:p>
          <a:p>
            <a:r>
              <a:rPr lang="zh-CN" altLang="en-US" dirty="0"/>
              <a:t>那么可以写出这样的代码：</a:t>
            </a:r>
          </a:p>
        </p:txBody>
      </p:sp>
    </p:spTree>
    <p:extLst>
      <p:ext uri="{BB962C8B-B14F-4D97-AF65-F5344CB8AC3E}">
        <p14:creationId xmlns:p14="http://schemas.microsoft.com/office/powerpoint/2010/main" val="66887487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144</TotalTime>
  <Words>561</Words>
  <Application>Microsoft Office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Tw Cen MT</vt:lpstr>
      <vt:lpstr>Tw Cen MT Condensed</vt:lpstr>
      <vt:lpstr>Wingdings 3</vt:lpstr>
      <vt:lpstr>积分</vt:lpstr>
      <vt:lpstr>第一节棵</vt:lpstr>
      <vt:lpstr>替罪羊树</vt:lpstr>
      <vt:lpstr>结点</vt:lpstr>
      <vt:lpstr>插入</vt:lpstr>
      <vt:lpstr>删除</vt:lpstr>
      <vt:lpstr>检查并判断树是否需要重构</vt:lpstr>
      <vt:lpstr>PowerPoint 演示文稿</vt:lpstr>
      <vt:lpstr>重构</vt:lpstr>
      <vt:lpstr>查询值的排名</vt:lpstr>
      <vt:lpstr>查询排名的值</vt:lpstr>
      <vt:lpstr>求前驱和后继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第一节颗</dc:title>
  <dc:creator>DanielLiu130@outlook.com</dc:creator>
  <cp:lastModifiedBy>DanielLiu130@outlook.com</cp:lastModifiedBy>
  <cp:revision>7</cp:revision>
  <dcterms:created xsi:type="dcterms:W3CDTF">2019-07-12T07:45:25Z</dcterms:created>
  <dcterms:modified xsi:type="dcterms:W3CDTF">2019-07-20T11:32:51Z</dcterms:modified>
</cp:coreProperties>
</file>