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8" r:id="rId8"/>
    <p:sldId id="264" r:id="rId9"/>
    <p:sldId id="263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8326B9D-EA67-4CF4-B481-57E22929A392}">
          <p14:sldIdLst>
            <p14:sldId id="256"/>
            <p14:sldId id="257"/>
            <p14:sldId id="258"/>
            <p14:sldId id="259"/>
            <p14:sldId id="261"/>
            <p14:sldId id="262"/>
            <p14:sldId id="278"/>
            <p14:sldId id="264"/>
            <p14:sldId id="263"/>
            <p14:sldId id="272"/>
            <p14:sldId id="265"/>
            <p14:sldId id="266"/>
            <p14:sldId id="267"/>
            <p14:sldId id="268"/>
            <p14:sldId id="269"/>
            <p14:sldId id="270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070F1B5-1B1B-4127-BED0-EFCE45437FEF}" type="datetimeFigureOut">
              <a:rPr lang="zh-CN" altLang="en-US" smtClean="0"/>
              <a:t>2019/7/25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501CE6F-14D8-45EA-95A6-ED756DDE3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261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F1B5-1B1B-4127-BED0-EFCE45437FEF}" type="datetimeFigureOut">
              <a:rPr lang="zh-CN" altLang="en-US" smtClean="0"/>
              <a:t>2019/7/25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CE6F-14D8-45EA-95A6-ED756DDE3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671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F1B5-1B1B-4127-BED0-EFCE45437FEF}" type="datetimeFigureOut">
              <a:rPr lang="zh-CN" altLang="en-US" smtClean="0"/>
              <a:t>2019/7/25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CE6F-14D8-45EA-95A6-ED756DDE3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922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F1B5-1B1B-4127-BED0-EFCE45437FEF}" type="datetimeFigureOut">
              <a:rPr lang="zh-CN" altLang="en-US" smtClean="0"/>
              <a:t>2019/7/25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CE6F-14D8-45EA-95A6-ED756DDE3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08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F1B5-1B1B-4127-BED0-EFCE45437FEF}" type="datetimeFigureOut">
              <a:rPr lang="zh-CN" altLang="en-US" smtClean="0"/>
              <a:t>2019/7/25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CE6F-14D8-45EA-95A6-ED756DDE3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98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F1B5-1B1B-4127-BED0-EFCE45437FEF}" type="datetimeFigureOut">
              <a:rPr lang="zh-CN" altLang="en-US" smtClean="0"/>
              <a:t>2019/7/25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CE6F-14D8-45EA-95A6-ED756DDE3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086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F1B5-1B1B-4127-BED0-EFCE45437FEF}" type="datetimeFigureOut">
              <a:rPr lang="zh-CN" altLang="en-US" smtClean="0"/>
              <a:t>2019/7/25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CE6F-14D8-45EA-95A6-ED756DDE3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765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F1B5-1B1B-4127-BED0-EFCE45437FEF}" type="datetimeFigureOut">
              <a:rPr lang="zh-CN" altLang="en-US" smtClean="0"/>
              <a:t>2019/7/25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CE6F-14D8-45EA-95A6-ED756DDE3C6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15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F1B5-1B1B-4127-BED0-EFCE45437FEF}" type="datetimeFigureOut">
              <a:rPr lang="zh-CN" altLang="en-US" smtClean="0"/>
              <a:t>2019/7/25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CE6F-14D8-45EA-95A6-ED756DDE3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461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F1B5-1B1B-4127-BED0-EFCE45437FEF}" type="datetimeFigureOut">
              <a:rPr lang="zh-CN" altLang="en-US" smtClean="0"/>
              <a:t>2019/7/25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CE6F-14D8-45EA-95A6-ED756DDE3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821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F1B5-1B1B-4127-BED0-EFCE45437FEF}" type="datetimeFigureOut">
              <a:rPr lang="zh-CN" altLang="en-US" smtClean="0"/>
              <a:t>2019/7/25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CE6F-14D8-45EA-95A6-ED756DDE3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60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F1B5-1B1B-4127-BED0-EFCE45437FEF}" type="datetimeFigureOut">
              <a:rPr lang="zh-CN" altLang="en-US" smtClean="0"/>
              <a:t>2019/7/25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CE6F-14D8-45EA-95A6-ED756DDE3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458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F1B5-1B1B-4127-BED0-EFCE45437FEF}" type="datetimeFigureOut">
              <a:rPr lang="zh-CN" altLang="en-US" smtClean="0"/>
              <a:t>2019/7/25 Thursday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CE6F-14D8-45EA-95A6-ED756DDE3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77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F1B5-1B1B-4127-BED0-EFCE45437FEF}" type="datetimeFigureOut">
              <a:rPr lang="zh-CN" altLang="en-US" smtClean="0"/>
              <a:t>2019/7/25 Thursday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CE6F-14D8-45EA-95A6-ED756DDE3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408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F1B5-1B1B-4127-BED0-EFCE45437FEF}" type="datetimeFigureOut">
              <a:rPr lang="zh-CN" altLang="en-US" smtClean="0"/>
              <a:t>2019/7/25 Thursday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CE6F-14D8-45EA-95A6-ED756DDE3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045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F1B5-1B1B-4127-BED0-EFCE45437FEF}" type="datetimeFigureOut">
              <a:rPr lang="zh-CN" altLang="en-US" smtClean="0"/>
              <a:t>2019/7/25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CE6F-14D8-45EA-95A6-ED756DDE3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082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F1B5-1B1B-4127-BED0-EFCE45437FEF}" type="datetimeFigureOut">
              <a:rPr lang="zh-CN" altLang="en-US" smtClean="0"/>
              <a:t>2019/7/25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CE6F-14D8-45EA-95A6-ED756DDE3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96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70F1B5-1B1B-4127-BED0-EFCE45437FEF}" type="datetimeFigureOut">
              <a:rPr lang="zh-CN" altLang="en-US" smtClean="0"/>
              <a:t>2019/7/25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01CE6F-14D8-45EA-95A6-ED756DDE3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114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s://visualgo.net/zh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83804-FF7F-4ABE-B80B-02205684A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平衡树专题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41B5AE-C9D3-463F-836F-1168DE6786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树旋转与</a:t>
            </a:r>
            <a:r>
              <a:rPr lang="en-US" altLang="zh-CN" dirty="0"/>
              <a:t>AVL</a:t>
            </a:r>
            <a:r>
              <a:rPr lang="zh-CN" altLang="en-US" dirty="0"/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1887034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C46F2-F11F-43E2-952D-4EAA16A9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2387"/>
            <a:ext cx="10131425" cy="62499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结点信息</a:t>
            </a:r>
            <a:r>
              <a:rPr lang="en-US" altLang="zh-CN" dirty="0"/>
              <a:t>&amp;</a:t>
            </a:r>
            <a:r>
              <a:rPr lang="zh-CN" altLang="en-US" dirty="0"/>
              <a:t>辅助函数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5B4565-C1AC-4151-8384-41E1B6C79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51" y="757382"/>
            <a:ext cx="9013497" cy="596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24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DA5A9-D7BE-40FD-81DC-9B9F1097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570B0-BC53-4D04-9E01-68DBA1B49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弟弟树用树旋转来调整不平衡的结点，不平衡分为四种情况，每种情况都有不同的旋转方法</a:t>
            </a:r>
            <a:endParaRPr lang="en-US" altLang="zh-CN" dirty="0"/>
          </a:p>
          <a:p>
            <a:r>
              <a:rPr lang="zh-CN" altLang="en-US" dirty="0"/>
              <a:t>这四种情况用</a:t>
            </a:r>
            <a:r>
              <a:rPr lang="en-US" altLang="zh-CN" dirty="0"/>
              <a:t>L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字母的组合来表示：</a:t>
            </a:r>
            <a:r>
              <a:rPr lang="en-US" altLang="zh-CN" dirty="0"/>
              <a:t>LL</a:t>
            </a:r>
            <a:r>
              <a:rPr lang="zh-CN" altLang="en-US" dirty="0"/>
              <a:t>，</a:t>
            </a:r>
            <a:r>
              <a:rPr lang="en-US" altLang="zh-CN" dirty="0"/>
              <a:t>LR</a:t>
            </a:r>
            <a:r>
              <a:rPr lang="zh-CN" altLang="en-US" dirty="0"/>
              <a:t>，</a:t>
            </a:r>
            <a:r>
              <a:rPr lang="en-US" altLang="zh-CN" dirty="0"/>
              <a:t>RL</a:t>
            </a:r>
            <a:r>
              <a:rPr lang="zh-CN" altLang="en-US" dirty="0"/>
              <a:t>，</a:t>
            </a:r>
            <a:r>
              <a:rPr lang="en-US" altLang="zh-CN" dirty="0"/>
              <a:t>RR</a:t>
            </a:r>
          </a:p>
          <a:p>
            <a:r>
              <a:rPr lang="zh-CN" altLang="en-US" dirty="0"/>
              <a:t>都啥意思呢？我举个栗子你瞬间就懂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dirty="0">
                <a:solidFill>
                  <a:srgbClr val="92D050"/>
                </a:solidFill>
              </a:rPr>
              <a:t>L</a:t>
            </a:r>
            <a:r>
              <a:rPr lang="zh-CN" altLang="en-US" dirty="0"/>
              <a:t>的意思是：当前结点的</a:t>
            </a:r>
            <a:r>
              <a:rPr lang="zh-CN" altLang="en-US" dirty="0">
                <a:solidFill>
                  <a:srgbClr val="FF0000"/>
                </a:solidFill>
              </a:rPr>
              <a:t>左</a:t>
            </a:r>
            <a:r>
              <a:rPr lang="zh-CN" altLang="en-US" dirty="0"/>
              <a:t>子树太高了，且</a:t>
            </a:r>
            <a:r>
              <a:rPr lang="zh-CN" altLang="en-US" dirty="0">
                <a:solidFill>
                  <a:srgbClr val="FF0000"/>
                </a:solidFill>
              </a:rPr>
              <a:t>左</a:t>
            </a:r>
            <a:r>
              <a:rPr lang="zh-CN" altLang="en-US" dirty="0"/>
              <a:t>子树的</a:t>
            </a:r>
            <a:r>
              <a:rPr lang="zh-CN" altLang="en-US" dirty="0">
                <a:solidFill>
                  <a:srgbClr val="92D050"/>
                </a:solidFill>
              </a:rPr>
              <a:t>左</a:t>
            </a:r>
            <a:r>
              <a:rPr lang="zh-CN" altLang="en-US" dirty="0"/>
              <a:t>子树比较高</a:t>
            </a:r>
            <a:endParaRPr lang="en-US" altLang="zh-CN" dirty="0"/>
          </a:p>
          <a:p>
            <a:r>
              <a:rPr lang="zh-CN" altLang="en-US" dirty="0"/>
              <a:t>依此类推：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dirty="0">
                <a:solidFill>
                  <a:srgbClr val="92D050"/>
                </a:solidFill>
              </a:rPr>
              <a:t>R</a:t>
            </a:r>
            <a:r>
              <a:rPr lang="zh-CN" altLang="en-US" dirty="0"/>
              <a:t>的意思是：当前结点的</a:t>
            </a:r>
            <a:r>
              <a:rPr lang="zh-CN" altLang="en-US" dirty="0">
                <a:solidFill>
                  <a:srgbClr val="FF0000"/>
                </a:solidFill>
              </a:rPr>
              <a:t>左</a:t>
            </a:r>
            <a:r>
              <a:rPr lang="zh-CN" altLang="en-US" dirty="0"/>
              <a:t>子树太高了，且</a:t>
            </a:r>
            <a:r>
              <a:rPr lang="zh-CN" altLang="en-US" dirty="0">
                <a:solidFill>
                  <a:srgbClr val="FF0000"/>
                </a:solidFill>
              </a:rPr>
              <a:t>左</a:t>
            </a:r>
            <a:r>
              <a:rPr lang="zh-CN" altLang="en-US" dirty="0"/>
              <a:t>子树的</a:t>
            </a:r>
            <a:r>
              <a:rPr lang="zh-CN" altLang="en-US" dirty="0">
                <a:solidFill>
                  <a:srgbClr val="92D050"/>
                </a:solidFill>
              </a:rPr>
              <a:t>右</a:t>
            </a:r>
            <a:r>
              <a:rPr lang="zh-CN" altLang="en-US" dirty="0"/>
              <a:t>子树比较高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92D050"/>
                </a:solidFill>
              </a:rPr>
              <a:t>L</a:t>
            </a:r>
            <a:r>
              <a:rPr lang="zh-CN" altLang="en-US" dirty="0"/>
              <a:t>的意思是：当前结点的</a:t>
            </a:r>
            <a:r>
              <a:rPr lang="zh-CN" altLang="en-US" dirty="0">
                <a:solidFill>
                  <a:srgbClr val="FF0000"/>
                </a:solidFill>
              </a:rPr>
              <a:t>右</a:t>
            </a:r>
            <a:r>
              <a:rPr lang="zh-CN" altLang="en-US" dirty="0"/>
              <a:t>子树太高了，且</a:t>
            </a:r>
            <a:r>
              <a:rPr lang="zh-CN" altLang="en-US" dirty="0">
                <a:solidFill>
                  <a:srgbClr val="FF0000"/>
                </a:solidFill>
              </a:rPr>
              <a:t>右</a:t>
            </a:r>
            <a:r>
              <a:rPr lang="zh-CN" altLang="en-US" dirty="0"/>
              <a:t>子树的</a:t>
            </a:r>
            <a:r>
              <a:rPr lang="zh-CN" altLang="en-US" dirty="0">
                <a:solidFill>
                  <a:srgbClr val="92D050"/>
                </a:solidFill>
              </a:rPr>
              <a:t>左</a:t>
            </a:r>
            <a:r>
              <a:rPr lang="zh-CN" altLang="en-US" dirty="0"/>
              <a:t>子树比较高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92D050"/>
                </a:solidFill>
              </a:rPr>
              <a:t>R</a:t>
            </a:r>
            <a:r>
              <a:rPr lang="zh-CN" altLang="en-US" dirty="0"/>
              <a:t>的意思是：当前结点的</a:t>
            </a:r>
            <a:r>
              <a:rPr lang="zh-CN" altLang="en-US" dirty="0">
                <a:solidFill>
                  <a:srgbClr val="FF0000"/>
                </a:solidFill>
              </a:rPr>
              <a:t>右</a:t>
            </a:r>
            <a:r>
              <a:rPr lang="zh-CN" altLang="en-US" dirty="0"/>
              <a:t>子树太高了，且</a:t>
            </a:r>
            <a:r>
              <a:rPr lang="zh-CN" altLang="en-US" dirty="0">
                <a:solidFill>
                  <a:srgbClr val="FF0000"/>
                </a:solidFill>
              </a:rPr>
              <a:t>右</a:t>
            </a:r>
            <a:r>
              <a:rPr lang="zh-CN" altLang="en-US" dirty="0"/>
              <a:t>子树的</a:t>
            </a:r>
            <a:r>
              <a:rPr lang="zh-CN" altLang="en-US" dirty="0">
                <a:solidFill>
                  <a:srgbClr val="92D050"/>
                </a:solidFill>
              </a:rPr>
              <a:t>右</a:t>
            </a:r>
            <a:r>
              <a:rPr lang="zh-CN" altLang="en-US" dirty="0"/>
              <a:t>子树比较高</a:t>
            </a:r>
            <a:endParaRPr lang="en-US" altLang="zh-CN" dirty="0"/>
          </a:p>
          <a:p>
            <a:r>
              <a:rPr lang="zh-CN" altLang="en-US" dirty="0"/>
              <a:t>左子树太高了指</a:t>
            </a:r>
            <a:r>
              <a:rPr lang="en-US" altLang="zh-CN" dirty="0"/>
              <a:t>BF&gt;1</a:t>
            </a:r>
            <a:r>
              <a:rPr lang="zh-CN" altLang="en-US" dirty="0"/>
              <a:t>，比较高指</a:t>
            </a:r>
            <a:r>
              <a:rPr lang="en-US" altLang="zh-CN" dirty="0"/>
              <a:t>BF&gt;0</a:t>
            </a:r>
            <a:r>
              <a:rPr lang="zh-CN" altLang="en-US" dirty="0"/>
              <a:t>；右子树太高了指</a:t>
            </a:r>
            <a:r>
              <a:rPr lang="en-US" altLang="zh-CN" dirty="0"/>
              <a:t>BF&lt;-1</a:t>
            </a:r>
            <a:r>
              <a:rPr lang="zh-CN" altLang="en-US" dirty="0"/>
              <a:t>，比较高指</a:t>
            </a:r>
            <a:r>
              <a:rPr lang="en-US" altLang="zh-CN" dirty="0"/>
              <a:t>BF&lt;0</a:t>
            </a:r>
          </a:p>
        </p:txBody>
      </p:sp>
    </p:spTree>
    <p:extLst>
      <p:ext uri="{BB962C8B-B14F-4D97-AF65-F5344CB8AC3E}">
        <p14:creationId xmlns:p14="http://schemas.microsoft.com/office/powerpoint/2010/main" val="2656687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F98E3-29DB-457A-84B6-C1F6F9E3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</a:t>
            </a:r>
            <a:r>
              <a:rPr lang="zh-CN" altLang="en-US" dirty="0"/>
              <a:t>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2BAA1-FEA6-46CD-9A8E-686F023AD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LL</a:t>
            </a:r>
            <a:r>
              <a:rPr lang="zh-CN" altLang="en-US" dirty="0"/>
              <a:t>型不平衡，我们只需要对不平衡的结点进行一个右旋就好（图片来自水目沾的博客）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34" name="Picture 10" descr="https://images0.cnblogs.com/i/566545/201403/311851389533418.png">
            <a:extLst>
              <a:ext uri="{FF2B5EF4-FFF2-40B4-BE49-F238E27FC236}">
                <a16:creationId xmlns:a16="http://schemas.microsoft.com/office/drawing/2014/main" id="{4C71FD2A-4F8F-4CE4-9784-B6BBD31D2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12" y="2675784"/>
            <a:ext cx="9984975" cy="303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285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F7B12-BA75-4301-8D60-F00D0B91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RR</a:t>
            </a:r>
            <a:r>
              <a:rPr lang="zh-CN" altLang="en-US" dirty="0"/>
              <a:t>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839B2-D540-4497-99B9-264727D5A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LL</a:t>
            </a:r>
            <a:r>
              <a:rPr lang="zh-CN" altLang="en-US" dirty="0"/>
              <a:t>型对称，对不平衡的结点进行一个左旋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Picture 2" descr="https://images0.cnblogs.com/i/566545/201403/311917183918990.png">
            <a:extLst>
              <a:ext uri="{FF2B5EF4-FFF2-40B4-BE49-F238E27FC236}">
                <a16:creationId xmlns:a16="http://schemas.microsoft.com/office/drawing/2014/main" id="{686C0D4A-9CE7-4BD9-A034-27B0D4B4F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01" y="2574641"/>
            <a:ext cx="9981598" cy="278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958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3913F-2DE6-4DEE-BE05-1F9B3497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</a:t>
            </a:r>
            <a:r>
              <a:rPr lang="zh-CN" altLang="en-US" dirty="0"/>
              <a:t>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EB4FC-999E-4860-A384-850F97CAC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这个稍复杂一些，需要一个组合旋转：先左旋左子树，再右旋自己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076" name="Picture 4" descr="https://images0.cnblogs.com/i/566545/201403/312226224694371.png">
            <a:extLst>
              <a:ext uri="{FF2B5EF4-FFF2-40B4-BE49-F238E27FC236}">
                <a16:creationId xmlns:a16="http://schemas.microsoft.com/office/drawing/2014/main" id="{FA59FE1B-5405-4C89-A94B-BE06B5315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632968"/>
            <a:ext cx="108585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533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EFAEF-A996-44C4-B79C-10E516BF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RL</a:t>
            </a:r>
            <a:r>
              <a:rPr lang="zh-CN" altLang="en-US" dirty="0"/>
              <a:t>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B6D6A-B6A3-4EE2-97BA-D12E1A93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LR</a:t>
            </a:r>
            <a:r>
              <a:rPr lang="zh-CN" altLang="en-US" dirty="0"/>
              <a:t>型对称，先右旋右子树，再左旋自己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104" name="Picture 8" descr="https://images0.cnblogs.com/i/566545/201403/312152446726456.png">
            <a:extLst>
              <a:ext uri="{FF2B5EF4-FFF2-40B4-BE49-F238E27FC236}">
                <a16:creationId xmlns:a16="http://schemas.microsoft.com/office/drawing/2014/main" id="{1861ACCB-0FAA-451A-A388-D4C706C43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2655487"/>
            <a:ext cx="1094422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877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9C375E-3563-49E4-97D5-54ADC22D7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053" y="322169"/>
            <a:ext cx="8368146" cy="6213661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F7AD1F6-00F6-498B-9C86-B9561B2D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E94C8-2EEB-41EE-9FC2-877E3AC9A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40236"/>
            <a:ext cx="2325254" cy="2152073"/>
          </a:xfrm>
        </p:spPr>
        <p:txBody>
          <a:bodyPr/>
          <a:lstStyle/>
          <a:p>
            <a:r>
              <a:rPr lang="zh-CN" altLang="en-US" dirty="0"/>
              <a:t>根据这四种类型的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定义，我们可以写出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这样一个判断结点是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否需要调整的</a:t>
            </a:r>
            <a:r>
              <a:rPr lang="en-US" altLang="zh-CN" dirty="0"/>
              <a:t>check</a:t>
            </a:r>
            <a:r>
              <a:rPr lang="zh-CN" altLang="en-US" dirty="0"/>
              <a:t>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数：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E958B2-254E-4072-82C7-9436BFE99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314" y="5739115"/>
            <a:ext cx="3940003" cy="35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31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7BA51-7859-4024-B52E-22B10AFC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C81ED-B442-4829-89C7-CF7C4988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481060"/>
          </a:xfrm>
        </p:spPr>
        <p:txBody>
          <a:bodyPr/>
          <a:lstStyle/>
          <a:p>
            <a:r>
              <a:rPr lang="en-US" altLang="zh-CN" dirty="0"/>
              <a:t>AVL</a:t>
            </a:r>
            <a:r>
              <a:rPr lang="zh-CN" altLang="en-US" dirty="0"/>
              <a:t>树的插入操作与二叉搜索树一样，只需要在每次递归回溯时检查一下是否需要调整：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0FE8EB-5559-40E2-8DEF-8847D7C6FA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2"/>
          <a:stretch/>
        </p:blipFill>
        <p:spPr>
          <a:xfrm>
            <a:off x="718210" y="2744355"/>
            <a:ext cx="10755580" cy="298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90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9548D-1285-4027-9DDF-4909F2FB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BE7B7-5E1C-40E0-B8F9-BFA95F8C6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基本上也与二叉搜索树相同，递归回溯时检查一下是否需要调整</a:t>
            </a:r>
            <a:endParaRPr lang="en-US" altLang="zh-CN" dirty="0"/>
          </a:p>
          <a:p>
            <a:r>
              <a:rPr lang="zh-CN" altLang="en-US" dirty="0"/>
              <a:t>在删除一个有两儿子的结点时，有两种删除方法：先把结点转到叶结点再直接删除，或按照二叉搜索树的删除方法删除</a:t>
            </a:r>
            <a:endParaRPr lang="en-US" altLang="zh-CN" dirty="0"/>
          </a:p>
          <a:p>
            <a:r>
              <a:rPr lang="zh-CN" altLang="en-US" dirty="0"/>
              <a:t>我按照二叉搜索树的删除方法删除，即：找到它的后继然后用后继来代替它（</a:t>
            </a:r>
            <a:r>
              <a:rPr lang="en-US" altLang="zh-CN" dirty="0"/>
              <a:t>《</a:t>
            </a:r>
            <a:r>
              <a:rPr lang="zh-CN" altLang="en-US" dirty="0"/>
              <a:t>算法导论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不过，再用后继代替它后，后继上面的那一堆因为少了后继这个结点，是有可能不平衡的，别忘了检查一下它们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6758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8EFDD20-9575-43EF-BFFE-6C6F45837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073" y="1447575"/>
            <a:ext cx="5812939" cy="39628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20280F-93F0-414F-9DE2-8A344801E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8" y="1026994"/>
            <a:ext cx="5933012" cy="480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47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8E721-82B8-4673-8003-6224F474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树旋转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AB211-1436-43EB-A1FE-BEFB359BF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</a:t>
            </a:r>
            <a:r>
              <a:rPr lang="en-US" altLang="zh-CN" dirty="0"/>
              <a:t>PPT</a:t>
            </a:r>
            <a:r>
              <a:rPr lang="zh-CN" altLang="en-US" dirty="0"/>
              <a:t>的第一页就是树旋转，主要是希望引起大家的重视，因为树旋转非常重要</a:t>
            </a:r>
            <a:endParaRPr lang="en-US" altLang="zh-CN" dirty="0"/>
          </a:p>
          <a:p>
            <a:r>
              <a:rPr lang="zh-CN" altLang="en-US" dirty="0"/>
              <a:t>前两棵平衡树都是无旋平衡树，无旋平衡树哪都好，但是有一点不如有旋平衡树：速度</a:t>
            </a:r>
            <a:endParaRPr lang="en-US" altLang="zh-CN" dirty="0"/>
          </a:p>
          <a:p>
            <a:r>
              <a:rPr lang="zh-CN" altLang="en-US" dirty="0"/>
              <a:t>在算法竞赛中，程序运行的时间和程序运行的结果一样重要，我们都知道，</a:t>
            </a:r>
            <a:r>
              <a:rPr lang="en-US" altLang="zh-CN" dirty="0"/>
              <a:t>TLE=WA</a:t>
            </a:r>
          </a:p>
          <a:p>
            <a:r>
              <a:rPr lang="zh-CN" altLang="en-US" dirty="0"/>
              <a:t>而近几年</a:t>
            </a:r>
            <a:r>
              <a:rPr lang="en-US" altLang="zh-CN" dirty="0"/>
              <a:t>NOIp</a:t>
            </a:r>
            <a:r>
              <a:rPr lang="zh-CN" altLang="en-US" dirty="0"/>
              <a:t>和</a:t>
            </a:r>
            <a:r>
              <a:rPr lang="en-US" altLang="zh-CN" dirty="0"/>
              <a:t>NOI</a:t>
            </a:r>
            <a:r>
              <a:rPr lang="zh-CN" altLang="en-US" dirty="0"/>
              <a:t>题目有卡常数的趋势，例如</a:t>
            </a:r>
            <a:r>
              <a:rPr lang="en-US" altLang="zh-CN" dirty="0"/>
              <a:t>NOIP2016D1T2</a:t>
            </a:r>
            <a:r>
              <a:rPr lang="zh-CN" altLang="en-US" dirty="0"/>
              <a:t>，</a:t>
            </a:r>
            <a:r>
              <a:rPr lang="en-US" altLang="zh-CN" dirty="0"/>
              <a:t>NOIP2016D2T2</a:t>
            </a:r>
            <a:r>
              <a:rPr lang="zh-CN" altLang="en-US" dirty="0"/>
              <a:t>，</a:t>
            </a:r>
            <a:r>
              <a:rPr lang="en-US" altLang="zh-CN" dirty="0"/>
              <a:t>NOIP2017D1T3</a:t>
            </a:r>
            <a:r>
              <a:rPr lang="zh-CN" altLang="en-US" dirty="0"/>
              <a:t>，</a:t>
            </a:r>
            <a:r>
              <a:rPr lang="en-US" altLang="zh-CN" dirty="0"/>
              <a:t>NOIP2017D2T3</a:t>
            </a:r>
            <a:r>
              <a:rPr lang="zh-CN" altLang="en-US" dirty="0"/>
              <a:t>，</a:t>
            </a:r>
            <a:r>
              <a:rPr lang="en-US" altLang="zh-CN" dirty="0"/>
              <a:t>NOI2017D1T1</a:t>
            </a:r>
            <a:r>
              <a:rPr lang="zh-CN" altLang="en-US" dirty="0"/>
              <a:t>，</a:t>
            </a:r>
            <a:r>
              <a:rPr lang="en-US" altLang="zh-CN" dirty="0"/>
              <a:t>NOI2017D1T2</a:t>
            </a:r>
            <a:r>
              <a:rPr lang="zh-CN" altLang="en-US" dirty="0"/>
              <a:t>，</a:t>
            </a:r>
            <a:r>
              <a:rPr lang="en-US" altLang="zh-CN" dirty="0"/>
              <a:t>NOI2017D2T1</a:t>
            </a:r>
            <a:r>
              <a:rPr lang="zh-CN" altLang="en-US" dirty="0"/>
              <a:t>（转自洛谷管理员</a:t>
            </a:r>
            <a:r>
              <a:rPr lang="en-US" altLang="zh-CN" dirty="0" err="1"/>
              <a:t>noip</a:t>
            </a:r>
            <a:r>
              <a:rPr lang="zh-CN" altLang="en-US" dirty="0"/>
              <a:t>的博客）</a:t>
            </a:r>
            <a:endParaRPr lang="en-US" altLang="zh-CN" dirty="0"/>
          </a:p>
          <a:p>
            <a:r>
              <a:rPr lang="zh-CN" altLang="en-US" dirty="0"/>
              <a:t>还记得上期视频最后说的那个写玄学</a:t>
            </a:r>
            <a:r>
              <a:rPr lang="en-US" altLang="zh-CN" dirty="0" err="1"/>
              <a:t>fhq</a:t>
            </a:r>
            <a:r>
              <a:rPr lang="zh-CN" altLang="en-US" dirty="0"/>
              <a:t>合并法结果被</a:t>
            </a:r>
            <a:r>
              <a:rPr lang="en-US" altLang="zh-CN" dirty="0"/>
              <a:t>NOIP2017D2T3</a:t>
            </a:r>
            <a:r>
              <a:rPr lang="zh-CN" altLang="en-US" dirty="0"/>
              <a:t>列队卡</a:t>
            </a:r>
            <a:r>
              <a:rPr lang="en-US" altLang="zh-CN" dirty="0"/>
              <a:t>TLE4</a:t>
            </a:r>
            <a:r>
              <a:rPr lang="zh-CN" altLang="en-US" dirty="0"/>
              <a:t>个点的大佬嘛？</a:t>
            </a:r>
            <a:endParaRPr lang="en-US" altLang="zh-CN" dirty="0"/>
          </a:p>
          <a:p>
            <a:r>
              <a:rPr lang="zh-CN" altLang="en-US" dirty="0"/>
              <a:t>嗯，好</a:t>
            </a:r>
            <a:endParaRPr lang="en-US" altLang="zh-CN" dirty="0"/>
          </a:p>
          <a:p>
            <a:r>
              <a:rPr lang="zh-CN" altLang="en-US" dirty="0"/>
              <a:t>（其实大部分情况下有旋和无旋的平衡树都能</a:t>
            </a:r>
            <a:r>
              <a:rPr lang="en-US" altLang="zh-CN" dirty="0"/>
              <a:t>A</a:t>
            </a:r>
            <a:r>
              <a:rPr lang="zh-CN" altLang="en-US" dirty="0"/>
              <a:t>题，但是</a:t>
            </a:r>
            <a:r>
              <a:rPr lang="en-US" altLang="zh-CN" dirty="0"/>
              <a:t>……</a:t>
            </a:r>
            <a:r>
              <a:rPr lang="zh-CN" altLang="en-US" dirty="0"/>
              <a:t>学了肯定不是坏事）</a:t>
            </a:r>
          </a:p>
        </p:txBody>
      </p:sp>
    </p:spTree>
    <p:extLst>
      <p:ext uri="{BB962C8B-B14F-4D97-AF65-F5344CB8AC3E}">
        <p14:creationId xmlns:p14="http://schemas.microsoft.com/office/powerpoint/2010/main" val="2156519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2393088-00D1-4300-820A-21D1E3FC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找排名的值，值的排名，前驱，后继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1C558D-E460-494B-A800-A39618429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813568"/>
          </a:xfrm>
        </p:spPr>
        <p:txBody>
          <a:bodyPr>
            <a:normAutofit/>
          </a:bodyPr>
          <a:lstStyle/>
          <a:p>
            <a:r>
              <a:rPr lang="zh-CN" altLang="en-US" dirty="0"/>
              <a:t>与替罪羊树相同，只不过不是惰性删除所以所有的</a:t>
            </a:r>
            <a:r>
              <a:rPr lang="en-US" altLang="zh-CN" dirty="0" err="1"/>
              <a:t>tzy</a:t>
            </a:r>
            <a:r>
              <a:rPr lang="en-US" altLang="zh-CN" dirty="0"/>
              <a:t>[now].exist</a:t>
            </a:r>
            <a:r>
              <a:rPr lang="zh-CN" altLang="en-US" dirty="0"/>
              <a:t>都改成了</a:t>
            </a:r>
            <a:r>
              <a:rPr lang="en-US" altLang="zh-CN" dirty="0"/>
              <a:t>1</a:t>
            </a:r>
            <a:r>
              <a:rPr lang="zh-CN" altLang="en-US" dirty="0"/>
              <a:t>，具体可以看代码，已经发在了代码仓库里</a:t>
            </a:r>
            <a:r>
              <a:rPr lang="zh-CN" altLang="en-US" strike="sngStrike" dirty="0"/>
              <a:t>（其实是懒得写了）</a:t>
            </a:r>
          </a:p>
        </p:txBody>
      </p:sp>
    </p:spTree>
    <p:extLst>
      <p:ext uri="{BB962C8B-B14F-4D97-AF65-F5344CB8AC3E}">
        <p14:creationId xmlns:p14="http://schemas.microsoft.com/office/powerpoint/2010/main" val="1290749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66DF3-0432-4188-85AE-F419220A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21CA7-48BD-4001-82F7-82D91B0F8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弟弟树还口以，我们来看洛谷测评结果：</a:t>
            </a:r>
            <a:endParaRPr lang="en-US" altLang="zh-CN" dirty="0"/>
          </a:p>
          <a:p>
            <a:r>
              <a:rPr lang="zh-CN" altLang="en-US" dirty="0"/>
              <a:t>替罪羊树：耗时</a:t>
            </a:r>
            <a:r>
              <a:rPr lang="en-US" altLang="zh-CN" dirty="0"/>
              <a:t>/</a:t>
            </a:r>
            <a:r>
              <a:rPr lang="zh-CN" altLang="en-US" dirty="0"/>
              <a:t>内存 </a:t>
            </a:r>
            <a:r>
              <a:rPr lang="en-US" altLang="zh-CN" dirty="0"/>
              <a:t>377ms, 7072KB</a:t>
            </a:r>
          </a:p>
          <a:p>
            <a:r>
              <a:rPr lang="en-US" altLang="zh-CN" dirty="0" err="1"/>
              <a:t>Fhq</a:t>
            </a:r>
            <a:r>
              <a:rPr lang="en-US" altLang="zh-CN" dirty="0"/>
              <a:t> </a:t>
            </a:r>
            <a:r>
              <a:rPr lang="en-US" altLang="zh-CN" dirty="0" err="1"/>
              <a:t>Treap</a:t>
            </a:r>
            <a:r>
              <a:rPr lang="zh-CN" altLang="en-US" dirty="0"/>
              <a:t>：耗时</a:t>
            </a:r>
            <a:r>
              <a:rPr lang="en-US" altLang="zh-CN" dirty="0"/>
              <a:t>/</a:t>
            </a:r>
            <a:r>
              <a:rPr lang="zh-CN" altLang="en-US" dirty="0"/>
              <a:t>内存 </a:t>
            </a:r>
            <a:r>
              <a:rPr lang="en-US" altLang="zh-CN" dirty="0"/>
              <a:t>344ms, 5780KB</a:t>
            </a:r>
          </a:p>
          <a:p>
            <a:r>
              <a:rPr lang="zh-CN" altLang="en-US" dirty="0"/>
              <a:t>弟弟树：耗时</a:t>
            </a:r>
            <a:r>
              <a:rPr lang="en-US" altLang="zh-CN" dirty="0"/>
              <a:t>/</a:t>
            </a:r>
            <a:r>
              <a:rPr lang="zh-CN" altLang="en-US" dirty="0"/>
              <a:t>内存 </a:t>
            </a:r>
            <a:r>
              <a:rPr lang="en-US" altLang="zh-CN" dirty="0"/>
              <a:t>273ms, 5784KB</a:t>
            </a:r>
          </a:p>
          <a:p>
            <a:r>
              <a:rPr lang="zh-CN" altLang="en-US" dirty="0"/>
              <a:t>属实不弟弟！！</a:t>
            </a:r>
          </a:p>
        </p:txBody>
      </p:sp>
    </p:spTree>
    <p:extLst>
      <p:ext uri="{BB962C8B-B14F-4D97-AF65-F5344CB8AC3E}">
        <p14:creationId xmlns:p14="http://schemas.microsoft.com/office/powerpoint/2010/main" val="2043991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7463A-0681-49AC-BA92-B32C204E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左旋和右旋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F42ED7-8E86-4E1F-96C4-1B5CF19D7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树的旋转分为两种：左旋和右旋</a:t>
            </a:r>
            <a:endParaRPr lang="en-US" altLang="zh-CN" dirty="0"/>
          </a:p>
          <a:p>
            <a:r>
              <a:rPr lang="zh-CN" altLang="en-US" dirty="0"/>
              <a:t>来一张之前就用过的维基百科上的动图：</a:t>
            </a:r>
            <a:endParaRPr lang="en-US" altLang="zh-CN" dirty="0"/>
          </a:p>
          <a:p>
            <a:r>
              <a:rPr lang="zh-CN" altLang="en-US" dirty="0"/>
              <a:t>可以看到，左旋和右旋是反着来的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 descr="æ æè½¬çè¿ç¨æ¼ç¤º">
            <a:extLst>
              <a:ext uri="{FF2B5EF4-FFF2-40B4-BE49-F238E27FC236}">
                <a16:creationId xmlns:a16="http://schemas.microsoft.com/office/drawing/2014/main" id="{80DED76B-33AA-4D0B-AA18-1EC6AEE1BBD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690" y="2572467"/>
            <a:ext cx="2788331" cy="278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193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E3CFB-A2F2-40B5-8F70-E9162F89F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12055"/>
            <a:ext cx="10131425" cy="4779146"/>
          </a:xfrm>
        </p:spPr>
        <p:txBody>
          <a:bodyPr/>
          <a:lstStyle/>
          <a:p>
            <a:r>
              <a:rPr lang="zh-CN" altLang="en-US" dirty="0"/>
              <a:t>可能看不懂？没关系，我教你怎么记：左旋拎右左挂右，右旋拎左右挂左。（我自己瞎编的）</a:t>
            </a:r>
            <a:endParaRPr lang="en-US" altLang="zh-CN" dirty="0"/>
          </a:p>
          <a:p>
            <a:r>
              <a:rPr lang="zh-CN" altLang="en-US" dirty="0"/>
              <a:t>这个“拎”怎么拎？就按照替罪羊树那样拎！</a:t>
            </a:r>
            <a:endParaRPr lang="en-US" altLang="zh-CN" dirty="0"/>
          </a:p>
          <a:p>
            <a:r>
              <a:rPr lang="zh-CN" altLang="en-US" dirty="0"/>
              <a:t>意思就是左旋就把当前结点的右子树拎起来，然后把右子树的左子树挂在当前结点的右子树上</a:t>
            </a:r>
            <a:r>
              <a:rPr lang="en-US" altLang="zh-CN" dirty="0"/>
              <a:t>…………</a:t>
            </a:r>
          </a:p>
          <a:p>
            <a:r>
              <a:rPr lang="zh-CN" altLang="en-US" dirty="0"/>
              <a:t>别听了，绕口，一个演示你就懂</a:t>
            </a:r>
            <a:endParaRPr lang="en-US" altLang="zh-CN" dirty="0"/>
          </a:p>
          <a:p>
            <a:r>
              <a:rPr lang="zh-CN" altLang="en-US" dirty="0"/>
              <a:t>演示看懂，趁热打铁上代码（以后我自己打代码的部分应该就没有了，占用了太多的时间，并且我发现没人喜欢看我这个蒟蒻敲代码）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05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04141-A75B-47F2-99A0-156D2F42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BF9E6-7FE2-4EF9-95AB-8B762086F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065713" cy="3649133"/>
          </a:xfrm>
        </p:spPr>
        <p:txBody>
          <a:bodyPr/>
          <a:lstStyle/>
          <a:p>
            <a:r>
              <a:rPr lang="en-US" altLang="zh-CN" dirty="0"/>
              <a:t>inline void </a:t>
            </a:r>
            <a:r>
              <a:rPr lang="en-US" altLang="zh-CN" dirty="0" err="1"/>
              <a:t>lrotate</a:t>
            </a:r>
            <a:r>
              <a:rPr lang="en-US" altLang="zh-CN" dirty="0"/>
              <a:t>(int &amp;now)</a:t>
            </a:r>
          </a:p>
          <a:p>
            <a:r>
              <a:rPr lang="en-US" altLang="zh-CN" dirty="0"/>
              <a:t>{</a:t>
            </a:r>
          </a:p>
          <a:p>
            <a:pPr lvl="1"/>
            <a:r>
              <a:rPr lang="en-US" altLang="zh-CN" sz="2000" dirty="0"/>
              <a:t>int r = </a:t>
            </a:r>
            <a:r>
              <a:rPr lang="en-US" altLang="zh-CN" sz="2000" dirty="0" err="1"/>
              <a:t>avl</a:t>
            </a:r>
            <a:r>
              <a:rPr lang="en-US" altLang="zh-CN" sz="2000" dirty="0"/>
              <a:t>[now].r;	//</a:t>
            </a:r>
            <a:r>
              <a:rPr lang="zh-CN" altLang="en-US" sz="2000" dirty="0"/>
              <a:t>右子树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avl</a:t>
            </a:r>
            <a:r>
              <a:rPr lang="en-US" altLang="zh-CN" sz="2000" dirty="0"/>
              <a:t>[now].r = </a:t>
            </a:r>
            <a:r>
              <a:rPr lang="en-US" altLang="zh-CN" sz="2000" dirty="0" err="1"/>
              <a:t>avl</a:t>
            </a:r>
            <a:r>
              <a:rPr lang="en-US" altLang="zh-CN" sz="2000" dirty="0"/>
              <a:t>[r].l;	//</a:t>
            </a:r>
            <a:r>
              <a:rPr lang="zh-CN" altLang="en-US" sz="2000" dirty="0"/>
              <a:t>左挂右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avl</a:t>
            </a:r>
            <a:r>
              <a:rPr lang="en-US" altLang="zh-CN" sz="2000" dirty="0"/>
              <a:t>[r].l = now;		//</a:t>
            </a:r>
            <a:r>
              <a:rPr lang="zh-CN" altLang="en-US" sz="2000" dirty="0"/>
              <a:t>拎右</a:t>
            </a:r>
            <a:endParaRPr lang="en-US" altLang="zh-CN" sz="2000" dirty="0"/>
          </a:p>
          <a:p>
            <a:pPr lvl="1"/>
            <a:r>
              <a:rPr lang="en-US" altLang="zh-CN" sz="2000" dirty="0"/>
              <a:t>now = r;			//</a:t>
            </a:r>
            <a:r>
              <a:rPr lang="zh-CN" altLang="en-US" sz="2000" dirty="0"/>
              <a:t>也是拎右</a:t>
            </a:r>
            <a:endParaRPr lang="en-US" altLang="zh-CN" sz="2000" dirty="0"/>
          </a:p>
          <a:p>
            <a:pPr lvl="1"/>
            <a:r>
              <a:rPr lang="en-US" altLang="zh-CN" sz="2000" dirty="0"/>
              <a:t>//update(</a:t>
            </a:r>
            <a:r>
              <a:rPr lang="en-US" altLang="zh-CN" sz="2000" dirty="0" err="1"/>
              <a:t>avl</a:t>
            </a:r>
            <a:r>
              <a:rPr lang="en-US" altLang="zh-CN" sz="2000" dirty="0"/>
              <a:t>[now].l),update(now);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3C8C2D4-3AFB-405F-9804-0BDE51ED5AEB}"/>
              </a:ext>
            </a:extLst>
          </p:cNvPr>
          <p:cNvSpPr txBox="1">
            <a:spLocks/>
          </p:cNvSpPr>
          <p:nvPr/>
        </p:nvSpPr>
        <p:spPr>
          <a:xfrm>
            <a:off x="6096000" y="1946757"/>
            <a:ext cx="506571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inline void </a:t>
            </a:r>
            <a:r>
              <a:rPr lang="en-US" altLang="zh-CN" dirty="0" err="1"/>
              <a:t>rrotate</a:t>
            </a:r>
            <a:r>
              <a:rPr lang="en-US" altLang="zh-CN" dirty="0"/>
              <a:t>(int &amp;now)</a:t>
            </a:r>
          </a:p>
          <a:p>
            <a:r>
              <a:rPr lang="en-US" altLang="zh-CN" dirty="0"/>
              <a:t>{</a:t>
            </a:r>
          </a:p>
          <a:p>
            <a:pPr lvl="1"/>
            <a:r>
              <a:rPr lang="en-US" altLang="zh-CN" sz="2000" dirty="0"/>
              <a:t>int l = </a:t>
            </a:r>
            <a:r>
              <a:rPr lang="en-US" altLang="zh-CN" sz="2000" dirty="0" err="1"/>
              <a:t>avl</a:t>
            </a:r>
            <a:r>
              <a:rPr lang="en-US" altLang="zh-CN" sz="2000" dirty="0"/>
              <a:t>[now].l;	//</a:t>
            </a:r>
            <a:r>
              <a:rPr lang="zh-CN" altLang="en-US" sz="2000" dirty="0"/>
              <a:t>左子树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avl</a:t>
            </a:r>
            <a:r>
              <a:rPr lang="en-US" altLang="zh-CN" sz="2000" dirty="0"/>
              <a:t>[now].l = </a:t>
            </a:r>
            <a:r>
              <a:rPr lang="en-US" altLang="zh-CN" sz="2000" dirty="0" err="1"/>
              <a:t>avl</a:t>
            </a:r>
            <a:r>
              <a:rPr lang="en-US" altLang="zh-CN" sz="2000" dirty="0"/>
              <a:t>[l].r;		//</a:t>
            </a:r>
            <a:r>
              <a:rPr lang="zh-CN" altLang="en-US" sz="2000" dirty="0"/>
              <a:t>右挂左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avl</a:t>
            </a:r>
            <a:r>
              <a:rPr lang="en-US" altLang="zh-CN" sz="2000" dirty="0"/>
              <a:t>[l].r = now;		//</a:t>
            </a:r>
            <a:r>
              <a:rPr lang="zh-CN" altLang="en-US" sz="2000" dirty="0"/>
              <a:t>拎左</a:t>
            </a:r>
            <a:endParaRPr lang="en-US" altLang="zh-CN" sz="2000" dirty="0"/>
          </a:p>
          <a:p>
            <a:pPr lvl="1"/>
            <a:r>
              <a:rPr lang="en-US" altLang="zh-CN" sz="2000" dirty="0"/>
              <a:t>now = l;			//</a:t>
            </a:r>
            <a:r>
              <a:rPr lang="zh-CN" altLang="en-US" sz="2000" dirty="0"/>
              <a:t>也是拎左</a:t>
            </a:r>
            <a:endParaRPr lang="en-US" altLang="zh-CN" sz="2000" dirty="0"/>
          </a:p>
          <a:p>
            <a:pPr lvl="1"/>
            <a:r>
              <a:rPr lang="en-US" altLang="zh-CN" sz="2000" dirty="0"/>
              <a:t>//update(</a:t>
            </a:r>
            <a:r>
              <a:rPr lang="en-US" altLang="zh-CN" sz="2000" dirty="0" err="1"/>
              <a:t>avl</a:t>
            </a:r>
            <a:r>
              <a:rPr lang="en-US" altLang="zh-CN" sz="2000" dirty="0"/>
              <a:t>[now].r),update(now);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6596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F4239-AF6A-4D72-8C68-A6B8C1C6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AVL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9935B-E9EB-4B8D-91C6-6A38B8C61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树旋转</a:t>
            </a:r>
            <a:r>
              <a:rPr lang="en-US" altLang="zh-CN" dirty="0"/>
              <a:t>OK</a:t>
            </a:r>
            <a:r>
              <a:rPr lang="zh-CN" altLang="en-US" dirty="0"/>
              <a:t>了就可以开始今天的正题了</a:t>
            </a:r>
            <a:r>
              <a:rPr lang="en-US" altLang="zh-CN" dirty="0"/>
              <a:t>——AVL</a:t>
            </a:r>
            <a:r>
              <a:rPr lang="zh-CN" altLang="en-US" dirty="0"/>
              <a:t>树</a:t>
            </a:r>
            <a:endParaRPr lang="en-US" altLang="zh-CN" dirty="0"/>
          </a:p>
          <a:p>
            <a:r>
              <a:rPr lang="zh-CN" altLang="en-US" dirty="0"/>
              <a:t>我管它叫弟弟树，因为我翻遍了洛谷普通平衡树模板题的</a:t>
            </a:r>
            <a:r>
              <a:rPr lang="en-US" altLang="zh-CN" dirty="0"/>
              <a:t>18</a:t>
            </a:r>
            <a:r>
              <a:rPr lang="zh-CN" altLang="en-US" dirty="0"/>
              <a:t>页题解，连</a:t>
            </a:r>
            <a:r>
              <a:rPr lang="en-US" altLang="zh-CN" dirty="0"/>
              <a:t>B</a:t>
            </a:r>
            <a:r>
              <a:rPr lang="zh-CN" altLang="en-US" strike="sngStrike" dirty="0"/>
              <a:t>数</a:t>
            </a:r>
            <a:r>
              <a:rPr lang="zh-CN" altLang="en-US" dirty="0"/>
              <a:t>树都有但是就是没有找到一篇写</a:t>
            </a:r>
            <a:r>
              <a:rPr lang="en-US" altLang="zh-CN" dirty="0"/>
              <a:t>AVL</a:t>
            </a:r>
            <a:r>
              <a:rPr lang="zh-CN" altLang="en-US" dirty="0"/>
              <a:t>的，属实是平衡树界的弟中弟</a:t>
            </a:r>
            <a:endParaRPr lang="en-US" altLang="zh-CN" dirty="0"/>
          </a:p>
          <a:p>
            <a:r>
              <a:rPr lang="zh-CN" altLang="en-US" dirty="0"/>
              <a:t>但是论资历，弟弟树可不是弟中弟，那绝对是爷中爷！</a:t>
            </a:r>
            <a:endParaRPr lang="en-US" altLang="zh-CN" dirty="0"/>
          </a:p>
          <a:p>
            <a:r>
              <a:rPr lang="en-US" altLang="zh-CN" dirty="0"/>
              <a:t>AVL</a:t>
            </a:r>
            <a:r>
              <a:rPr lang="zh-CN" altLang="en-US" dirty="0"/>
              <a:t>树是由</a:t>
            </a:r>
            <a:r>
              <a:rPr lang="en-US" altLang="zh-CN" dirty="0"/>
              <a:t>G. M. Adelson-</a:t>
            </a:r>
            <a:r>
              <a:rPr lang="en-US" altLang="zh-CN" dirty="0" err="1"/>
              <a:t>Velsky</a:t>
            </a:r>
            <a:r>
              <a:rPr lang="zh-CN" altLang="en-US" dirty="0"/>
              <a:t>和</a:t>
            </a:r>
            <a:r>
              <a:rPr lang="en-US" altLang="zh-CN" dirty="0"/>
              <a:t>Evgenii Landis</a:t>
            </a:r>
            <a:r>
              <a:rPr lang="zh-CN" altLang="en-US" dirty="0"/>
              <a:t>于</a:t>
            </a:r>
            <a:r>
              <a:rPr lang="en-US" altLang="zh-CN" dirty="0"/>
              <a:t>1962</a:t>
            </a:r>
            <a:r>
              <a:rPr lang="zh-CN" altLang="en-US" dirty="0"/>
              <a:t>年发明的，也因此得名。而且，它是最早被发明的平衡树！</a:t>
            </a:r>
            <a:endParaRPr lang="en-US" altLang="zh-CN" dirty="0"/>
          </a:p>
          <a:p>
            <a:r>
              <a:rPr lang="zh-CN" altLang="en-US" dirty="0"/>
              <a:t>然而随着时代的进步，</a:t>
            </a:r>
            <a:r>
              <a:rPr lang="en-US" altLang="zh-CN" dirty="0"/>
              <a:t>AVL</a:t>
            </a:r>
            <a:r>
              <a:rPr lang="zh-CN" altLang="en-US" dirty="0"/>
              <a:t>树逐渐被拍在了沙滩上。算法竞赛界几乎看不见它，唯一能看到它的地方可能也只有各大学的教材和一些博客了</a:t>
            </a:r>
            <a:r>
              <a:rPr lang="zh-CN" altLang="en-US" strike="sngStrike" dirty="0"/>
              <a:t>（还有我的视频）</a:t>
            </a:r>
          </a:p>
        </p:txBody>
      </p:sp>
    </p:spTree>
    <p:extLst>
      <p:ext uri="{BB962C8B-B14F-4D97-AF65-F5344CB8AC3E}">
        <p14:creationId xmlns:p14="http://schemas.microsoft.com/office/powerpoint/2010/main" val="3497775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C0DFB-182F-425C-A5EC-0A12B41E0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92459"/>
            <a:ext cx="10131425" cy="5098742"/>
          </a:xfrm>
        </p:spPr>
        <p:txBody>
          <a:bodyPr/>
          <a:lstStyle/>
          <a:p>
            <a:r>
              <a:rPr lang="zh-CN" altLang="en-US" dirty="0"/>
              <a:t>依序插入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</a:p>
          <a:p>
            <a:r>
              <a:rPr lang="en-US" altLang="zh-CN" dirty="0">
                <a:hlinkClick r:id="rId2"/>
              </a:rPr>
              <a:t>https://visualgo.net/zh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F0514C-5411-4CFA-BF64-2BC65B897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79" y="1691638"/>
            <a:ext cx="91059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92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E480A-CB9E-49C2-A0E5-9F754F4D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E2BD5-3703-48E7-91E2-7D5D3A32B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影响二叉搜索树操作最坏时间复杂度的因素是什么？</a:t>
            </a:r>
            <a:endParaRPr lang="en-US" altLang="zh-CN" dirty="0"/>
          </a:p>
          <a:p>
            <a:r>
              <a:rPr lang="zh-CN" altLang="en-US" dirty="0"/>
              <a:t>是树高，因为达到最坏时间复杂度也就是找到了最“矮”的结点嘛</a:t>
            </a:r>
            <a:endParaRPr lang="en-US" altLang="zh-CN" dirty="0"/>
          </a:p>
          <a:p>
            <a:r>
              <a:rPr lang="zh-CN" altLang="en-US" dirty="0"/>
              <a:t>弟弟树保证任一结点的左右子树的最大高度差为</a:t>
            </a:r>
            <a:r>
              <a:rPr lang="en-US" altLang="zh-CN" dirty="0"/>
              <a:t>1</a:t>
            </a:r>
            <a:r>
              <a:rPr lang="zh-CN" altLang="en-US" dirty="0"/>
              <a:t>，所以也叫“高度平衡树”</a:t>
            </a:r>
            <a:endParaRPr lang="en-US" altLang="zh-CN" dirty="0"/>
          </a:p>
          <a:p>
            <a:r>
              <a:rPr lang="zh-CN" altLang="en-US" dirty="0"/>
              <a:t>于此同时也保证了具有</a:t>
            </a:r>
            <a:r>
              <a:rPr lang="en-US" altLang="zh-CN" dirty="0"/>
              <a:t>n</a:t>
            </a:r>
            <a:r>
              <a:rPr lang="zh-CN" altLang="en-US" dirty="0"/>
              <a:t>个结点的弟弟树高度一定是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，也就是最坏时间复杂度为</a:t>
            </a:r>
            <a:r>
              <a:rPr lang="en-US" altLang="zh-CN" dirty="0"/>
              <a:t>(</a:t>
            </a:r>
            <a:r>
              <a:rPr lang="en-US" altLang="zh-CN" dirty="0" err="1"/>
              <a:t>Ologn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510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6E8D6-054E-43D3-BC5E-66702601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平衡因子（</a:t>
            </a:r>
            <a:r>
              <a:rPr lang="en-US" altLang="zh-CN" dirty="0"/>
              <a:t>BF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700E2-6824-4540-8471-766EDD185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弟弟树借“平衡因子”来维持树的平衡</a:t>
            </a:r>
            <a:endParaRPr lang="en-US" altLang="zh-CN" dirty="0"/>
          </a:p>
          <a:p>
            <a:r>
              <a:rPr lang="zh-CN" altLang="en-US" dirty="0"/>
              <a:t>一个结点的平衡因子</a:t>
            </a:r>
            <a:r>
              <a:rPr lang="en-US" altLang="zh-CN" dirty="0"/>
              <a:t>=</a:t>
            </a:r>
            <a:r>
              <a:rPr lang="zh-CN" altLang="en-US" dirty="0"/>
              <a:t>左子树高度</a:t>
            </a:r>
            <a:r>
              <a:rPr lang="en-US" altLang="zh-CN" dirty="0"/>
              <a:t>-</a:t>
            </a:r>
            <a:r>
              <a:rPr lang="zh-CN" altLang="en-US" dirty="0"/>
              <a:t>右子树高度</a:t>
            </a:r>
            <a:endParaRPr lang="en-US" altLang="zh-CN" dirty="0"/>
          </a:p>
          <a:p>
            <a:r>
              <a:rPr lang="zh-CN" altLang="en-US" dirty="0"/>
              <a:t>根据“任一结点的左右子树的最大高度差为</a:t>
            </a:r>
            <a:r>
              <a:rPr lang="en-US" altLang="zh-CN" dirty="0"/>
              <a:t>1</a:t>
            </a:r>
            <a:r>
              <a:rPr lang="zh-CN" altLang="en-US" dirty="0"/>
              <a:t>”可知：弟弟树所有结点的</a:t>
            </a:r>
            <a:r>
              <a:rPr lang="en-US" altLang="zh-CN" dirty="0"/>
              <a:t>BF</a:t>
            </a:r>
            <a:r>
              <a:rPr lang="zh-CN" altLang="en-US" dirty="0"/>
              <a:t>都只能等于</a:t>
            </a:r>
            <a:r>
              <a:rPr lang="en-US" altLang="zh-CN" dirty="0"/>
              <a:t>-1,0,1</a:t>
            </a:r>
            <a:r>
              <a:rPr lang="zh-CN" altLang="en-US" dirty="0"/>
              <a:t>，如果</a:t>
            </a:r>
            <a:r>
              <a:rPr lang="en-US" altLang="zh-CN" dirty="0"/>
              <a:t>BF</a:t>
            </a:r>
            <a:r>
              <a:rPr lang="zh-CN" altLang="en-US" dirty="0"/>
              <a:t>不等于这三个数，那证明不平衡，需要调整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1F9D8E-7A6A-4541-B93F-63013D120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1936373"/>
            <a:ext cx="3580952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21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446</TotalTime>
  <Words>1251</Words>
  <Application>Microsoft Office PowerPoint</Application>
  <PresentationFormat>宽屏</PresentationFormat>
  <Paragraphs>125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天体</vt:lpstr>
      <vt:lpstr>平衡树专题</vt:lpstr>
      <vt:lpstr>树旋转</vt:lpstr>
      <vt:lpstr>左旋和右旋</vt:lpstr>
      <vt:lpstr>PowerPoint 演示文稿</vt:lpstr>
      <vt:lpstr>代码实现</vt:lpstr>
      <vt:lpstr>AVL树</vt:lpstr>
      <vt:lpstr>PowerPoint 演示文稿</vt:lpstr>
      <vt:lpstr>平衡</vt:lpstr>
      <vt:lpstr>平衡因子（BF）</vt:lpstr>
      <vt:lpstr>结点信息&amp;辅助函数</vt:lpstr>
      <vt:lpstr>调整</vt:lpstr>
      <vt:lpstr>LL型</vt:lpstr>
      <vt:lpstr>RR型</vt:lpstr>
      <vt:lpstr>LR型</vt:lpstr>
      <vt:lpstr>RL型</vt:lpstr>
      <vt:lpstr>代码实现</vt:lpstr>
      <vt:lpstr>插入</vt:lpstr>
      <vt:lpstr>删除</vt:lpstr>
      <vt:lpstr>PowerPoint 演示文稿</vt:lpstr>
      <vt:lpstr>找排名的值，值的排名，前驱，后继</vt:lpstr>
      <vt:lpstr>效率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平衡树专题</dc:title>
  <dc:creator>DanielLiu130@outlook.com</dc:creator>
  <cp:lastModifiedBy>DanielLiu130@outlook.com</cp:lastModifiedBy>
  <cp:revision>26</cp:revision>
  <dcterms:created xsi:type="dcterms:W3CDTF">2019-07-23T12:55:25Z</dcterms:created>
  <dcterms:modified xsi:type="dcterms:W3CDTF">2019-07-25T14:03:01Z</dcterms:modified>
</cp:coreProperties>
</file>