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74" r:id="rId2"/>
    <p:sldId id="295" r:id="rId3"/>
    <p:sldId id="275" r:id="rId4"/>
    <p:sldId id="276" r:id="rId5"/>
    <p:sldId id="292" r:id="rId6"/>
    <p:sldId id="277" r:id="rId7"/>
    <p:sldId id="291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3" r:id="rId18"/>
    <p:sldId id="294" r:id="rId19"/>
    <p:sldId id="288" r:id="rId20"/>
    <p:sldId id="287" r:id="rId21"/>
    <p:sldId id="289" r:id="rId22"/>
    <p:sldId id="290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92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4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241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14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292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78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39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47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4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21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45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48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80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23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FE60-32B5-4DFF-A102-4CCCB0213A21}" type="datetimeFigureOut">
              <a:rPr lang="zh-CN" altLang="en-US" smtClean="0"/>
              <a:t>2019/7/21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913A42-CA88-4593-819C-8E9DFBFFD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0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discuss/show/12316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bleAgOH/Code-Warehouse-for-AgO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7A4B250-18C8-467C-B17A-42E3663C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strike="sngStrike" dirty="0"/>
              <a:t>节</a:t>
            </a:r>
            <a:r>
              <a:rPr lang="zh-CN" altLang="en-US" dirty="0"/>
              <a:t>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F70E46-6FE8-472D-83C8-B6568C4F8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trike="sngStrike" dirty="0"/>
              <a:t>我的上个视频把这个字↑打错了！！！！耻辱</a:t>
            </a:r>
            <a:endParaRPr lang="en-US" altLang="zh-CN" strike="sngStrike" dirty="0"/>
          </a:p>
          <a:p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（无旋</a:t>
            </a:r>
            <a:r>
              <a:rPr lang="en-US" altLang="zh-CN" dirty="0" err="1"/>
              <a:t>Treap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/>
              <a:t>AgOH</a:t>
            </a:r>
          </a:p>
        </p:txBody>
      </p:sp>
    </p:spTree>
    <p:extLst>
      <p:ext uri="{BB962C8B-B14F-4D97-AF65-F5344CB8AC3E}">
        <p14:creationId xmlns:p14="http://schemas.microsoft.com/office/powerpoint/2010/main" val="526326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9961C-2741-4AFF-A347-05CBE6D2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合并（</a:t>
            </a:r>
            <a:r>
              <a:rPr lang="en-US" altLang="zh-CN" dirty="0"/>
              <a:t>merge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81A18-E51D-4C73-A5C7-8C8E27FB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合并不分两种了，合并就一种</a:t>
            </a:r>
            <a:endParaRPr lang="en-US" altLang="zh-CN" dirty="0"/>
          </a:p>
          <a:p>
            <a:r>
              <a:rPr lang="zh-CN" altLang="en-US" dirty="0"/>
              <a:t>合并就是把两颗树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合并成一棵树，其中</a:t>
            </a:r>
            <a:r>
              <a:rPr lang="en-US" altLang="zh-CN" dirty="0"/>
              <a:t>x</a:t>
            </a:r>
            <a:r>
              <a:rPr lang="zh-CN" altLang="en-US" dirty="0"/>
              <a:t>树上的所有值都小于等于</a:t>
            </a:r>
            <a:r>
              <a:rPr lang="en-US" altLang="zh-CN" dirty="0"/>
              <a:t>y</a:t>
            </a:r>
            <a:r>
              <a:rPr lang="zh-CN" altLang="en-US" dirty="0"/>
              <a:t>树上的所有值。并且新合并出来的树依旧满足</a:t>
            </a:r>
            <a:r>
              <a:rPr lang="en-US" altLang="zh-CN" dirty="0" err="1"/>
              <a:t>Treap</a:t>
            </a:r>
            <a:r>
              <a:rPr lang="zh-CN" altLang="en-US" dirty="0"/>
              <a:t>的性质</a:t>
            </a:r>
            <a:endParaRPr lang="en-US" altLang="zh-CN" dirty="0"/>
          </a:p>
          <a:p>
            <a:r>
              <a:rPr lang="zh-CN" altLang="en-US" dirty="0"/>
              <a:t>合并就不演示了，上张幻灯片倒放就是合并</a:t>
            </a:r>
            <a:r>
              <a:rPr lang="zh-CN" altLang="en-US" strike="sngStrike" dirty="0"/>
              <a:t>（我太懒了）</a:t>
            </a:r>
          </a:p>
        </p:txBody>
      </p:sp>
    </p:spTree>
    <p:extLst>
      <p:ext uri="{BB962C8B-B14F-4D97-AF65-F5344CB8AC3E}">
        <p14:creationId xmlns:p14="http://schemas.microsoft.com/office/powerpoint/2010/main" val="307896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981E9-5B2F-498C-ACEB-60A20B89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E5BEB-D4CF-4779-B5F6-8D774C21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可是这两种操作有啥用啊，我怎么才能用这两种操作来完成平衡树的基操呢？</a:t>
            </a:r>
            <a:endParaRPr lang="en-US" altLang="zh-CN" dirty="0"/>
          </a:p>
          <a:p>
            <a:r>
              <a:rPr lang="zh-CN" altLang="en-US" dirty="0"/>
              <a:t>首先来说插入</a:t>
            </a:r>
            <a:endParaRPr lang="en-US" altLang="zh-CN" dirty="0"/>
          </a:p>
          <a:p>
            <a:r>
              <a:rPr lang="zh-CN" altLang="en-US" dirty="0"/>
              <a:t>设插入的值为</a:t>
            </a:r>
            <a:r>
              <a:rPr lang="en-US" altLang="zh-CN" dirty="0" err="1"/>
              <a:t>val</a:t>
            </a:r>
            <a:r>
              <a:rPr lang="zh-CN" altLang="en-US" dirty="0"/>
              <a:t>，那么我们的步骤就是：</a:t>
            </a:r>
            <a:endParaRPr lang="en-US" altLang="zh-CN" dirty="0"/>
          </a:p>
          <a:p>
            <a:r>
              <a:rPr lang="zh-CN" altLang="en-US" dirty="0"/>
              <a:t>按值</a:t>
            </a:r>
            <a:r>
              <a:rPr lang="en-US" altLang="zh-CN" dirty="0" err="1"/>
              <a:t>val</a:t>
            </a:r>
            <a:r>
              <a:rPr lang="zh-CN" altLang="en-US" dirty="0"/>
              <a:t>把树分裂成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合并</a:t>
            </a:r>
            <a:r>
              <a:rPr lang="en-US" altLang="zh-CN" dirty="0"/>
              <a:t>x</a:t>
            </a:r>
            <a:r>
              <a:rPr lang="zh-CN" altLang="en-US" dirty="0"/>
              <a:t>，新结点，</a:t>
            </a:r>
            <a:r>
              <a:rPr lang="en-US" altLang="zh-CN" dirty="0"/>
              <a:t>y</a:t>
            </a:r>
          </a:p>
          <a:p>
            <a:endParaRPr lang="en-US" altLang="zh-CN" dirty="0"/>
          </a:p>
          <a:p>
            <a:r>
              <a:rPr lang="en-US" altLang="zh-CN" dirty="0"/>
              <a:t>Over……</a:t>
            </a:r>
          </a:p>
        </p:txBody>
      </p:sp>
    </p:spTree>
    <p:extLst>
      <p:ext uri="{BB962C8B-B14F-4D97-AF65-F5344CB8AC3E}">
        <p14:creationId xmlns:p14="http://schemas.microsoft.com/office/powerpoint/2010/main" val="3163815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936D8-CC96-4FCD-96C3-6E9E3118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74703"/>
            <a:ext cx="8915400" cy="5236519"/>
          </a:xfrm>
        </p:spPr>
        <p:txBody>
          <a:bodyPr/>
          <a:lstStyle/>
          <a:p>
            <a:r>
              <a:rPr lang="zh-CN" altLang="en-US" dirty="0"/>
              <a:t>为什么可以这样呢？</a:t>
            </a:r>
            <a:endParaRPr lang="en-US" altLang="zh-CN" dirty="0"/>
          </a:p>
          <a:p>
            <a:r>
              <a:rPr lang="zh-CN" altLang="en-US" dirty="0"/>
              <a:t>我真的想做动画来演示，奈何我太菜了玩不好</a:t>
            </a:r>
            <a:r>
              <a:rPr lang="en-US" altLang="zh-CN" dirty="0"/>
              <a:t>An……</a:t>
            </a:r>
            <a:r>
              <a:rPr lang="zh-CN" altLang="en-US" dirty="0"/>
              <a:t>只好口头描述</a:t>
            </a:r>
            <a:endParaRPr lang="en-US" altLang="zh-CN" dirty="0"/>
          </a:p>
          <a:p>
            <a:r>
              <a:rPr lang="zh-CN" altLang="en-US" dirty="0"/>
              <a:t>我们要插入</a:t>
            </a:r>
            <a:r>
              <a:rPr lang="en-US" altLang="zh-CN" dirty="0" err="1"/>
              <a:t>val</a:t>
            </a:r>
            <a:r>
              <a:rPr lang="zh-CN" altLang="en-US" dirty="0"/>
              <a:t>这个值，那么我们按值</a:t>
            </a:r>
            <a:r>
              <a:rPr lang="en-US" altLang="zh-CN" dirty="0" err="1"/>
              <a:t>val</a:t>
            </a:r>
            <a:r>
              <a:rPr lang="zh-CN" altLang="en-US" dirty="0"/>
              <a:t>分裂，于是得到了两棵树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按照按值分裂的定义，我们分裂出来的</a:t>
            </a:r>
            <a:r>
              <a:rPr lang="en-US" altLang="zh-CN" dirty="0"/>
              <a:t>x</a:t>
            </a:r>
            <a:r>
              <a:rPr lang="zh-CN" altLang="en-US" dirty="0"/>
              <a:t>树上的所有值一定都小于等于</a:t>
            </a:r>
            <a:r>
              <a:rPr lang="en-US" altLang="zh-CN" dirty="0" err="1"/>
              <a:t>val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树上的所有值一定都大于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zh-CN" altLang="en-US" dirty="0"/>
              <a:t>那么我们就直接合并</a:t>
            </a:r>
            <a:r>
              <a:rPr lang="en-US" altLang="zh-CN" dirty="0"/>
              <a:t>x</a:t>
            </a:r>
            <a:r>
              <a:rPr lang="zh-CN" altLang="en-US" dirty="0"/>
              <a:t>，用值</a:t>
            </a:r>
            <a:r>
              <a:rPr lang="en-US" altLang="zh-CN" dirty="0" err="1"/>
              <a:t>val</a:t>
            </a:r>
            <a:r>
              <a:rPr lang="zh-CN" altLang="en-US" dirty="0"/>
              <a:t>新建的新节点，</a:t>
            </a:r>
            <a:r>
              <a:rPr lang="en-US" altLang="zh-CN" dirty="0"/>
              <a:t>y</a:t>
            </a:r>
            <a:r>
              <a:rPr lang="zh-CN" altLang="en-US" dirty="0"/>
              <a:t>就</a:t>
            </a:r>
            <a:r>
              <a:rPr lang="en-US" altLang="zh-CN" dirty="0"/>
              <a:t>OK</a:t>
            </a:r>
            <a:r>
              <a:rPr lang="zh-CN" altLang="en-US" dirty="0"/>
              <a:t>咯</a:t>
            </a:r>
          </a:p>
        </p:txBody>
      </p:sp>
    </p:spTree>
    <p:extLst>
      <p:ext uri="{BB962C8B-B14F-4D97-AF65-F5344CB8AC3E}">
        <p14:creationId xmlns:p14="http://schemas.microsoft.com/office/powerpoint/2010/main" val="3005573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C760B-2DF3-4FEE-895A-5D029E5B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BCCA2-C0B3-4129-9B07-B49D841C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前面的插入很简单，只需要两步</a:t>
            </a:r>
            <a:endParaRPr lang="en-US" altLang="zh-CN" dirty="0"/>
          </a:p>
          <a:p>
            <a:r>
              <a:rPr lang="zh-CN" altLang="en-US" dirty="0"/>
              <a:t>删除比较麻烦啊，需要四步（笑</a:t>
            </a:r>
            <a:endParaRPr lang="en-US" altLang="zh-CN" dirty="0"/>
          </a:p>
          <a:p>
            <a:r>
              <a:rPr lang="zh-CN" altLang="en-US" dirty="0"/>
              <a:t>例如我们要删除</a:t>
            </a:r>
            <a:r>
              <a:rPr lang="en-US" altLang="zh-CN" dirty="0" err="1"/>
              <a:t>val</a:t>
            </a:r>
            <a:r>
              <a:rPr lang="zh-CN" altLang="en-US" dirty="0"/>
              <a:t>这个值，那么：</a:t>
            </a:r>
            <a:endParaRPr lang="en-US" altLang="zh-CN" dirty="0"/>
          </a:p>
          <a:p>
            <a:r>
              <a:rPr lang="zh-CN" altLang="en-US" dirty="0"/>
              <a:t>首先，按值</a:t>
            </a:r>
            <a:r>
              <a:rPr lang="en-US" altLang="zh-CN" dirty="0" err="1"/>
              <a:t>val</a:t>
            </a:r>
            <a:r>
              <a:rPr lang="zh-CN" altLang="en-US" dirty="0"/>
              <a:t>把树分裂成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</a:p>
          <a:p>
            <a:r>
              <a:rPr lang="zh-CN" altLang="en-US" dirty="0"/>
              <a:t>再按值</a:t>
            </a:r>
            <a:r>
              <a:rPr lang="en-US" altLang="zh-CN" dirty="0"/>
              <a:t>val-1</a:t>
            </a:r>
            <a:r>
              <a:rPr lang="zh-CN" altLang="en-US" dirty="0"/>
              <a:t>把</a:t>
            </a:r>
            <a:r>
              <a:rPr lang="en-US" altLang="zh-CN" dirty="0"/>
              <a:t>x</a:t>
            </a:r>
            <a:r>
              <a:rPr lang="zh-CN" altLang="en-US" dirty="0"/>
              <a:t>树分裂成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那么此时</a:t>
            </a:r>
            <a:r>
              <a:rPr lang="en-US" altLang="zh-CN" dirty="0"/>
              <a:t>y</a:t>
            </a:r>
            <a:r>
              <a:rPr lang="zh-CN" altLang="en-US" dirty="0"/>
              <a:t>树上的所有值都是等于</a:t>
            </a:r>
            <a:r>
              <a:rPr lang="en-US" altLang="zh-CN" dirty="0" err="1"/>
              <a:t>val</a:t>
            </a:r>
            <a:r>
              <a:rPr lang="zh-CN" altLang="en-US" dirty="0"/>
              <a:t>的，我们去掉它的根节点：让</a:t>
            </a:r>
            <a:r>
              <a:rPr lang="en-US" altLang="zh-CN" dirty="0"/>
              <a:t>y</a:t>
            </a:r>
            <a:r>
              <a:rPr lang="zh-CN" altLang="en-US" dirty="0"/>
              <a:t>等于合并</a:t>
            </a:r>
            <a:r>
              <a:rPr lang="en-US" altLang="zh-CN" dirty="0"/>
              <a:t>y</a:t>
            </a:r>
            <a:r>
              <a:rPr lang="zh-CN" altLang="en-US" dirty="0"/>
              <a:t>的左子树和右子树</a:t>
            </a:r>
            <a:endParaRPr lang="en-US" altLang="zh-CN" dirty="0"/>
          </a:p>
          <a:p>
            <a:r>
              <a:rPr lang="zh-CN" altLang="en-US" dirty="0"/>
              <a:t>最后，合并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931633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F93C0-FAF5-4D3E-BCC3-51865F9B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查询值的排名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CD071-7D57-4F1B-9758-8F2B35CE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也很简单，设要查询的值为</a:t>
            </a:r>
            <a:r>
              <a:rPr lang="en-US" altLang="zh-CN" dirty="0" err="1"/>
              <a:t>val</a:t>
            </a:r>
            <a:r>
              <a:rPr lang="zh-CN" altLang="en-US" dirty="0"/>
              <a:t>，那么</a:t>
            </a:r>
            <a:endParaRPr lang="en-US" altLang="zh-CN" dirty="0"/>
          </a:p>
          <a:p>
            <a:r>
              <a:rPr lang="zh-CN" altLang="en-US" dirty="0"/>
              <a:t>按值</a:t>
            </a:r>
            <a:r>
              <a:rPr lang="en-US" altLang="zh-CN" dirty="0"/>
              <a:t>val-1</a:t>
            </a:r>
            <a:r>
              <a:rPr lang="zh-CN" altLang="en-US" dirty="0"/>
              <a:t>分裂成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则</a:t>
            </a:r>
            <a:r>
              <a:rPr lang="en-US" altLang="zh-CN" dirty="0"/>
              <a:t>x</a:t>
            </a:r>
            <a:r>
              <a:rPr lang="zh-CN" altLang="en-US" dirty="0"/>
              <a:t>的大小</a:t>
            </a:r>
            <a:r>
              <a:rPr lang="en-US" altLang="zh-CN" dirty="0"/>
              <a:t>+1</a:t>
            </a:r>
            <a:r>
              <a:rPr lang="zh-CN" altLang="en-US" dirty="0"/>
              <a:t>就是</a:t>
            </a:r>
            <a:r>
              <a:rPr lang="en-US" altLang="zh-CN" dirty="0" err="1"/>
              <a:t>val</a:t>
            </a:r>
            <a:r>
              <a:rPr lang="zh-CN" altLang="en-US" dirty="0"/>
              <a:t>的排名</a:t>
            </a:r>
            <a:endParaRPr lang="en-US" altLang="zh-CN" dirty="0"/>
          </a:p>
          <a:p>
            <a:r>
              <a:rPr lang="zh-CN" altLang="en-US" dirty="0"/>
              <a:t>最后再把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合并起来</a:t>
            </a:r>
            <a:endParaRPr lang="en-US" altLang="zh-CN" dirty="0"/>
          </a:p>
          <a:p>
            <a:r>
              <a:rPr lang="en-US" altLang="zh-CN" dirty="0"/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184639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8093D-1CDF-4F78-B128-C02FE2B9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查询排名的值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5A604-A701-4E37-8445-FBC35C85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这个我们照上期视频替罪羊树的搞法搞就</a:t>
            </a:r>
            <a:r>
              <a:rPr lang="en-US" altLang="zh-CN" dirty="0"/>
              <a:t>OK</a:t>
            </a:r>
            <a:r>
              <a:rPr lang="zh-CN" altLang="en-US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2816818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11B8D-FE1E-438C-A736-960A541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前驱</a:t>
            </a:r>
            <a:r>
              <a:rPr lang="en-US" altLang="zh-CN" dirty="0"/>
              <a:t>/</a:t>
            </a:r>
            <a:r>
              <a:rPr lang="zh-CN" altLang="en-US" dirty="0"/>
              <a:t>后继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246EC-717E-4ABB-825C-23DA9AF3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设操作数为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zh-CN" altLang="en-US" dirty="0"/>
              <a:t>前驱：按值</a:t>
            </a:r>
            <a:r>
              <a:rPr lang="en-US" altLang="zh-CN" dirty="0"/>
              <a:t>val-1</a:t>
            </a:r>
            <a:r>
              <a:rPr lang="zh-CN" altLang="en-US" dirty="0"/>
              <a:t>分裂成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，则</a:t>
            </a:r>
            <a:r>
              <a:rPr lang="en-US" altLang="zh-CN" dirty="0"/>
              <a:t>x</a:t>
            </a:r>
            <a:r>
              <a:rPr lang="zh-CN" altLang="en-US" dirty="0"/>
              <a:t>里面最右的数就是</a:t>
            </a:r>
            <a:r>
              <a:rPr lang="en-US" altLang="zh-CN" dirty="0" err="1"/>
              <a:t>val</a:t>
            </a:r>
            <a:r>
              <a:rPr lang="zh-CN" altLang="en-US" dirty="0"/>
              <a:t>的前驱</a:t>
            </a:r>
            <a:endParaRPr lang="en-US" altLang="zh-CN" dirty="0"/>
          </a:p>
          <a:p>
            <a:r>
              <a:rPr lang="zh-CN" altLang="en-US" dirty="0"/>
              <a:t>后继：按值</a:t>
            </a:r>
            <a:r>
              <a:rPr lang="en-US" altLang="zh-CN" dirty="0" err="1"/>
              <a:t>val</a:t>
            </a:r>
            <a:r>
              <a:rPr lang="zh-CN" altLang="en-US" dirty="0"/>
              <a:t>分裂成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，则</a:t>
            </a:r>
            <a:r>
              <a:rPr lang="en-US" altLang="zh-CN" dirty="0"/>
              <a:t>y</a:t>
            </a:r>
            <a:r>
              <a:rPr lang="zh-CN" altLang="en-US" dirty="0"/>
              <a:t>里面最左的数就是</a:t>
            </a:r>
            <a:r>
              <a:rPr lang="en-US" altLang="zh-CN" dirty="0" err="1"/>
              <a:t>val</a:t>
            </a:r>
            <a:r>
              <a:rPr lang="zh-CN" altLang="en-US" dirty="0"/>
              <a:t>的后继</a:t>
            </a:r>
          </a:p>
        </p:txBody>
      </p:sp>
    </p:spTree>
    <p:extLst>
      <p:ext uri="{BB962C8B-B14F-4D97-AF65-F5344CB8AC3E}">
        <p14:creationId xmlns:p14="http://schemas.microsoft.com/office/powerpoint/2010/main" val="3391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5D408-9FDD-41C6-BCD5-C4454205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不存储索引的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E80FC-4A7A-4D9A-B5B0-72F3F84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的结点里也可以不存储索引值</a:t>
            </a:r>
            <a:endParaRPr lang="en-US" altLang="zh-CN" dirty="0"/>
          </a:p>
          <a:p>
            <a:r>
              <a:rPr lang="zh-CN" altLang="en-US" dirty="0"/>
              <a:t>纵览整个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，维护堆特性的代码其实只有</a:t>
            </a:r>
            <a:r>
              <a:rPr lang="en-US" altLang="zh-CN" dirty="0"/>
              <a:t>merge</a:t>
            </a:r>
            <a:r>
              <a:rPr lang="zh-CN" altLang="en-US" dirty="0"/>
              <a:t>函数里的一句</a:t>
            </a:r>
            <a:endParaRPr lang="en-US" altLang="zh-CN" dirty="0"/>
          </a:p>
          <a:p>
            <a:r>
              <a:rPr lang="zh-CN" altLang="en-US" dirty="0"/>
              <a:t>而且我们知道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的堆维护的是随机的索引值</a:t>
            </a:r>
            <a:endParaRPr lang="en-US" altLang="zh-CN" dirty="0"/>
          </a:p>
          <a:p>
            <a:r>
              <a:rPr lang="zh-CN" altLang="en-US" dirty="0"/>
              <a:t>所以我们可以不存放索引，而是把这句改成其它的让树随机合并的语句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rand()&amp;1</a:t>
            </a:r>
            <a:r>
              <a:rPr lang="zh-CN" altLang="en-US" dirty="0"/>
              <a:t>，但是这句话的性能不好</a:t>
            </a:r>
            <a:endParaRPr lang="en-US" altLang="zh-CN" dirty="0"/>
          </a:p>
          <a:p>
            <a:r>
              <a:rPr lang="zh-CN" altLang="en-US" dirty="0"/>
              <a:t>一些其它写法还有：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E93E49-A1BA-4106-B070-31455A8C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7593748" cy="35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23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D655-F2FC-4357-91F2-C66989D8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65825"/>
            <a:ext cx="8915400" cy="5245397"/>
          </a:xfrm>
        </p:spPr>
        <p:txBody>
          <a:bodyPr/>
          <a:lstStyle/>
          <a:p>
            <a:r>
              <a:rPr lang="zh-CN" altLang="en-US" dirty="0"/>
              <a:t>这个操作</a:t>
            </a:r>
            <a:r>
              <a:rPr lang="zh-CN" altLang="en-US"/>
              <a:t>是我一周之前</a:t>
            </a:r>
            <a:r>
              <a:rPr lang="zh-CN" altLang="en-US" dirty="0"/>
              <a:t>在洛谷的讨论区看到的，还没来得及更加仔细的研究，观众朋友们如果有兴趣的话可以自行研究尝试</a:t>
            </a:r>
            <a:endParaRPr lang="en-US" altLang="zh-CN" dirty="0"/>
          </a:p>
          <a:p>
            <a:r>
              <a:rPr lang="zh-CN" altLang="en-US" dirty="0"/>
              <a:t>原帖地址：</a:t>
            </a:r>
            <a:r>
              <a:rPr lang="en-US" altLang="zh-CN" dirty="0">
                <a:hlinkClick r:id="rId2"/>
              </a:rPr>
              <a:t>https://www.luogu.org/discuss/show/123169</a:t>
            </a:r>
            <a:endParaRPr lang="en-US" altLang="zh-CN" dirty="0"/>
          </a:p>
          <a:p>
            <a:r>
              <a:rPr lang="zh-CN" altLang="en-US" dirty="0"/>
              <a:t>在洛谷随便打开一个讨论，然后把地址的最后面的数字换成</a:t>
            </a:r>
            <a:r>
              <a:rPr lang="en-US" altLang="zh-CN" dirty="0"/>
              <a:t>123169</a:t>
            </a:r>
            <a:r>
              <a:rPr lang="zh-CN" altLang="en-US" dirty="0"/>
              <a:t>就可以找到了</a:t>
            </a:r>
          </a:p>
        </p:txBody>
      </p:sp>
    </p:spTree>
    <p:extLst>
      <p:ext uri="{BB962C8B-B14F-4D97-AF65-F5344CB8AC3E}">
        <p14:creationId xmlns:p14="http://schemas.microsoft.com/office/powerpoint/2010/main" val="2956358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461E15B-EE5B-473B-9FCE-65DD92CB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的区间操作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F12180-F161-4D48-84A4-2D28A7930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679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25768-EDE3-4BDE-BE98-720288FD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0625C-76AC-4CB9-9612-52C56B6D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前几期视频还有本期视频及以后的视频中的代码我都会传到</a:t>
            </a:r>
            <a:r>
              <a:rPr lang="en-US" altLang="zh-CN" dirty="0" err="1"/>
              <a:t>Github</a:t>
            </a:r>
            <a:r>
              <a:rPr lang="zh-CN" altLang="en-US" dirty="0"/>
              <a:t>上去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https://github.com/StableAgOH/Code-Warehouse-for-AgOH</a:t>
            </a:r>
            <a:endParaRPr lang="en-US" altLang="zh-CN" dirty="0"/>
          </a:p>
          <a:p>
            <a:r>
              <a:rPr lang="zh-CN" altLang="en-US" dirty="0"/>
              <a:t>本期视频中写的代码会放在视频简介里</a:t>
            </a:r>
          </a:p>
        </p:txBody>
      </p:sp>
    </p:spTree>
    <p:extLst>
      <p:ext uri="{BB962C8B-B14F-4D97-AF65-F5344CB8AC3E}">
        <p14:creationId xmlns:p14="http://schemas.microsoft.com/office/powerpoint/2010/main" val="3888474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411F9-DC69-4201-A20C-A10F933C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3FD5F-04E9-4116-BC8F-3BFC64A4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甚至可以维护区间操作！我们来看一道平衡树区间操作的经典题目</a:t>
            </a:r>
            <a:endParaRPr lang="en-US" altLang="zh-CN" dirty="0"/>
          </a:p>
          <a:p>
            <a:r>
              <a:rPr lang="zh-CN" altLang="en-US" dirty="0"/>
              <a:t>文艺平衡树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FA4BBA-19C1-4CFF-B3E1-AF2C768A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28" y="2705441"/>
            <a:ext cx="7809524" cy="36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73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86A26-4570-4C31-AB2A-1C43516B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98990"/>
            <a:ext cx="8915400" cy="5112232"/>
          </a:xfrm>
        </p:spPr>
        <p:txBody>
          <a:bodyPr/>
          <a:lstStyle/>
          <a:p>
            <a:r>
              <a:rPr lang="zh-CN" altLang="en-US" dirty="0"/>
              <a:t>首先我们需要知道如何用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来实现区间操作</a:t>
            </a:r>
            <a:endParaRPr lang="en-US" altLang="zh-CN" dirty="0"/>
          </a:p>
          <a:p>
            <a:r>
              <a:rPr lang="zh-CN" altLang="en-US" dirty="0"/>
              <a:t>例如，要操作的区间为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，那么我们就在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里把这一段直接</a:t>
            </a:r>
            <a:r>
              <a:rPr lang="en-US" altLang="zh-CN" dirty="0"/>
              <a:t>split</a:t>
            </a:r>
            <a:r>
              <a:rPr lang="zh-CN" altLang="en-US" dirty="0"/>
              <a:t>拆出来进行操作然后再合并回去！</a:t>
            </a:r>
            <a:endParaRPr lang="en-US" altLang="zh-CN" dirty="0"/>
          </a:p>
          <a:p>
            <a:r>
              <a:rPr lang="zh-CN" altLang="en-US" dirty="0"/>
              <a:t>我的按大小分裂的写法：把树拆成两棵树，其中一棵树的大小等于给定的大小，剩余部分在另外一颗树里（</a:t>
            </a:r>
            <a:r>
              <a:rPr lang="en-US" altLang="zh-CN" dirty="0"/>
              <a:t>1P</a:t>
            </a:r>
            <a:r>
              <a:rPr lang="zh-CN" altLang="en-US" dirty="0"/>
              <a:t>视频错了，抱歉）</a:t>
            </a:r>
            <a:endParaRPr lang="en-US" altLang="zh-CN" dirty="0"/>
          </a:p>
          <a:p>
            <a:r>
              <a:rPr lang="zh-CN" altLang="en-US" dirty="0"/>
              <a:t>具体步骤把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按大小</a:t>
            </a:r>
            <a:r>
              <a:rPr lang="en-US" altLang="zh-CN" dirty="0"/>
              <a:t>l-1</a:t>
            </a:r>
            <a:r>
              <a:rPr lang="zh-CN" altLang="en-US" dirty="0"/>
              <a:t>拆分成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再把</a:t>
            </a:r>
            <a:r>
              <a:rPr lang="en-US" altLang="zh-CN" dirty="0"/>
              <a:t>y</a:t>
            </a:r>
            <a:r>
              <a:rPr lang="zh-CN" altLang="en-US" dirty="0"/>
              <a:t>按大小</a:t>
            </a:r>
            <a:r>
              <a:rPr lang="en-US" altLang="zh-CN" dirty="0"/>
              <a:t>r-l+1</a:t>
            </a:r>
            <a:r>
              <a:rPr lang="zh-CN" altLang="en-US" dirty="0"/>
              <a:t>拆分成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</a:p>
          <a:p>
            <a:r>
              <a:rPr lang="zh-CN" altLang="en-US" dirty="0"/>
              <a:t>此时</a:t>
            </a:r>
            <a:r>
              <a:rPr lang="en-US" altLang="zh-CN" dirty="0"/>
              <a:t>y</a:t>
            </a:r>
            <a:r>
              <a:rPr lang="zh-CN" altLang="en-US" dirty="0"/>
              <a:t>树就是我们要操作的区间的平衡树（想一想为什么），对它进行操作就好了</a:t>
            </a:r>
            <a:endParaRPr lang="en-US" altLang="zh-CN" dirty="0"/>
          </a:p>
          <a:p>
            <a:r>
              <a:rPr lang="zh-CN" altLang="en-US" dirty="0"/>
              <a:t>最后别忘了把</a:t>
            </a:r>
            <a:r>
              <a:rPr lang="en-US" altLang="zh-CN" dirty="0" err="1"/>
              <a:t>xyz</a:t>
            </a:r>
            <a:r>
              <a:rPr lang="zh-CN" altLang="en-US" dirty="0"/>
              <a:t>合并回去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3773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091A-EE9A-4FD8-958E-A6A3E3C0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解决文艺平衡树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6A829-E7C9-4775-BA0C-5FE21DCF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知道了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怎么处理区间问题，怎么来解决文艺平衡树问题呢？</a:t>
            </a:r>
            <a:endParaRPr lang="en-US" altLang="zh-CN" dirty="0"/>
          </a:p>
          <a:p>
            <a:r>
              <a:rPr lang="zh-CN" altLang="en-US" dirty="0"/>
              <a:t>我们需要使用线段树中常见的概念：懒标记</a:t>
            </a:r>
            <a:r>
              <a:rPr lang="en-US" altLang="zh-CN" dirty="0"/>
              <a:t>(</a:t>
            </a:r>
            <a:r>
              <a:rPr lang="en-US" altLang="zh-CN" dirty="0" err="1"/>
              <a:t>lazytag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每当我们想要对一个区间进行翻转时，我们就对这个区间维护懒标记：如果原来没有懒标记，那就打上；如果原来有懒标记，那就去掉，因为翻转两次等于没有翻转嘛</a:t>
            </a:r>
            <a:endParaRPr lang="en-US" altLang="zh-CN" dirty="0"/>
          </a:p>
          <a:p>
            <a:r>
              <a:rPr lang="zh-CN" altLang="en-US" dirty="0"/>
              <a:t>别忘了写懒标记的下传操作，如果当前结点的左右子树在后续代码中有被更改的风险的话，那就下传，以防万一，具体咱们来看代码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5201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2C67E5A-7774-4DA0-B41D-B1AB3878E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209" y="885825"/>
          <a:ext cx="71247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7124700" imgH="5086350" progId="Visio.Drawing.15">
                  <p:embed/>
                </p:oleObj>
              </mc:Choice>
              <mc:Fallback>
                <p:oleObj name="Visio" r:id="rId3" imgW="7124700" imgH="5086350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2C67E5A-7774-4DA0-B41D-B1AB3878EA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5209" y="885825"/>
                        <a:ext cx="712470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390455F-57F7-461D-A6C1-BF4D0F8C8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209" y="885825"/>
          <a:ext cx="71247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5" imgW="7124700" imgH="5086350" progId="Visio.Drawing.15">
                  <p:embed/>
                </p:oleObj>
              </mc:Choice>
              <mc:Fallback>
                <p:oleObj name="Visio" r:id="rId5" imgW="7124700" imgH="5086350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390455F-57F7-461D-A6C1-BF4D0F8C81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5209" y="885825"/>
                        <a:ext cx="712470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170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8B32B0-FE42-4BFF-ABB1-0E2A2847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42A5FA1-3F2F-4D8F-A998-6004E76D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发明人：范浩强神犇（感谢加膜拜）</a:t>
            </a:r>
            <a:endParaRPr lang="en-US" altLang="zh-CN" dirty="0"/>
          </a:p>
          <a:p>
            <a:r>
              <a:rPr lang="zh-CN" altLang="en-US" dirty="0"/>
              <a:t>要学习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，你得先简单了解一下普通</a:t>
            </a:r>
            <a:r>
              <a:rPr lang="en-US" altLang="zh-CN" dirty="0" err="1"/>
              <a:t>Treap</a:t>
            </a:r>
            <a:r>
              <a:rPr lang="zh-CN" altLang="en-US" dirty="0"/>
              <a:t>是咋个回事</a:t>
            </a:r>
            <a:endParaRPr lang="en-US" altLang="zh-CN" dirty="0"/>
          </a:p>
          <a:p>
            <a:r>
              <a:rPr lang="en-US" altLang="zh-CN" dirty="0" err="1"/>
              <a:t>Treap</a:t>
            </a:r>
            <a:r>
              <a:rPr lang="zh-CN" altLang="en-US" dirty="0"/>
              <a:t>者，</a:t>
            </a:r>
            <a:r>
              <a:rPr lang="en-US" altLang="zh-CN" dirty="0"/>
              <a:t>Tree</a:t>
            </a:r>
            <a:r>
              <a:rPr lang="zh-CN" altLang="en-US" dirty="0"/>
              <a:t>加</a:t>
            </a:r>
            <a:r>
              <a:rPr lang="en-US" altLang="zh-CN" dirty="0"/>
              <a:t>Heap</a:t>
            </a:r>
            <a:r>
              <a:rPr lang="zh-CN" altLang="en-US" dirty="0"/>
              <a:t>也。它让平衡树上的每一个结点存放两个信息：值和一个随机的索引。其中值满足二叉搜索树的性质，索引满足堆的性质，结合二叉搜索树和二叉堆的性质来使树平衡。这也是</a:t>
            </a:r>
            <a:r>
              <a:rPr lang="en-US" altLang="zh-CN" dirty="0" err="1"/>
              <a:t>Treap</a:t>
            </a:r>
            <a:r>
              <a:rPr lang="zh-CN" altLang="en-US" dirty="0"/>
              <a:t>的性质。</a:t>
            </a:r>
            <a:endParaRPr lang="en-US" altLang="zh-CN" dirty="0"/>
          </a:p>
          <a:p>
            <a:r>
              <a:rPr lang="en-US" altLang="zh-CN" dirty="0" err="1"/>
              <a:t>Treap</a:t>
            </a:r>
            <a:r>
              <a:rPr lang="zh-CN" altLang="en-US" dirty="0"/>
              <a:t>为什么可以平衡？我说一下我自己的见解，不一定对。我们知道如果对一颗二叉搜索树进行插入的值按次序是有序的，那么二叉搜索树就会退化成一个链表。那么我们可以别让数值按次序插入，一个很好的方法就是把插入次序随机化。比如本来的插入次序是</a:t>
            </a:r>
            <a:r>
              <a:rPr lang="en-US" altLang="zh-CN" dirty="0"/>
              <a:t>123456</a:t>
            </a:r>
            <a:r>
              <a:rPr lang="zh-CN" altLang="en-US" dirty="0"/>
              <a:t>，结果随机之后变成了</a:t>
            </a:r>
            <a:r>
              <a:rPr lang="en-US" altLang="zh-CN" dirty="0"/>
              <a:t>352614</a:t>
            </a:r>
            <a:r>
              <a:rPr lang="zh-CN" altLang="en-US" dirty="0"/>
              <a:t>，是不是就好多了！</a:t>
            </a:r>
            <a:endParaRPr lang="en-US" altLang="zh-CN" dirty="0"/>
          </a:p>
          <a:p>
            <a:r>
              <a:rPr lang="en-US" altLang="zh-CN" dirty="0" err="1"/>
              <a:t>Treap</a:t>
            </a:r>
            <a:r>
              <a:rPr lang="zh-CN" altLang="en-US" dirty="0"/>
              <a:t>用二叉堆来维护随机索引，其实就是相当于把插入次序随机化。插入一值数后你必然要让索引满足二叉堆的特性，但又因为索引是随机的，那就会导致插入的数不知道搞到了哪里去，相当于插入次序随机了。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609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02BF3-5D7F-4FAD-BF8B-893526A9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98990"/>
            <a:ext cx="8915400" cy="5112232"/>
          </a:xfrm>
        </p:spPr>
        <p:txBody>
          <a:bodyPr/>
          <a:lstStyle/>
          <a:p>
            <a:r>
              <a:rPr lang="zh-CN" altLang="en-US" dirty="0"/>
              <a:t>当然你也可以选择不理解那么多，你其实只需要知道：</a:t>
            </a:r>
            <a:endParaRPr lang="en-US" altLang="zh-CN" dirty="0"/>
          </a:p>
          <a:p>
            <a:r>
              <a:rPr lang="zh-CN" altLang="en-US" strike="sngStrike" dirty="0"/>
              <a:t>随机大法好，吊打一切卡时间复杂度毒瘤数据</a:t>
            </a:r>
            <a:endParaRPr lang="en-US" altLang="zh-CN" strike="sngStrike" dirty="0"/>
          </a:p>
          <a:p>
            <a:r>
              <a:rPr lang="zh-CN" altLang="en-US" dirty="0"/>
              <a:t>鉴于很多同学因为</a:t>
            </a:r>
            <a:r>
              <a:rPr lang="en-US" altLang="zh-CN" dirty="0"/>
              <a:t>STL</a:t>
            </a:r>
            <a:r>
              <a:rPr lang="zh-CN" altLang="en-US" dirty="0"/>
              <a:t>里有</a:t>
            </a:r>
            <a:r>
              <a:rPr lang="en-US" altLang="zh-CN" dirty="0" err="1"/>
              <a:t>priority_queue</a:t>
            </a:r>
            <a:r>
              <a:rPr lang="zh-CN" altLang="en-US" dirty="0"/>
              <a:t>而并没有学过二叉堆，下面简单说下二叉堆这个基础数据结构</a:t>
            </a:r>
          </a:p>
          <a:p>
            <a:r>
              <a:rPr lang="zh-CN" altLang="en-US" dirty="0"/>
              <a:t>还记得二叉搜索树有什么性质嘛？</a:t>
            </a:r>
            <a:endParaRPr lang="en-US" altLang="zh-CN" dirty="0"/>
          </a:p>
          <a:p>
            <a:r>
              <a:rPr lang="zh-CN" altLang="en-US" dirty="0"/>
              <a:t>当前结点左子树的值都比当前结点值小，反之则一定在右子树上</a:t>
            </a:r>
            <a:endParaRPr lang="en-US" altLang="zh-CN" dirty="0"/>
          </a:p>
          <a:p>
            <a:r>
              <a:rPr lang="zh-CN" altLang="en-US" dirty="0"/>
              <a:t>那么，二叉</a:t>
            </a:r>
            <a:r>
              <a:rPr lang="zh-CN" altLang="en-US"/>
              <a:t>堆（大根</a:t>
            </a:r>
            <a:r>
              <a:rPr lang="zh-CN" altLang="en-US" dirty="0"/>
              <a:t>堆）的性质是：</a:t>
            </a:r>
            <a:endParaRPr lang="en-US" altLang="zh-CN" dirty="0"/>
          </a:p>
          <a:p>
            <a:r>
              <a:rPr lang="zh-CN" altLang="en-US" dirty="0"/>
              <a:t>父结点的</a:t>
            </a:r>
            <a:r>
              <a:rPr lang="zh-CN" altLang="en-US" dirty="0">
                <a:solidFill>
                  <a:srgbClr val="FF0000"/>
                </a:solidFill>
              </a:rPr>
              <a:t>优先级</a:t>
            </a:r>
            <a:r>
              <a:rPr lang="zh-CN" altLang="en-US" dirty="0"/>
              <a:t>总是大于或等于任何一个子节点的</a:t>
            </a:r>
            <a:r>
              <a:rPr lang="zh-CN" altLang="en-US" dirty="0">
                <a:solidFill>
                  <a:srgbClr val="FF0000"/>
                </a:solidFill>
              </a:rPr>
              <a:t>优先级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这个为什么说是优先级大家应该知道（你不会没用过</a:t>
            </a:r>
            <a:r>
              <a:rPr lang="en-US" altLang="zh-CN" dirty="0" err="1"/>
              <a:t>priority_queue</a:t>
            </a:r>
            <a:r>
              <a:rPr lang="zh-CN" altLang="en-US" dirty="0"/>
              <a:t>吧</a:t>
            </a:r>
            <a:r>
              <a:rPr lang="en-US" altLang="zh-CN" dirty="0"/>
              <a:t>……</a:t>
            </a:r>
            <a:r>
              <a:rPr lang="zh-CN" altLang="en-US" dirty="0"/>
              <a:t>）。这期视频不是讲二叉堆的，所以你只需要了解上面这一条二叉堆的特性就好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13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8F3EB-30AB-4A84-A77F-58B4192D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D6445-206F-4C8D-AB2D-A49FE4A6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en-US" dirty="0"/>
              <a:t>码量小而却好写，核心操作的代码都是复读机</a:t>
            </a:r>
            <a:endParaRPr lang="en-US" altLang="zh-CN" dirty="0"/>
          </a:p>
          <a:p>
            <a:r>
              <a:rPr lang="zh-CN" altLang="en-US" dirty="0"/>
              <a:t>好理解</a:t>
            </a:r>
            <a:endParaRPr lang="en-US" altLang="zh-CN" dirty="0"/>
          </a:p>
          <a:p>
            <a:r>
              <a:rPr lang="zh-CN" altLang="en-US" dirty="0"/>
              <a:t>支持的操作多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常数略大</a:t>
            </a:r>
          </a:p>
        </p:txBody>
      </p:sp>
    </p:spTree>
    <p:extLst>
      <p:ext uri="{BB962C8B-B14F-4D97-AF65-F5344CB8AC3E}">
        <p14:creationId xmlns:p14="http://schemas.microsoft.com/office/powerpoint/2010/main" val="1364719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832F8-DEE8-4F6B-9B2F-7B4CEFAE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奇怪的操作？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BCC24-57AB-40FF-AE02-57B611D6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普通</a:t>
            </a:r>
            <a:r>
              <a:rPr lang="en-US" altLang="zh-CN" dirty="0" err="1"/>
              <a:t>Treap</a:t>
            </a:r>
            <a:r>
              <a:rPr lang="zh-CN" altLang="en-US" dirty="0"/>
              <a:t>用来维护树平衡的奇怪的操作是什么呢？</a:t>
            </a:r>
            <a:endParaRPr lang="en-US" altLang="zh-CN" dirty="0"/>
          </a:p>
          <a:p>
            <a:r>
              <a:rPr lang="zh-CN" altLang="en-US" dirty="0"/>
              <a:t>树旋转</a:t>
            </a:r>
            <a:endParaRPr lang="en-US" altLang="zh-CN" dirty="0"/>
          </a:p>
          <a:p>
            <a:r>
              <a:rPr lang="zh-CN" altLang="en-US" dirty="0"/>
              <a:t>不会啊怎么办</a:t>
            </a:r>
            <a:endParaRPr lang="en-US" altLang="zh-CN" dirty="0"/>
          </a:p>
          <a:p>
            <a:r>
              <a:rPr lang="zh-CN" altLang="en-US" dirty="0"/>
              <a:t>请出主角：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endParaRPr lang="en-US" altLang="zh-CN" dirty="0"/>
          </a:p>
          <a:p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的奇怪的操作并且是核心操作只有两个：分裂（</a:t>
            </a:r>
            <a:r>
              <a:rPr lang="en-US" altLang="zh-CN" dirty="0"/>
              <a:t>split</a:t>
            </a:r>
            <a:r>
              <a:rPr lang="zh-CN" altLang="en-US" dirty="0"/>
              <a:t>）和合并（</a:t>
            </a:r>
            <a:r>
              <a:rPr lang="en-US" altLang="zh-CN" dirty="0"/>
              <a:t>merge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只要掌握好这两个基操，那么你基本上就已经掌握了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zh-CN" altLang="en-US" dirty="0"/>
              <a:t>就是把树拆开再拼上拆开再拼上，像拼图一样，很神奇</a:t>
            </a:r>
          </a:p>
        </p:txBody>
      </p:sp>
    </p:spTree>
    <p:extLst>
      <p:ext uri="{BB962C8B-B14F-4D97-AF65-F5344CB8AC3E}">
        <p14:creationId xmlns:p14="http://schemas.microsoft.com/office/powerpoint/2010/main" val="186901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5759B-F0A0-414C-AFFE-D23111D4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结点信息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4B76D-D645-4D85-9192-DF6FD98B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我们需要保存这五个信息：</a:t>
            </a:r>
            <a:endParaRPr lang="en-US" altLang="zh-CN" dirty="0"/>
          </a:p>
          <a:p>
            <a:r>
              <a:rPr lang="zh-CN" altLang="en-US" dirty="0"/>
              <a:t>左右子树编号</a:t>
            </a:r>
            <a:endParaRPr lang="en-US" altLang="zh-CN" dirty="0"/>
          </a:p>
          <a:p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索引</a:t>
            </a:r>
            <a:endParaRPr lang="en-US" altLang="zh-CN" dirty="0"/>
          </a:p>
          <a:p>
            <a:r>
              <a:rPr lang="zh-CN" altLang="en-US" dirty="0"/>
              <a:t>子树大小</a:t>
            </a:r>
          </a:p>
        </p:txBody>
      </p:sp>
    </p:spTree>
    <p:extLst>
      <p:ext uri="{BB962C8B-B14F-4D97-AF65-F5344CB8AC3E}">
        <p14:creationId xmlns:p14="http://schemas.microsoft.com/office/powerpoint/2010/main" val="463364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D5992-36D4-44A7-8C83-FFB1433E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分裂（</a:t>
            </a:r>
            <a:r>
              <a:rPr lang="en-US" altLang="zh-CN" dirty="0"/>
              <a:t>split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6A221-BAE1-4006-B51C-CA830C36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分裂有两种：按值分裂和按大小分裂</a:t>
            </a:r>
            <a:endParaRPr lang="en-US" altLang="zh-CN" dirty="0"/>
          </a:p>
          <a:p>
            <a:r>
              <a:rPr lang="zh-CN" altLang="en-US" dirty="0"/>
              <a:t>以下都是我个人的写法，可以学我的也可以按照自己喜好来</a:t>
            </a:r>
            <a:endParaRPr lang="en-US" altLang="zh-CN" dirty="0"/>
          </a:p>
          <a:p>
            <a:r>
              <a:rPr lang="zh-CN" altLang="en-US" dirty="0"/>
              <a:t>按值分裂：把树拆成两棵树，拆出来的一棵树的值全部小于等于给定的值，另外一部分的值全部大于给定的值</a:t>
            </a:r>
            <a:endParaRPr lang="en-US" altLang="zh-CN" dirty="0"/>
          </a:p>
          <a:p>
            <a:r>
              <a:rPr lang="zh-CN" altLang="en-US" dirty="0"/>
              <a:t>一般来说，我们在使用</a:t>
            </a:r>
            <a:r>
              <a:rPr lang="en-US" altLang="zh-CN" dirty="0" err="1"/>
              <a:t>fhq</a:t>
            </a:r>
            <a:r>
              <a:rPr lang="en-US" altLang="zh-CN" dirty="0"/>
              <a:t> </a:t>
            </a:r>
            <a:r>
              <a:rPr lang="en-US" altLang="zh-CN" dirty="0" err="1"/>
              <a:t>Treap</a:t>
            </a:r>
            <a:r>
              <a:rPr lang="zh-CN" altLang="en-US" dirty="0"/>
              <a:t>当一棵正常的平衡树用的时候，使用按值分裂</a:t>
            </a:r>
            <a:endParaRPr lang="en-US" altLang="zh-CN" dirty="0"/>
          </a:p>
          <a:p>
            <a:r>
              <a:rPr lang="zh-CN" altLang="en-US" dirty="0"/>
              <a:t>而在维护区间信息的时候，使用按大小分裂。很经典的例子就是文艺平衡树，这个稍后会说</a:t>
            </a:r>
          </a:p>
        </p:txBody>
      </p:sp>
    </p:spTree>
    <p:extLst>
      <p:ext uri="{BB962C8B-B14F-4D97-AF65-F5344CB8AC3E}">
        <p14:creationId xmlns:p14="http://schemas.microsoft.com/office/powerpoint/2010/main" val="2421098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2C67E5A-7774-4DA0-B41D-B1AB3878E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44181"/>
              </p:ext>
            </p:extLst>
          </p:nvPr>
        </p:nvGraphicFramePr>
        <p:xfrm>
          <a:off x="4735209" y="885825"/>
          <a:ext cx="71247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3" imgW="7124700" imgH="5086350" progId="Visio.Drawing.15">
                  <p:embed/>
                </p:oleObj>
              </mc:Choice>
              <mc:Fallback>
                <p:oleObj name="Visio" r:id="rId3" imgW="7124700" imgH="50863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5209" y="885825"/>
                        <a:ext cx="712470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9F1758E-B81D-45B5-9CC1-3A27D5EDE669}"/>
              </a:ext>
            </a:extLst>
          </p:cNvPr>
          <p:cNvSpPr/>
          <p:nvPr/>
        </p:nvSpPr>
        <p:spPr>
          <a:xfrm>
            <a:off x="1549617" y="331827"/>
            <a:ext cx="486383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000" b="1" cap="none" spc="0" dirty="0">
                <a:ln/>
                <a:solidFill>
                  <a:schemeClr val="accent4"/>
                </a:solidFill>
                <a:effectLst/>
              </a:rPr>
              <a:t>例如对这个</a:t>
            </a:r>
            <a:r>
              <a:rPr lang="zh-CN" altLang="en-US" sz="3000" b="1" dirty="0">
                <a:ln/>
                <a:solidFill>
                  <a:schemeClr val="accent4"/>
                </a:solidFill>
              </a:rPr>
              <a:t>树按值</a:t>
            </a:r>
            <a:r>
              <a:rPr lang="en-US" altLang="zh-CN" sz="3000" b="1" dirty="0">
                <a:ln/>
                <a:solidFill>
                  <a:schemeClr val="accent4"/>
                </a:solidFill>
              </a:rPr>
              <a:t>17</a:t>
            </a:r>
            <a:r>
              <a:rPr lang="zh-CN" altLang="en-US" sz="3000" b="1" dirty="0">
                <a:ln/>
                <a:solidFill>
                  <a:schemeClr val="accent4"/>
                </a:solidFill>
              </a:rPr>
              <a:t>分裂：</a:t>
            </a:r>
            <a:endParaRPr lang="zh-CN" altLang="en-US" sz="3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390455F-57F7-461D-A6C1-BF4D0F8C8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28568"/>
              </p:ext>
            </p:extLst>
          </p:nvPr>
        </p:nvGraphicFramePr>
        <p:xfrm>
          <a:off x="4735209" y="885825"/>
          <a:ext cx="71247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5" imgW="7124700" imgH="5086350" progId="Visio.Drawing.15">
                  <p:embed/>
                </p:oleObj>
              </mc:Choice>
              <mc:Fallback>
                <p:oleObj name="Visio" r:id="rId5" imgW="7124700" imgH="50863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5209" y="885825"/>
                        <a:ext cx="712470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087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740</TotalTime>
  <Words>1629</Words>
  <Application>Microsoft Office PowerPoint</Application>
  <PresentationFormat>宽屏</PresentationFormat>
  <Paragraphs>113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 3</vt:lpstr>
      <vt:lpstr>丝状</vt:lpstr>
      <vt:lpstr>Visio</vt:lpstr>
      <vt:lpstr>第二节棵</vt:lpstr>
      <vt:lpstr>代码仓库</vt:lpstr>
      <vt:lpstr>fhq Treap</vt:lpstr>
      <vt:lpstr>PowerPoint 演示文稿</vt:lpstr>
      <vt:lpstr>优缺点</vt:lpstr>
      <vt:lpstr>奇怪的操作？</vt:lpstr>
      <vt:lpstr>结点信息</vt:lpstr>
      <vt:lpstr>分裂（split）</vt:lpstr>
      <vt:lpstr>PowerPoint 演示文稿</vt:lpstr>
      <vt:lpstr>合并（merge）</vt:lpstr>
      <vt:lpstr>插入</vt:lpstr>
      <vt:lpstr>PowerPoint 演示文稿</vt:lpstr>
      <vt:lpstr>删除</vt:lpstr>
      <vt:lpstr>查询值的排名</vt:lpstr>
      <vt:lpstr>查询排名的值</vt:lpstr>
      <vt:lpstr>前驱/后继</vt:lpstr>
      <vt:lpstr>不存储索引的fhq Treap</vt:lpstr>
      <vt:lpstr>PowerPoint 演示文稿</vt:lpstr>
      <vt:lpstr>fhq Treap的区间操作</vt:lpstr>
      <vt:lpstr>区间操作</vt:lpstr>
      <vt:lpstr>PowerPoint 演示文稿</vt:lpstr>
      <vt:lpstr>解决文艺平衡树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第二节颗</dc:title>
  <dc:creator>DanielLiu130@outlook.com</dc:creator>
  <cp:lastModifiedBy>DanielLiu130@outlook.com</cp:lastModifiedBy>
  <cp:revision>44</cp:revision>
  <dcterms:created xsi:type="dcterms:W3CDTF">2019-07-13T08:04:53Z</dcterms:created>
  <dcterms:modified xsi:type="dcterms:W3CDTF">2019-07-21T12:01:43Z</dcterms:modified>
</cp:coreProperties>
</file>