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08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8C55E-F8C2-4EA9-B518-F7591BFF0DEE}" type="datetimeFigureOut">
              <a:rPr lang="zh-CN" altLang="en-US" smtClean="0"/>
              <a:t>2019/11/13 Wednesday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3DA3E-81BC-47B3-B533-038C9CE3A3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0260091"/>
      </p:ext>
    </p:extLst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8C55E-F8C2-4EA9-B518-F7591BFF0DEE}" type="datetimeFigureOut">
              <a:rPr lang="zh-CN" altLang="en-US" smtClean="0"/>
              <a:t>2019/11/13 Wednesday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3DA3E-81BC-47B3-B533-038C9CE3A3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6839711"/>
      </p:ext>
    </p:extLst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8C55E-F8C2-4EA9-B518-F7591BFF0DEE}" type="datetimeFigureOut">
              <a:rPr lang="zh-CN" altLang="en-US" smtClean="0"/>
              <a:t>2019/11/13 Wednesday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3DA3E-81BC-47B3-B533-038C9CE3A3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354383"/>
      </p:ext>
    </p:extLst>
  </p:cSld>
  <p:clrMapOvr>
    <a:masterClrMapping/>
  </p:clrMapOvr>
  <p:transition spd="slow">
    <p:cover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8C55E-F8C2-4EA9-B518-F7591BFF0DEE}" type="datetimeFigureOut">
              <a:rPr lang="zh-CN" altLang="en-US" smtClean="0"/>
              <a:t>2019/11/13 Wednesday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3DA3E-81BC-47B3-B533-038C9CE3A38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84873143"/>
      </p:ext>
    </p:extLst>
  </p:cSld>
  <p:clrMapOvr>
    <a:masterClrMapping/>
  </p:clrMapOvr>
  <p:transition spd="slow">
    <p:cover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8C55E-F8C2-4EA9-B518-F7591BFF0DEE}" type="datetimeFigureOut">
              <a:rPr lang="zh-CN" altLang="en-US" smtClean="0"/>
              <a:t>2019/11/13 Wednesday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3DA3E-81BC-47B3-B533-038C9CE3A3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977802"/>
      </p:ext>
    </p:extLst>
  </p:cSld>
  <p:clrMapOvr>
    <a:masterClrMapping/>
  </p:clrMapOvr>
  <p:transition spd="slow">
    <p:cover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8C55E-F8C2-4EA9-B518-F7591BFF0DEE}" type="datetimeFigureOut">
              <a:rPr lang="zh-CN" altLang="en-US" smtClean="0"/>
              <a:t>2019/11/13 Wednesday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3DA3E-81BC-47B3-B533-038C9CE3A3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0806130"/>
      </p:ext>
    </p:extLst>
  </p:cSld>
  <p:clrMapOvr>
    <a:masterClrMapping/>
  </p:clrMapOvr>
  <p:transition spd="slow">
    <p:cover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8C55E-F8C2-4EA9-B518-F7591BFF0DEE}" type="datetimeFigureOut">
              <a:rPr lang="zh-CN" altLang="en-US" smtClean="0"/>
              <a:t>2019/11/13 Wednesday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3DA3E-81BC-47B3-B533-038C9CE3A3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0717429"/>
      </p:ext>
    </p:extLst>
  </p:cSld>
  <p:clrMapOvr>
    <a:masterClrMapping/>
  </p:clrMapOvr>
  <p:transition spd="slow">
    <p:cover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8C55E-F8C2-4EA9-B518-F7591BFF0DEE}" type="datetimeFigureOut">
              <a:rPr lang="zh-CN" altLang="en-US" smtClean="0"/>
              <a:t>2019/11/13 Wednesday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3DA3E-81BC-47B3-B533-038C9CE3A3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241674"/>
      </p:ext>
    </p:extLst>
  </p:cSld>
  <p:clrMapOvr>
    <a:masterClrMapping/>
  </p:clrMapOvr>
  <p:transition spd="slow">
    <p:cover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8C55E-F8C2-4EA9-B518-F7591BFF0DEE}" type="datetimeFigureOut">
              <a:rPr lang="zh-CN" altLang="en-US" smtClean="0"/>
              <a:t>2019/11/13 Wednesday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3DA3E-81BC-47B3-B533-038C9CE3A3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5637365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8C55E-F8C2-4EA9-B518-F7591BFF0DEE}" type="datetimeFigureOut">
              <a:rPr lang="zh-CN" altLang="en-US" smtClean="0"/>
              <a:t>2019/11/13 Wednesday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3DA3E-81BC-47B3-B533-038C9CE3A3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656560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8C55E-F8C2-4EA9-B518-F7591BFF0DEE}" type="datetimeFigureOut">
              <a:rPr lang="zh-CN" altLang="en-US" smtClean="0"/>
              <a:t>2019/11/13 Wednesday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3DA3E-81BC-47B3-B533-038C9CE3A3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7220556"/>
      </p:ext>
    </p:extLst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8C55E-F8C2-4EA9-B518-F7591BFF0DEE}" type="datetimeFigureOut">
              <a:rPr lang="zh-CN" altLang="en-US" smtClean="0"/>
              <a:t>2019/11/13 Wednesday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3DA3E-81BC-47B3-B533-038C9CE3A3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9679412"/>
      </p:ext>
    </p:extLst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8C55E-F8C2-4EA9-B518-F7591BFF0DEE}" type="datetimeFigureOut">
              <a:rPr lang="zh-CN" altLang="en-US" smtClean="0"/>
              <a:t>2019/11/13 Wednesday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3DA3E-81BC-47B3-B533-038C9CE3A3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5368811"/>
      </p:ext>
    </p:extLst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8C55E-F8C2-4EA9-B518-F7591BFF0DEE}" type="datetimeFigureOut">
              <a:rPr lang="zh-CN" altLang="en-US" smtClean="0"/>
              <a:t>2019/11/13 Wednesday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3DA3E-81BC-47B3-B533-038C9CE3A3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4284781"/>
      </p:ext>
    </p:extLst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8C55E-F8C2-4EA9-B518-F7591BFF0DEE}" type="datetimeFigureOut">
              <a:rPr lang="zh-CN" altLang="en-US" smtClean="0"/>
              <a:t>2019/11/13 Wednesday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3DA3E-81BC-47B3-B533-038C9CE3A3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476897"/>
      </p:ext>
    </p:extLst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8C55E-F8C2-4EA9-B518-F7591BFF0DEE}" type="datetimeFigureOut">
              <a:rPr lang="zh-CN" altLang="en-US" smtClean="0"/>
              <a:t>2019/11/13 Wednesday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3DA3E-81BC-47B3-B533-038C9CE3A3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739831"/>
      </p:ext>
    </p:extLst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8C55E-F8C2-4EA9-B518-F7591BFF0DEE}" type="datetimeFigureOut">
              <a:rPr lang="zh-CN" altLang="en-US" smtClean="0"/>
              <a:t>2019/11/13 Wednesday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3DA3E-81BC-47B3-B533-038C9CE3A3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8536957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CE8C55E-F8C2-4EA9-B518-F7591BFF0DEE}" type="datetimeFigureOut">
              <a:rPr lang="zh-CN" altLang="en-US" smtClean="0"/>
              <a:t>2019/11/13 Wednesday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3DA3E-81BC-47B3-B533-038C9CE3A3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32502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ransition spd="slow">
    <p:cover/>
  </p:transition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F19BF3-51A4-48BC-B5B2-3CB6A548A8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左偏树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E31CE55-7D2E-4771-9A1E-E4A724391A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cap="none" dirty="0" err="1"/>
              <a:t>AgOH</a:t>
            </a:r>
            <a:endParaRPr lang="zh-CN" altLang="en-US" cap="none" dirty="0"/>
          </a:p>
        </p:txBody>
      </p:sp>
    </p:spTree>
    <p:extLst>
      <p:ext uri="{BB962C8B-B14F-4D97-AF65-F5344CB8AC3E}">
        <p14:creationId xmlns:p14="http://schemas.microsoft.com/office/powerpoint/2010/main" val="3732993444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E406C6-C3A1-4BC3-A0E9-D1C65F250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初始化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9A9A016-D1A4-4EAE-B153-2963D81C6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719" y="2086217"/>
            <a:ext cx="6886561" cy="2685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228497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6AC68B-CBBF-4FB0-BAA6-64F794BC9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合并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810C73D-A572-4B2A-A2F8-DB519B699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6" y="1520792"/>
            <a:ext cx="12069168" cy="466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74664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CFB2AE-2EB7-4AF0-840B-04F14D3F9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并查集与</a:t>
            </a:r>
            <a:r>
              <a:rPr lang="en-US" altLang="zh-CN" dirty="0"/>
              <a:t>pop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C207BD8-67DF-4356-954D-D7822EB13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259" y="1883803"/>
            <a:ext cx="11491482" cy="318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106466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246253-D941-41E1-BABD-CEB9D8C72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5443" y="1331259"/>
            <a:ext cx="8946541" cy="4195481"/>
          </a:xfrm>
        </p:spPr>
        <p:txBody>
          <a:bodyPr/>
          <a:lstStyle/>
          <a:p>
            <a:r>
              <a:rPr lang="zh-CN" altLang="en-US" dirty="0"/>
              <a:t>接下来是</a:t>
            </a:r>
            <a:r>
              <a:rPr lang="en-US" altLang="zh-CN" dirty="0"/>
              <a:t>2P</a:t>
            </a:r>
            <a:r>
              <a:rPr lang="zh-CN" altLang="en-US" dirty="0"/>
              <a:t>的敲代码时间，带详细注解的代码稍后会上传至</a:t>
            </a:r>
            <a:r>
              <a:rPr lang="en-US" altLang="zh-CN" dirty="0" err="1"/>
              <a:t>Github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6141764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299AE0-CCEA-4A83-B962-55DB3445C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鸣谢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82E9A2-2C60-418E-B9AD-E2A7B6809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感谢</a:t>
            </a:r>
            <a:r>
              <a:rPr lang="en-US" altLang="zh-CN" dirty="0"/>
              <a:t>@</a:t>
            </a:r>
            <a:r>
              <a:rPr lang="zh-CN" altLang="en-US" dirty="0"/>
              <a:t>村里大娘 和 </a:t>
            </a:r>
            <a:r>
              <a:rPr lang="en-US" altLang="zh-CN" dirty="0"/>
              <a:t>@We</a:t>
            </a:r>
            <a:r>
              <a:rPr lang="zh-CN" altLang="en-US" dirty="0"/>
              <a:t>丶</a:t>
            </a:r>
            <a:r>
              <a:rPr lang="en-US" altLang="zh-CN" dirty="0" err="1"/>
              <a:t>Yuzhe</a:t>
            </a:r>
            <a:r>
              <a:rPr lang="en-US" altLang="zh-CN" dirty="0"/>
              <a:t> </a:t>
            </a:r>
            <a:r>
              <a:rPr lang="zh-CN" altLang="en-US" dirty="0"/>
              <a:t>两位大佬的充电鼓励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E8ABDB5-B548-4085-9172-F1E9D79C06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5690" y="4011690"/>
            <a:ext cx="2846310" cy="2846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052048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2FAF08-2369-4D65-834C-7A6723286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可并堆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64248C-74B7-48E1-BCF2-CB654AC79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堆是非常常用的数据结构，良心</a:t>
            </a:r>
            <a:r>
              <a:rPr lang="en-US" altLang="zh-CN" dirty="0"/>
              <a:t>C++</a:t>
            </a:r>
            <a:r>
              <a:rPr lang="zh-CN" altLang="en-US" dirty="0"/>
              <a:t>的良心</a:t>
            </a:r>
            <a:r>
              <a:rPr lang="en-US" altLang="zh-CN" dirty="0"/>
              <a:t>STL</a:t>
            </a:r>
            <a:r>
              <a:rPr lang="zh-CN" altLang="en-US" dirty="0"/>
              <a:t>为我们提供了方便好用的</a:t>
            </a:r>
            <a:r>
              <a:rPr lang="en-US" altLang="zh-CN" dirty="0" err="1"/>
              <a:t>priority_queue</a:t>
            </a:r>
            <a:r>
              <a:rPr lang="zh-CN" altLang="en-US" dirty="0"/>
              <a:t>，节省了我们大量的时间</a:t>
            </a:r>
            <a:endParaRPr lang="en-US" altLang="zh-CN" dirty="0"/>
          </a:p>
          <a:p>
            <a:r>
              <a:rPr lang="zh-CN" altLang="en-US" dirty="0"/>
              <a:t>但是，</a:t>
            </a:r>
            <a:r>
              <a:rPr lang="en-US" altLang="zh-CN" dirty="0" err="1"/>
              <a:t>priority_queue</a:t>
            </a:r>
            <a:r>
              <a:rPr lang="zh-CN" altLang="en-US" dirty="0"/>
              <a:t>因为过度封装以及采用的数据结构为二叉堆，有许多的缺点</a:t>
            </a:r>
            <a:endParaRPr lang="en-US" altLang="zh-CN" dirty="0"/>
          </a:p>
          <a:p>
            <a:r>
              <a:rPr lang="zh-CN" altLang="en-US" dirty="0"/>
              <a:t>其中一个缺点就是：无法高效地合并两个堆</a:t>
            </a:r>
            <a:endParaRPr lang="en-US" altLang="zh-CN" dirty="0"/>
          </a:p>
          <a:p>
            <a:r>
              <a:rPr lang="zh-CN" altLang="en-US" dirty="0"/>
              <a:t>如果我们需要高效地合并两个堆，那就要手写其它数据结构了（平板电视走开）</a:t>
            </a:r>
            <a:endParaRPr lang="en-US" altLang="zh-CN" dirty="0"/>
          </a:p>
          <a:p>
            <a:r>
              <a:rPr lang="zh-CN" altLang="en-US" dirty="0"/>
              <a:t>堆分很多种，其中就有一些堆支持与其它堆进行合并，这种堆叫做可并堆</a:t>
            </a:r>
            <a:endParaRPr lang="en-US" altLang="zh-CN" dirty="0"/>
          </a:p>
          <a:p>
            <a:r>
              <a:rPr lang="zh-CN" altLang="en-US" dirty="0"/>
              <a:t>可并堆有很多种，这期视频我们就来说说最常见的可并堆</a:t>
            </a:r>
            <a:r>
              <a:rPr lang="en-US" altLang="zh-CN" dirty="0"/>
              <a:t>——</a:t>
            </a:r>
            <a:r>
              <a:rPr lang="zh-CN" altLang="en-US" dirty="0"/>
              <a:t>左偏树</a:t>
            </a:r>
          </a:p>
        </p:txBody>
      </p:sp>
    </p:spTree>
    <p:extLst>
      <p:ext uri="{BB962C8B-B14F-4D97-AF65-F5344CB8AC3E}">
        <p14:creationId xmlns:p14="http://schemas.microsoft.com/office/powerpoint/2010/main" val="297856509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6BB87FB-2E80-4499-978C-7D21525094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2474258"/>
            <a:ext cx="476250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16EDAA3E-C896-46BB-A41B-326E5EED2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左偏树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599EA91-0ED1-42D6-89E1-F75F63B36C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3312" y="1222408"/>
                <a:ext cx="8946541" cy="531314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zh-CN" altLang="en-US" dirty="0"/>
                  <a:t>左偏树，顾名思义是一颗向左偏的树，就像这样：</a:t>
                </a:r>
                <a:endParaRPr lang="en-US" altLang="zh-CN" dirty="0"/>
              </a:p>
              <a:p>
                <a:r>
                  <a:rPr lang="zh-CN" altLang="en-US" dirty="0"/>
                  <a:t>咳咳，放错图了，其实是这样子的：</a:t>
                </a:r>
                <a:endParaRPr lang="en-US" altLang="zh-CN" dirty="0"/>
              </a:p>
              <a:p>
                <a:r>
                  <a:rPr lang="zh-CN" altLang="en-US" dirty="0"/>
                  <a:t>可以发现图中有一些信息，我们分别介绍</a:t>
                </a:r>
                <a:endParaRPr lang="en-US" altLang="zh-CN" dirty="0"/>
              </a:p>
              <a:p>
                <a:r>
                  <a:rPr lang="zh-CN" altLang="en-US" dirty="0"/>
                  <a:t>结点中写的数字就是结点的键值，左偏树是堆，所以它依旧满足堆的性质：结点的键值小于或等于它的左右子结点的键值（小根堆）</a:t>
                </a:r>
                <a:endParaRPr lang="en-US" altLang="zh-CN" dirty="0"/>
              </a:p>
              <a:p>
                <a:r>
                  <a:rPr lang="zh-CN" altLang="en-US" dirty="0"/>
                  <a:t>而结点外的蓝色数字叫做该结点的</a:t>
                </a:r>
                <a:r>
                  <a:rPr lang="zh-CN" altLang="en-US" b="1" dirty="0"/>
                  <a:t>距离</a:t>
                </a:r>
                <a:endParaRPr lang="en-US" altLang="zh-CN" b="1" dirty="0"/>
              </a:p>
              <a:p>
                <a:r>
                  <a:rPr lang="zh-CN" altLang="en-US" dirty="0"/>
                  <a:t>“距离”的定义是这样子的：离该结点最近的“外结点”到该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结点的距离；外结点是指左右儿子不完整的结点</a:t>
                </a:r>
                <a:endParaRPr lang="en-US" altLang="zh-CN" dirty="0"/>
              </a:p>
              <a:p>
                <a:r>
                  <a:rPr lang="zh-CN" altLang="en-US" dirty="0"/>
                  <a:t>左偏树保证结点的左子结点的距离不小于右子结点的距离</a:t>
                </a:r>
                <a:endParaRPr lang="en-US" altLang="zh-CN" dirty="0"/>
              </a:p>
              <a:p>
                <a:r>
                  <a:rPr lang="zh-CN" altLang="en-US" dirty="0"/>
                  <a:t>所以可以推出一个结点的距离等于右子结点的距离</a:t>
                </a:r>
                <a:r>
                  <a:rPr lang="en-US" altLang="zh-CN" dirty="0"/>
                  <a:t>+1</a:t>
                </a:r>
              </a:p>
              <a:p>
                <a:r>
                  <a:rPr lang="zh-CN" altLang="en-US" dirty="0"/>
                  <a:t>所以空结点的距离为</a:t>
                </a:r>
                <a:r>
                  <a:rPr lang="en-US" altLang="zh-CN" dirty="0"/>
                  <a:t>-1</a:t>
                </a:r>
              </a:p>
              <a:p>
                <a:r>
                  <a:rPr lang="zh-CN" altLang="en-US" dirty="0"/>
                  <a:t>另外，一个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结点的左偏树根结点的距离最大为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</m:func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我不会证明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599EA91-0ED1-42D6-89E1-F75F63B36C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3312" y="1222408"/>
                <a:ext cx="8946541" cy="5313146"/>
              </a:xfrm>
              <a:blipFill>
                <a:blip r:embed="rId3"/>
                <a:stretch>
                  <a:fillRect l="-749" t="-1493" r="-4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>
            <a:extLst>
              <a:ext uri="{FF2B5EF4-FFF2-40B4-BE49-F238E27FC236}">
                <a16:creationId xmlns:a16="http://schemas.microsoft.com/office/drawing/2014/main" id="{95D99890-50CF-4A89-9CA6-8CEA1DF0B3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250" y="3664779"/>
            <a:ext cx="3714750" cy="3193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128634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1" presetClass="entr" presetSubtype="0" fill="hold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31" presetClass="exit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7D302C-E330-46E2-99FE-D254291F9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性质总结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84FC43-50FC-4ADD-A963-355F18A29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结点的键值小于等于其左右儿子结点的键值（简称小根性质）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结点的左儿子的距离不小于其右儿子的距离（简称左偏性质）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结点的距离等于其右儿子的距离</a:t>
            </a:r>
            <a:r>
              <a:rPr lang="en-US" altLang="zh-CN" dirty="0"/>
              <a:t>+1</a:t>
            </a:r>
          </a:p>
          <a:p>
            <a:pPr marL="457200" indent="-457200">
              <a:buFont typeface="+mj-lt"/>
              <a:buAutoNum type="arabicPeriod"/>
            </a:pP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endParaRPr lang="en-US" altLang="zh-CN" dirty="0"/>
          </a:p>
          <a:p>
            <a:r>
              <a:rPr lang="zh-CN" altLang="en-US" dirty="0"/>
              <a:t>有了这些，分分钟实现左偏树！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183445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1EF248DF-C3B4-435B-B481-C42CB377212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合并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𝑚𝑒𝑟𝑔𝑒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1EF248DF-C3B4-435B-B481-C42CB37721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528" t="-10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8E6516-9373-4653-B0E8-57B08EB0F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合并操作是左偏树操作中最繁琐的一个，但它有点像</a:t>
            </a:r>
            <a:r>
              <a:rPr lang="en-US" altLang="zh-CN" dirty="0"/>
              <a:t>LCT</a:t>
            </a:r>
            <a:r>
              <a:rPr lang="zh-CN" altLang="en-US" dirty="0"/>
              <a:t>的</a:t>
            </a:r>
            <a:r>
              <a:rPr lang="en-US" altLang="zh-CN" dirty="0"/>
              <a:t>Access</a:t>
            </a:r>
            <a:r>
              <a:rPr lang="zh-CN" altLang="en-US" dirty="0"/>
              <a:t>操作：大部分其它操作都是用它完成的</a:t>
            </a:r>
            <a:endParaRPr lang="en-US" altLang="zh-CN" dirty="0"/>
          </a:p>
          <a:p>
            <a:r>
              <a:rPr lang="zh-CN" altLang="en-US" dirty="0"/>
              <a:t>在合并过程中，我们要维护好左偏树的性质；只要合并好后的堆依然满足左偏树的性质，那么合并即告成功</a:t>
            </a:r>
            <a:endParaRPr lang="en-US" altLang="zh-CN" dirty="0"/>
          </a:p>
          <a:p>
            <a:r>
              <a:rPr lang="zh-CN" altLang="en-US" dirty="0"/>
              <a:t>具体步骤如下：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设要合并的两个堆的堆顶结点为</a:t>
            </a:r>
            <a:r>
              <a:rPr lang="en-US" altLang="zh-CN" dirty="0" err="1"/>
              <a:t>x,y</a:t>
            </a:r>
            <a:r>
              <a:rPr lang="zh-CN" altLang="en-US" dirty="0"/>
              <a:t>，且</a:t>
            </a:r>
            <a:r>
              <a:rPr lang="en-US" altLang="zh-CN" dirty="0" err="1"/>
              <a:t>x.val</a:t>
            </a:r>
            <a:r>
              <a:rPr lang="en-US" altLang="zh-CN" dirty="0"/>
              <a:t>&lt;=</a:t>
            </a:r>
            <a:r>
              <a:rPr lang="en-US" altLang="zh-CN" dirty="0" err="1"/>
              <a:t>y.val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因为小根性质，合并好后的堆的堆顶一定还是</a:t>
            </a:r>
            <a:r>
              <a:rPr lang="en-US" altLang="zh-CN" dirty="0"/>
              <a:t>x</a:t>
            </a:r>
            <a:r>
              <a:rPr lang="zh-CN" altLang="en-US" dirty="0"/>
              <a:t>，所以我们递归合并</a:t>
            </a:r>
            <a:r>
              <a:rPr lang="en-US" altLang="zh-CN" dirty="0"/>
              <a:t>x</a:t>
            </a:r>
            <a:r>
              <a:rPr lang="zh-CN" altLang="en-US" dirty="0"/>
              <a:t>的儿子（左右都行，一般用右）和</a:t>
            </a:r>
            <a:r>
              <a:rPr lang="en-US" altLang="zh-CN" dirty="0"/>
              <a:t>y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因为合并完成后可能会破坏</a:t>
            </a:r>
            <a:r>
              <a:rPr lang="en-US" altLang="zh-CN" dirty="0"/>
              <a:t>x</a:t>
            </a:r>
            <a:r>
              <a:rPr lang="zh-CN" altLang="en-US" dirty="0"/>
              <a:t>的左偏性质，所以如果</a:t>
            </a:r>
            <a:r>
              <a:rPr lang="en-US" altLang="zh-CN" dirty="0"/>
              <a:t>x</a:t>
            </a:r>
            <a:r>
              <a:rPr lang="zh-CN" altLang="en-US" dirty="0"/>
              <a:t>不满足左偏性质了，那就交换</a:t>
            </a:r>
            <a:r>
              <a:rPr lang="en-US" altLang="zh-CN" dirty="0"/>
              <a:t>x</a:t>
            </a:r>
            <a:r>
              <a:rPr lang="zh-CN" altLang="en-US" dirty="0"/>
              <a:t>的左右儿子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并且</a:t>
            </a:r>
            <a:r>
              <a:rPr lang="en-US" altLang="zh-CN" dirty="0"/>
              <a:t>x</a:t>
            </a:r>
            <a:r>
              <a:rPr lang="zh-CN" altLang="en-US" dirty="0"/>
              <a:t>的距离也有可能会变化，利用性质</a:t>
            </a:r>
            <a:r>
              <a:rPr lang="en-US" altLang="zh-CN" dirty="0"/>
              <a:t>3</a:t>
            </a:r>
            <a:r>
              <a:rPr lang="zh-CN" altLang="en-US" dirty="0"/>
              <a:t>，令</a:t>
            </a:r>
            <a:r>
              <a:rPr lang="en-US" altLang="zh-CN" dirty="0"/>
              <a:t>x</a:t>
            </a:r>
            <a:r>
              <a:rPr lang="zh-CN" altLang="en-US" dirty="0"/>
              <a:t>结点的距离等于其右儿子的距离</a:t>
            </a:r>
            <a:r>
              <a:rPr lang="en-US" altLang="zh-CN" dirty="0"/>
              <a:t>+1</a:t>
            </a:r>
          </a:p>
          <a:p>
            <a:pPr marL="457200" indent="-457200">
              <a:buFont typeface="+mj-lt"/>
              <a:buAutoNum type="arabicPeriod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32428384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F16CFC-05F0-4121-845D-67D9FC2BA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push</a:t>
            </a:r>
            <a:r>
              <a:rPr lang="zh-CN" altLang="en-US" dirty="0"/>
              <a:t>与</a:t>
            </a:r>
            <a:r>
              <a:rPr lang="en-US" altLang="zh-CN" dirty="0"/>
              <a:t>pop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28178C-D8AB-467C-876F-18C351D8C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push</a:t>
            </a:r>
            <a:r>
              <a:rPr lang="zh-CN" altLang="en-US" dirty="0"/>
              <a:t>操作极为简单，还记得</a:t>
            </a:r>
            <a:r>
              <a:rPr lang="en-US" altLang="zh-CN" dirty="0" err="1"/>
              <a:t>fhq-Treap</a:t>
            </a:r>
            <a:r>
              <a:rPr lang="zh-CN" altLang="en-US" dirty="0"/>
              <a:t>是如何插入数据的嘛？</a:t>
            </a:r>
            <a:endParaRPr lang="en-US" altLang="zh-CN" dirty="0"/>
          </a:p>
          <a:p>
            <a:r>
              <a:rPr lang="zh-CN" altLang="en-US" dirty="0"/>
              <a:t>新建一个新结点，赋值后与要</a:t>
            </a:r>
            <a:r>
              <a:rPr lang="en-US" altLang="zh-CN" dirty="0"/>
              <a:t>push</a:t>
            </a:r>
            <a:r>
              <a:rPr lang="zh-CN" altLang="en-US" dirty="0"/>
              <a:t>的堆合并即可</a:t>
            </a:r>
            <a:endParaRPr lang="en-US" altLang="zh-CN" dirty="0"/>
          </a:p>
          <a:p>
            <a:r>
              <a:rPr lang="en-US" altLang="zh-CN" dirty="0"/>
              <a:t>pop</a:t>
            </a:r>
            <a:r>
              <a:rPr lang="zh-CN" altLang="en-US" dirty="0"/>
              <a:t>操作也极为简单，还记得</a:t>
            </a:r>
            <a:r>
              <a:rPr lang="en-US" altLang="zh-CN" dirty="0" err="1"/>
              <a:t>fhq-Treap</a:t>
            </a:r>
            <a:r>
              <a:rPr lang="zh-CN" altLang="en-US" dirty="0"/>
              <a:t>是如何删除的嘛？</a:t>
            </a:r>
            <a:endParaRPr lang="en-US" altLang="zh-CN" dirty="0"/>
          </a:p>
          <a:p>
            <a:r>
              <a:rPr lang="zh-CN" altLang="en-US" dirty="0"/>
              <a:t>合并堆顶结点的两儿子作为新的堆顶即可</a:t>
            </a:r>
            <a:endParaRPr lang="en-US" altLang="zh-CN" dirty="0"/>
          </a:p>
          <a:p>
            <a:r>
              <a:rPr lang="zh-CN" altLang="en-US" dirty="0"/>
              <a:t>另外，我们可以用把结点的值设置为</a:t>
            </a:r>
            <a:r>
              <a:rPr lang="en-US" altLang="zh-CN" dirty="0"/>
              <a:t>-1</a:t>
            </a:r>
            <a:r>
              <a:rPr lang="zh-CN" altLang="en-US" dirty="0"/>
              <a:t>来标记这个结点被删除了</a:t>
            </a:r>
            <a:endParaRPr lang="en-US" altLang="zh-CN" dirty="0"/>
          </a:p>
          <a:p>
            <a:r>
              <a:rPr lang="zh-CN" altLang="en-US" dirty="0"/>
              <a:t>所以原堆顶的值要被设置为</a:t>
            </a:r>
            <a:r>
              <a:rPr lang="en-US" altLang="zh-CN" dirty="0"/>
              <a:t>-1</a:t>
            </a:r>
            <a:r>
              <a:rPr lang="zh-CN" altLang="en-US" dirty="0"/>
              <a:t>来标记其被删除了</a:t>
            </a:r>
          </a:p>
        </p:txBody>
      </p:sp>
    </p:spTree>
    <p:extLst>
      <p:ext uri="{BB962C8B-B14F-4D97-AF65-F5344CB8AC3E}">
        <p14:creationId xmlns:p14="http://schemas.microsoft.com/office/powerpoint/2010/main" val="296955983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DC4D64-E34A-44DA-A868-A4C7DDAFB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并查集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1DAC93-C46E-4B81-B801-DE2354F2F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对于洛谷</a:t>
            </a:r>
            <a:r>
              <a:rPr lang="en-US" altLang="zh-CN" dirty="0"/>
              <a:t>P3377</a:t>
            </a:r>
            <a:r>
              <a:rPr lang="zh-CN" altLang="en-US" dirty="0"/>
              <a:t>这个模板题来说，你的左偏树还需要套一个并查集</a:t>
            </a:r>
            <a:endParaRPr lang="en-US" altLang="zh-CN" dirty="0"/>
          </a:p>
          <a:p>
            <a:r>
              <a:rPr lang="zh-CN" altLang="en-US" dirty="0"/>
              <a:t>因为你需要知道一个数在哪个左偏树里</a:t>
            </a:r>
            <a:endParaRPr lang="en-US" altLang="zh-CN" dirty="0"/>
          </a:p>
          <a:p>
            <a:r>
              <a:rPr lang="zh-CN" altLang="en-US" dirty="0"/>
              <a:t>用并查集即可方便快速地获取一个数所在堆的堆顶结点编号</a:t>
            </a:r>
            <a:endParaRPr lang="en-US" altLang="zh-CN" dirty="0"/>
          </a:p>
          <a:p>
            <a:r>
              <a:rPr lang="zh-CN" altLang="en-US" dirty="0"/>
              <a:t>但这里有一个问题：能不能用路径压缩？</a:t>
            </a:r>
            <a:endParaRPr lang="en-US" altLang="zh-CN" dirty="0"/>
          </a:p>
          <a:p>
            <a:r>
              <a:rPr lang="zh-CN" altLang="en-US" dirty="0"/>
              <a:t>答案是可以的，虽然路径压缩会破坏树的结构，但是，破坏的是并查集的树结构，与左偏树本身毫无关系。不过在代码中需要注意一些细节</a:t>
            </a:r>
            <a:endParaRPr lang="en-US" altLang="zh-CN" dirty="0"/>
          </a:p>
          <a:p>
            <a:r>
              <a:rPr lang="zh-CN" altLang="en-US" dirty="0"/>
              <a:t>我们来看下代码吧</a:t>
            </a:r>
          </a:p>
        </p:txBody>
      </p:sp>
    </p:spTree>
    <p:extLst>
      <p:ext uri="{BB962C8B-B14F-4D97-AF65-F5344CB8AC3E}">
        <p14:creationId xmlns:p14="http://schemas.microsoft.com/office/powerpoint/2010/main" val="2635763838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057383-89B1-4C8D-BF9E-90793143C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结点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BED9BE9-0DDD-4E03-B254-A690D36D6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165" y="1976642"/>
            <a:ext cx="10671669" cy="290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962133"/>
      </p:ext>
    </p:extLst>
  </p:cSld>
  <p:clrMapOvr>
    <a:masterClrMapping/>
  </p:clrMapOvr>
  <p:transition spd="slow">
    <p:cover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46</TotalTime>
  <Words>834</Words>
  <Application>Microsoft Office PowerPoint</Application>
  <PresentationFormat>宽屏</PresentationFormat>
  <Paragraphs>58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Arial</vt:lpstr>
      <vt:lpstr>Cambria Math</vt:lpstr>
      <vt:lpstr>Century Gothic</vt:lpstr>
      <vt:lpstr>Wingdings 3</vt:lpstr>
      <vt:lpstr>离子</vt:lpstr>
      <vt:lpstr>左偏树</vt:lpstr>
      <vt:lpstr>鸣谢</vt:lpstr>
      <vt:lpstr>可并堆</vt:lpstr>
      <vt:lpstr>左偏树</vt:lpstr>
      <vt:lpstr>性质总结</vt:lpstr>
      <vt:lpstr>合并(merge)</vt:lpstr>
      <vt:lpstr>push与pop</vt:lpstr>
      <vt:lpstr>并查集</vt:lpstr>
      <vt:lpstr>结点</vt:lpstr>
      <vt:lpstr>初始化</vt:lpstr>
      <vt:lpstr>合并</vt:lpstr>
      <vt:lpstr>并查集与pop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左偏树</dc:title>
  <dc:creator>Daniel Liu</dc:creator>
  <cp:lastModifiedBy>Daniel Liu</cp:lastModifiedBy>
  <cp:revision>36</cp:revision>
  <dcterms:created xsi:type="dcterms:W3CDTF">2019-11-13T07:54:16Z</dcterms:created>
  <dcterms:modified xsi:type="dcterms:W3CDTF">2019-11-13T08:41:05Z</dcterms:modified>
</cp:coreProperties>
</file>