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A4C60-030A-9C63-44E0-56B7ED2AA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17C93-B4EC-3FEC-7B7F-943071F4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BE503-93FE-F2B2-E7AE-9C69FD92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1F853-8DC8-D1E0-2EC4-2114A585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078BB-41A7-E06A-A8EF-A15E7A99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85355-ABF9-1FCA-5906-CDFB1F05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D9B78-71B0-C848-F25D-D22AAA159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0072F-99B1-836C-A2DE-2E0099A9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329D6-E776-40E8-ED6B-377EF2BC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4788B-AD98-6AD7-D11F-EC63B787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0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D26626-30A6-39A1-6DBB-7B48A49B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EAB92-909D-9645-9B92-E01DB4C7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BC222-CD03-F12A-297E-CD1FF71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AA584-5823-4681-BE16-8AE9CBE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4D5FE-82E6-AA76-C458-498532C4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0D04-FEC6-3325-2AF3-E000785E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7B728-8B1B-B313-B90A-0D6F3B12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DBD58-858D-4FE5-7FF4-C5CB9EC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36AB8-0B20-A3EC-6FF3-EF0DFA84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CBD44-EC1E-6156-48FB-851C3000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0CAEC-9C6D-F24D-8F63-D24B40B5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20DC7-E590-4BBB-DBE0-A1E03ED6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210B9-81E7-8A5D-63B6-479245A4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0A639-2A36-7435-3FAA-97BC5B39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6DA99-9200-92C3-F400-ACB603EB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C732-8066-32D9-75B4-800A9D21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E42DF-6B6B-6753-8E34-1C0A6F6D9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2DE01-92E6-A91E-5318-57D2EA26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14833-B7D7-D159-97AB-3B9198DB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582C4-7F96-0235-F31D-DF8105BB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D435-EF1B-5019-0E12-61306CF6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9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F4CC5-8AA5-AE18-8996-6627C219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42642-8A28-5CD6-601B-7DEA48A0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2DE9A-E764-B61D-2505-F63BAC58E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333E52-21AB-1D79-691B-003AC1933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48BB3B-7D52-2DB3-9019-F8A7A26E0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FEED7-7B5E-4BB7-71F4-7BADD03C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3EE66-1F3B-29ED-800D-C4122205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80A5E-ED2A-1003-2649-F88DBF8A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3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C1B3B-4915-671C-2698-3F84402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C245E2-5CF9-CD0E-1A0E-866C3FCB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FDE9EC-02AA-77A7-073D-BEDF1F2F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291AA5-A0E1-29F2-EA54-72913E80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7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C9028-007B-F22F-FECE-6472398E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A08608-4B2A-2E7B-906C-3EBB0465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3050A-B760-535D-526C-D6CCB83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4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AA691-25F7-54F1-B19F-E2B636A8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C6FB7-76D0-0188-FEE8-DA5B5219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81194-B1AC-15B1-868F-E3FB7E8E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736D8-53EF-6749-A03F-B0D3CC24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43CC8-86B3-533A-019F-33916990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BE687-EFAF-9907-6534-31FF8504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2A50A-5A46-1A2D-5C5B-F12C9124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E05093-5377-9D45-3237-37834C442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461AF-23CA-84CF-6ABF-E568A641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EDB56-3F6D-FAD0-DC70-6FFCAC92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97083-61CC-0116-B147-8F047206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3B1DD-9332-E8D6-E8F8-A89F3539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BCFF54-3326-5E38-5399-E0182547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E0097-78E6-CA18-FED3-66DFF81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94FFE-1CF5-9BCA-FBED-7AC67C84B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A064-0519-4B22-BB5A-191D5D16FE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0D85C-B515-5BA4-74CD-B34B3614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02E-B370-9300-5FC3-55B792CF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3F3C-F9D5-4C0E-9BF6-D2065E635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50109C-4B62-51D2-CE5B-80D839EFFD21}"/>
              </a:ext>
            </a:extLst>
          </p:cNvPr>
          <p:cNvCxnSpPr>
            <a:cxnSpLocks/>
          </p:cNvCxnSpPr>
          <p:nvPr/>
        </p:nvCxnSpPr>
        <p:spPr>
          <a:xfrm>
            <a:off x="1764184" y="4322932"/>
            <a:ext cx="0" cy="119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05C531B-7760-DA00-B289-B6F8A916F14E}"/>
              </a:ext>
            </a:extLst>
          </p:cNvPr>
          <p:cNvCxnSpPr>
            <a:cxnSpLocks/>
          </p:cNvCxnSpPr>
          <p:nvPr/>
        </p:nvCxnSpPr>
        <p:spPr>
          <a:xfrm>
            <a:off x="1671317" y="4386108"/>
            <a:ext cx="928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82B08B-E192-9CA7-873E-208C4FF32BBB}"/>
              </a:ext>
            </a:extLst>
          </p:cNvPr>
          <p:cNvCxnSpPr>
            <a:cxnSpLocks/>
          </p:cNvCxnSpPr>
          <p:nvPr/>
        </p:nvCxnSpPr>
        <p:spPr>
          <a:xfrm>
            <a:off x="1766564" y="4441992"/>
            <a:ext cx="157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7F3B9B5-0A2D-0976-7169-7CB28AC72A6C}"/>
              </a:ext>
            </a:extLst>
          </p:cNvPr>
          <p:cNvCxnSpPr>
            <a:cxnSpLocks/>
          </p:cNvCxnSpPr>
          <p:nvPr/>
        </p:nvCxnSpPr>
        <p:spPr>
          <a:xfrm>
            <a:off x="1766560" y="4322928"/>
            <a:ext cx="157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D196BE9-49B0-400F-411E-360D322803F3}"/>
              </a:ext>
            </a:extLst>
          </p:cNvPr>
          <p:cNvCxnSpPr>
            <a:cxnSpLocks/>
          </p:cNvCxnSpPr>
          <p:nvPr/>
        </p:nvCxnSpPr>
        <p:spPr>
          <a:xfrm>
            <a:off x="1764176" y="4441988"/>
            <a:ext cx="157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A769AC6-F8BC-F5B1-25E7-B93CC030F9FC}"/>
              </a:ext>
            </a:extLst>
          </p:cNvPr>
          <p:cNvSpPr txBox="1"/>
          <p:nvPr/>
        </p:nvSpPr>
        <p:spPr>
          <a:xfrm>
            <a:off x="1822077" y="4179950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sp1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217DBB5-4324-C672-2EC1-0C2A8A069882}"/>
              </a:ext>
            </a:extLst>
          </p:cNvPr>
          <p:cNvCxnSpPr>
            <a:cxnSpLocks/>
          </p:cNvCxnSpPr>
          <p:nvPr/>
        </p:nvCxnSpPr>
        <p:spPr>
          <a:xfrm>
            <a:off x="1578451" y="4474209"/>
            <a:ext cx="928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EF4EFF1-3064-B024-CDC4-DCD6968F02A7}"/>
              </a:ext>
            </a:extLst>
          </p:cNvPr>
          <p:cNvCxnSpPr>
            <a:cxnSpLocks/>
          </p:cNvCxnSpPr>
          <p:nvPr/>
        </p:nvCxnSpPr>
        <p:spPr>
          <a:xfrm>
            <a:off x="1671317" y="4386108"/>
            <a:ext cx="0" cy="1725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A65FEF7-D8A8-87B3-CD66-86EEC3A0B25A}"/>
              </a:ext>
            </a:extLst>
          </p:cNvPr>
          <p:cNvCxnSpPr>
            <a:cxnSpLocks/>
          </p:cNvCxnSpPr>
          <p:nvPr/>
        </p:nvCxnSpPr>
        <p:spPr>
          <a:xfrm>
            <a:off x="1771322" y="4672976"/>
            <a:ext cx="157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ADE14D0-CA84-FFFC-4BA2-DC38DB332281}"/>
              </a:ext>
            </a:extLst>
          </p:cNvPr>
          <p:cNvCxnSpPr>
            <a:cxnSpLocks/>
          </p:cNvCxnSpPr>
          <p:nvPr/>
        </p:nvCxnSpPr>
        <p:spPr>
          <a:xfrm>
            <a:off x="1768938" y="4792036"/>
            <a:ext cx="157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A82E76-7F8F-F871-E82B-A37B83007518}"/>
              </a:ext>
            </a:extLst>
          </p:cNvPr>
          <p:cNvCxnSpPr>
            <a:cxnSpLocks/>
          </p:cNvCxnSpPr>
          <p:nvPr/>
        </p:nvCxnSpPr>
        <p:spPr>
          <a:xfrm>
            <a:off x="1771327" y="4672976"/>
            <a:ext cx="0" cy="119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93B1F1B-D13D-6457-6042-E200F3801351}"/>
              </a:ext>
            </a:extLst>
          </p:cNvPr>
          <p:cNvCxnSpPr>
            <a:cxnSpLocks/>
          </p:cNvCxnSpPr>
          <p:nvPr/>
        </p:nvCxnSpPr>
        <p:spPr>
          <a:xfrm>
            <a:off x="1671317" y="4558668"/>
            <a:ext cx="2553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377BE79-FFB3-3D6B-A86E-59AC261E9079}"/>
              </a:ext>
            </a:extLst>
          </p:cNvPr>
          <p:cNvCxnSpPr>
            <a:cxnSpLocks/>
          </p:cNvCxnSpPr>
          <p:nvPr/>
        </p:nvCxnSpPr>
        <p:spPr>
          <a:xfrm>
            <a:off x="1578451" y="4472388"/>
            <a:ext cx="0" cy="2624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59853A9-4D04-DA66-A4A5-2B7647C8CF56}"/>
              </a:ext>
            </a:extLst>
          </p:cNvPr>
          <p:cNvCxnSpPr>
            <a:cxnSpLocks/>
          </p:cNvCxnSpPr>
          <p:nvPr/>
        </p:nvCxnSpPr>
        <p:spPr>
          <a:xfrm>
            <a:off x="1578451" y="4734876"/>
            <a:ext cx="1928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DBC4949-5A3C-B345-FBF5-980FE89B2B43}"/>
              </a:ext>
            </a:extLst>
          </p:cNvPr>
          <p:cNvCxnSpPr>
            <a:cxnSpLocks/>
          </p:cNvCxnSpPr>
          <p:nvPr/>
        </p:nvCxnSpPr>
        <p:spPr>
          <a:xfrm>
            <a:off x="1485585" y="4595653"/>
            <a:ext cx="928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DF531ED-B0F9-8DE9-98B3-D8BF10A4CA9D}"/>
              </a:ext>
            </a:extLst>
          </p:cNvPr>
          <p:cNvCxnSpPr>
            <a:cxnSpLocks/>
          </p:cNvCxnSpPr>
          <p:nvPr/>
        </p:nvCxnSpPr>
        <p:spPr>
          <a:xfrm>
            <a:off x="1489652" y="4595653"/>
            <a:ext cx="0" cy="4048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1C4F6FF-B61B-52E9-6DD8-097F7165397C}"/>
              </a:ext>
            </a:extLst>
          </p:cNvPr>
          <p:cNvCxnSpPr>
            <a:cxnSpLocks/>
          </p:cNvCxnSpPr>
          <p:nvPr/>
        </p:nvCxnSpPr>
        <p:spPr>
          <a:xfrm>
            <a:off x="1776082" y="5023024"/>
            <a:ext cx="157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4223539-9B74-C400-9FFC-35B5754C72FE}"/>
              </a:ext>
            </a:extLst>
          </p:cNvPr>
          <p:cNvCxnSpPr>
            <a:cxnSpLocks/>
          </p:cNvCxnSpPr>
          <p:nvPr/>
        </p:nvCxnSpPr>
        <p:spPr>
          <a:xfrm>
            <a:off x="1776079" y="5142084"/>
            <a:ext cx="157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81B1597-C0D6-1C36-B79E-BE291B973906}"/>
              </a:ext>
            </a:extLst>
          </p:cNvPr>
          <p:cNvCxnSpPr>
            <a:cxnSpLocks/>
          </p:cNvCxnSpPr>
          <p:nvPr/>
        </p:nvCxnSpPr>
        <p:spPr>
          <a:xfrm>
            <a:off x="1580832" y="4908716"/>
            <a:ext cx="35298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7C7A6E2-FC39-4FED-A0E9-54834A40EF8B}"/>
              </a:ext>
            </a:extLst>
          </p:cNvPr>
          <p:cNvCxnSpPr>
            <a:cxnSpLocks/>
          </p:cNvCxnSpPr>
          <p:nvPr/>
        </p:nvCxnSpPr>
        <p:spPr>
          <a:xfrm>
            <a:off x="1583211" y="5084924"/>
            <a:ext cx="1928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D03C699-7F1A-B96A-1C25-AB145CFFB66A}"/>
              </a:ext>
            </a:extLst>
          </p:cNvPr>
          <p:cNvCxnSpPr>
            <a:cxnSpLocks/>
          </p:cNvCxnSpPr>
          <p:nvPr/>
        </p:nvCxnSpPr>
        <p:spPr>
          <a:xfrm>
            <a:off x="1776089" y="5023025"/>
            <a:ext cx="0" cy="119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C18A52C-4E33-4C60-81FC-DA0A84F07167}"/>
              </a:ext>
            </a:extLst>
          </p:cNvPr>
          <p:cNvCxnSpPr>
            <a:cxnSpLocks/>
          </p:cNvCxnSpPr>
          <p:nvPr/>
        </p:nvCxnSpPr>
        <p:spPr>
          <a:xfrm>
            <a:off x="1583213" y="4908716"/>
            <a:ext cx="0" cy="1762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BA308B8-4E04-3E3E-A569-043BB8DD6F00}"/>
              </a:ext>
            </a:extLst>
          </p:cNvPr>
          <p:cNvCxnSpPr>
            <a:cxnSpLocks/>
          </p:cNvCxnSpPr>
          <p:nvPr/>
        </p:nvCxnSpPr>
        <p:spPr>
          <a:xfrm>
            <a:off x="1487962" y="5000467"/>
            <a:ext cx="928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36698FE-4A6F-E0E7-FA8A-865C57D952A1}"/>
              </a:ext>
            </a:extLst>
          </p:cNvPr>
          <p:cNvSpPr txBox="1"/>
          <p:nvPr/>
        </p:nvSpPr>
        <p:spPr>
          <a:xfrm>
            <a:off x="1823988" y="4300610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sp2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75F8A2F-3B8D-70AB-02BD-AA324E4B5EEA}"/>
              </a:ext>
            </a:extLst>
          </p:cNvPr>
          <p:cNvSpPr txBox="1"/>
          <p:nvPr/>
        </p:nvSpPr>
        <p:spPr>
          <a:xfrm>
            <a:off x="1826373" y="4419672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F01B620-8862-8450-F2B8-1FA2722DDBB1}"/>
              </a:ext>
            </a:extLst>
          </p:cNvPr>
          <p:cNvSpPr txBox="1"/>
          <p:nvPr/>
        </p:nvSpPr>
        <p:spPr>
          <a:xfrm>
            <a:off x="1826369" y="4536357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903F9E9-A5E6-2B5D-3D30-A4D4E3972367}"/>
              </a:ext>
            </a:extLst>
          </p:cNvPr>
          <p:cNvSpPr txBox="1"/>
          <p:nvPr/>
        </p:nvSpPr>
        <p:spPr>
          <a:xfrm>
            <a:off x="1826370" y="4653035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72FB2C7-6424-B009-4448-2FC8FECD37EB}"/>
              </a:ext>
            </a:extLst>
          </p:cNvPr>
          <p:cNvSpPr txBox="1"/>
          <p:nvPr/>
        </p:nvSpPr>
        <p:spPr>
          <a:xfrm>
            <a:off x="1826366" y="4769720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EC179B5-D6D5-0CAD-3835-94B84769108C}"/>
              </a:ext>
            </a:extLst>
          </p:cNvPr>
          <p:cNvSpPr txBox="1"/>
          <p:nvPr/>
        </p:nvSpPr>
        <p:spPr>
          <a:xfrm>
            <a:off x="1826368" y="4891161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D13BF9C-C786-4F15-996F-C667A5680925}"/>
              </a:ext>
            </a:extLst>
          </p:cNvPr>
          <p:cNvSpPr txBox="1"/>
          <p:nvPr/>
        </p:nvSpPr>
        <p:spPr>
          <a:xfrm>
            <a:off x="1826364" y="5007846"/>
            <a:ext cx="475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19420252-313F-23DB-2DB9-3D268CA9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53220"/>
              </p:ext>
            </p:extLst>
          </p:nvPr>
        </p:nvGraphicFramePr>
        <p:xfrm>
          <a:off x="1349563" y="1468220"/>
          <a:ext cx="1547197" cy="2207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48">
                  <a:extLst>
                    <a:ext uri="{9D8B030D-6E8A-4147-A177-3AD203B41FA5}">
                      <a16:colId xmlns:a16="http://schemas.microsoft.com/office/drawing/2014/main" val="963530870"/>
                    </a:ext>
                  </a:extLst>
                </a:gridCol>
                <a:gridCol w="416233">
                  <a:extLst>
                    <a:ext uri="{9D8B030D-6E8A-4147-A177-3AD203B41FA5}">
                      <a16:colId xmlns:a16="http://schemas.microsoft.com/office/drawing/2014/main" val="1865973589"/>
                    </a:ext>
                  </a:extLst>
                </a:gridCol>
                <a:gridCol w="416233">
                  <a:extLst>
                    <a:ext uri="{9D8B030D-6E8A-4147-A177-3AD203B41FA5}">
                      <a16:colId xmlns:a16="http://schemas.microsoft.com/office/drawing/2014/main" val="3190670943"/>
                    </a:ext>
                  </a:extLst>
                </a:gridCol>
                <a:gridCol w="282883">
                  <a:extLst>
                    <a:ext uri="{9D8B030D-6E8A-4147-A177-3AD203B41FA5}">
                      <a16:colId xmlns:a16="http://schemas.microsoft.com/office/drawing/2014/main" val="1000768787"/>
                    </a:ext>
                  </a:extLst>
                </a:gridCol>
              </a:tblGrid>
              <a:tr h="245274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434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67802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8152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7657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939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3690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2935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97343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19145"/>
                  </a:ext>
                </a:extLst>
              </a:tr>
            </a:tbl>
          </a:graphicData>
        </a:graphic>
      </p:graphicFrame>
      <p:sp>
        <p:nvSpPr>
          <p:cNvPr id="136" name="文本框 135">
            <a:extLst>
              <a:ext uri="{FF2B5EF4-FFF2-40B4-BE49-F238E27FC236}">
                <a16:creationId xmlns:a16="http://schemas.microsoft.com/office/drawing/2014/main" id="{544D0FF5-749B-6A97-7D5A-4231E83B5D69}"/>
              </a:ext>
            </a:extLst>
          </p:cNvPr>
          <p:cNvSpPr txBox="1"/>
          <p:nvPr/>
        </p:nvSpPr>
        <p:spPr>
          <a:xfrm>
            <a:off x="1043830" y="870228"/>
            <a:ext cx="255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Phylogenetic eigenvectors obtained from phylogenetic eigenvector analysis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3398219-F40F-E3FC-F720-F74345034BE1}"/>
              </a:ext>
            </a:extLst>
          </p:cNvPr>
          <p:cNvSpPr txBox="1"/>
          <p:nvPr/>
        </p:nvSpPr>
        <p:spPr>
          <a:xfrm>
            <a:off x="1310692" y="3973405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Phylogenetic tree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0" name="表格 139">
            <a:extLst>
              <a:ext uri="{FF2B5EF4-FFF2-40B4-BE49-F238E27FC236}">
                <a16:creationId xmlns:a16="http://schemas.microsoft.com/office/drawing/2014/main" id="{1BB55A90-BEDF-A462-93A7-063938F7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94252"/>
              </p:ext>
            </p:extLst>
          </p:nvPr>
        </p:nvGraphicFramePr>
        <p:xfrm>
          <a:off x="3860801" y="1592380"/>
          <a:ext cx="1645622" cy="2207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48">
                  <a:extLst>
                    <a:ext uri="{9D8B030D-6E8A-4147-A177-3AD203B41FA5}">
                      <a16:colId xmlns:a16="http://schemas.microsoft.com/office/drawing/2014/main" val="963530870"/>
                    </a:ext>
                  </a:extLst>
                </a:gridCol>
                <a:gridCol w="394008">
                  <a:extLst>
                    <a:ext uri="{9D8B030D-6E8A-4147-A177-3AD203B41FA5}">
                      <a16:colId xmlns:a16="http://schemas.microsoft.com/office/drawing/2014/main" val="1865973589"/>
                    </a:ext>
                  </a:extLst>
                </a:gridCol>
                <a:gridCol w="397183">
                  <a:extLst>
                    <a:ext uri="{9D8B030D-6E8A-4147-A177-3AD203B41FA5}">
                      <a16:colId xmlns:a16="http://schemas.microsoft.com/office/drawing/2014/main" val="3190670943"/>
                    </a:ext>
                  </a:extLst>
                </a:gridCol>
                <a:gridCol w="422583">
                  <a:extLst>
                    <a:ext uri="{9D8B030D-6E8A-4147-A177-3AD203B41FA5}">
                      <a16:colId xmlns:a16="http://schemas.microsoft.com/office/drawing/2014/main" val="1000768787"/>
                    </a:ext>
                  </a:extLst>
                </a:gridCol>
              </a:tblGrid>
              <a:tr h="245274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altLang="zh-CN" sz="10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zh-CN" altLang="en-US" sz="1000" b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434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67802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8152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7657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939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3690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2935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97343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19145"/>
                  </a:ext>
                </a:extLst>
              </a:tr>
            </a:tbl>
          </a:graphicData>
        </a:graphic>
      </p:graphicFrame>
      <p:sp>
        <p:nvSpPr>
          <p:cNvPr id="141" name="等腰三角形 140">
            <a:extLst>
              <a:ext uri="{FF2B5EF4-FFF2-40B4-BE49-F238E27FC236}">
                <a16:creationId xmlns:a16="http://schemas.microsoft.com/office/drawing/2014/main" id="{E08FD505-17B8-0663-A140-2C269129820A}"/>
              </a:ext>
            </a:extLst>
          </p:cNvPr>
          <p:cNvSpPr/>
          <p:nvPr/>
        </p:nvSpPr>
        <p:spPr>
          <a:xfrm>
            <a:off x="4446495" y="3884855"/>
            <a:ext cx="143435" cy="53788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BFC495E-08DC-6660-43D2-3847A075D222}"/>
              </a:ext>
            </a:extLst>
          </p:cNvPr>
          <p:cNvSpPr txBox="1"/>
          <p:nvPr/>
        </p:nvSpPr>
        <p:spPr>
          <a:xfrm>
            <a:off x="4461062" y="4104797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Row traits table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310BBAC-E868-9D8E-53A3-4ED90CA5513E}"/>
              </a:ext>
            </a:extLst>
          </p:cNvPr>
          <p:cNvSpPr txBox="1"/>
          <p:nvPr/>
        </p:nvSpPr>
        <p:spPr>
          <a:xfrm>
            <a:off x="4589930" y="3796895"/>
            <a:ext cx="1352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Missing value: 25%</a:t>
            </a:r>
            <a:endParaRPr lang="zh-CN" altLang="en-US" sz="1000" dirty="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4F0DAEB4-F628-FCEF-6FDF-2055E8E7B343}"/>
              </a:ext>
            </a:extLst>
          </p:cNvPr>
          <p:cNvCxnSpPr>
            <a:cxnSpLocks/>
          </p:cNvCxnSpPr>
          <p:nvPr/>
        </p:nvCxnSpPr>
        <p:spPr>
          <a:xfrm>
            <a:off x="2375407" y="4269306"/>
            <a:ext cx="0" cy="931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4339C977-C42E-FD1C-D4A3-358DEA12514F}"/>
              </a:ext>
            </a:extLst>
          </p:cNvPr>
          <p:cNvCxnSpPr/>
          <p:nvPr/>
        </p:nvCxnSpPr>
        <p:spPr>
          <a:xfrm rot="5400000" flipH="1" flipV="1">
            <a:off x="2092927" y="4189671"/>
            <a:ext cx="718160" cy="15320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1" name="表格 150">
            <a:extLst>
              <a:ext uri="{FF2B5EF4-FFF2-40B4-BE49-F238E27FC236}">
                <a16:creationId xmlns:a16="http://schemas.microsoft.com/office/drawing/2014/main" id="{E7FAC848-5E1F-DC78-1A3A-9DB644F98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83819"/>
              </p:ext>
            </p:extLst>
          </p:nvPr>
        </p:nvGraphicFramePr>
        <p:xfrm>
          <a:off x="5694364" y="1592380"/>
          <a:ext cx="1248699" cy="2207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233">
                  <a:extLst>
                    <a:ext uri="{9D8B030D-6E8A-4147-A177-3AD203B41FA5}">
                      <a16:colId xmlns:a16="http://schemas.microsoft.com/office/drawing/2014/main" val="1865973589"/>
                    </a:ext>
                  </a:extLst>
                </a:gridCol>
                <a:gridCol w="416233">
                  <a:extLst>
                    <a:ext uri="{9D8B030D-6E8A-4147-A177-3AD203B41FA5}">
                      <a16:colId xmlns:a16="http://schemas.microsoft.com/office/drawing/2014/main" val="3190670943"/>
                    </a:ext>
                  </a:extLst>
                </a:gridCol>
                <a:gridCol w="416233">
                  <a:extLst>
                    <a:ext uri="{9D8B030D-6E8A-4147-A177-3AD203B41FA5}">
                      <a16:colId xmlns:a16="http://schemas.microsoft.com/office/drawing/2014/main" val="1000768787"/>
                    </a:ext>
                  </a:extLst>
                </a:gridCol>
              </a:tblGrid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434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67802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8152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7657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939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3690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2935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97343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19145"/>
                  </a:ext>
                </a:extLst>
              </a:tr>
            </a:tbl>
          </a:graphicData>
        </a:graphic>
      </p:graphicFrame>
      <p:sp>
        <p:nvSpPr>
          <p:cNvPr id="152" name="文本框 151">
            <a:extLst>
              <a:ext uri="{FF2B5EF4-FFF2-40B4-BE49-F238E27FC236}">
                <a16:creationId xmlns:a16="http://schemas.microsoft.com/office/drawing/2014/main" id="{871FCE1B-EC90-2B85-8585-994FCE97B124}"/>
              </a:ext>
            </a:extLst>
          </p:cNvPr>
          <p:cNvSpPr txBox="1"/>
          <p:nvPr/>
        </p:nvSpPr>
        <p:spPr>
          <a:xfrm>
            <a:off x="5582927" y="4101225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Phylogenetic eigenvectors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919750A-0670-F546-1AF8-E3602FBEA08B}"/>
              </a:ext>
            </a:extLst>
          </p:cNvPr>
          <p:cNvSpPr txBox="1"/>
          <p:nvPr/>
        </p:nvSpPr>
        <p:spPr>
          <a:xfrm>
            <a:off x="2433309" y="4385696"/>
            <a:ext cx="1539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altLang="zh-CN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proxTips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me.phylo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in</a:t>
            </a:r>
            <a:r>
              <a:rPr lang="zh-CN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adephylo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AF7D31B-CE71-FB1B-88A9-69D776DFF556}"/>
              </a:ext>
            </a:extLst>
          </p:cNvPr>
          <p:cNvSpPr txBox="1"/>
          <p:nvPr/>
        </p:nvSpPr>
        <p:spPr>
          <a:xfrm>
            <a:off x="4114801" y="870228"/>
            <a:ext cx="3061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The relationships among available traits and first 30 phylogenetic eigenvectors (additional predictor variables ) to impute missing trait values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6F5E9B73-7AD0-35ED-8C8E-211F23CCCCE6}"/>
              </a:ext>
            </a:extLst>
          </p:cNvPr>
          <p:cNvCxnSpPr>
            <a:cxnSpLocks/>
          </p:cNvCxnSpPr>
          <p:nvPr/>
        </p:nvCxnSpPr>
        <p:spPr>
          <a:xfrm>
            <a:off x="4558834" y="4351211"/>
            <a:ext cx="8548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933416C5-70A6-1F81-2BD0-09CCFD49886F}"/>
              </a:ext>
            </a:extLst>
          </p:cNvPr>
          <p:cNvCxnSpPr>
            <a:cxnSpLocks/>
          </p:cNvCxnSpPr>
          <p:nvPr/>
        </p:nvCxnSpPr>
        <p:spPr>
          <a:xfrm>
            <a:off x="5694364" y="4348272"/>
            <a:ext cx="14457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7DDA16F-4444-8108-5485-CFE22AAB3288}"/>
              </a:ext>
            </a:extLst>
          </p:cNvPr>
          <p:cNvCxnSpPr>
            <a:cxnSpLocks/>
          </p:cNvCxnSpPr>
          <p:nvPr/>
        </p:nvCxnSpPr>
        <p:spPr>
          <a:xfrm>
            <a:off x="5157502" y="4457691"/>
            <a:ext cx="272785" cy="4674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2ADF4B9-536E-1E99-1D24-6B037646327D}"/>
              </a:ext>
            </a:extLst>
          </p:cNvPr>
          <p:cNvCxnSpPr>
            <a:cxnSpLocks/>
          </p:cNvCxnSpPr>
          <p:nvPr/>
        </p:nvCxnSpPr>
        <p:spPr>
          <a:xfrm flipH="1">
            <a:off x="5618258" y="4436648"/>
            <a:ext cx="1152849" cy="4412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BFE5DE7-7C6A-D407-14F4-8E38A33C432C}"/>
              </a:ext>
            </a:extLst>
          </p:cNvPr>
          <p:cNvSpPr txBox="1"/>
          <p:nvPr/>
        </p:nvSpPr>
        <p:spPr>
          <a:xfrm>
            <a:off x="4457299" y="4951304"/>
            <a:ext cx="2753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Random Forest model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default settings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B89ADB7-011C-4720-4617-D227E047C1DB}"/>
              </a:ext>
            </a:extLst>
          </p:cNvPr>
          <p:cNvSpPr txBox="1"/>
          <p:nvPr/>
        </p:nvSpPr>
        <p:spPr>
          <a:xfrm>
            <a:off x="7688917" y="870228"/>
            <a:ext cx="369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Randomly deleted 25% of the values for each trait from 64 species, and imputed them with ‘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missForest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Then compared the imputed values to the actual values, and repeated this procedure 100 times. 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4298BDB7-69B3-9C6A-23A7-9F4C6E3B0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40981"/>
              </p:ext>
            </p:extLst>
          </p:nvPr>
        </p:nvGraphicFramePr>
        <p:xfrm>
          <a:off x="7386358" y="1628107"/>
          <a:ext cx="1645622" cy="17169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48">
                  <a:extLst>
                    <a:ext uri="{9D8B030D-6E8A-4147-A177-3AD203B41FA5}">
                      <a16:colId xmlns:a16="http://schemas.microsoft.com/office/drawing/2014/main" val="963530870"/>
                    </a:ext>
                  </a:extLst>
                </a:gridCol>
                <a:gridCol w="394008">
                  <a:extLst>
                    <a:ext uri="{9D8B030D-6E8A-4147-A177-3AD203B41FA5}">
                      <a16:colId xmlns:a16="http://schemas.microsoft.com/office/drawing/2014/main" val="1865973589"/>
                    </a:ext>
                  </a:extLst>
                </a:gridCol>
                <a:gridCol w="397183">
                  <a:extLst>
                    <a:ext uri="{9D8B030D-6E8A-4147-A177-3AD203B41FA5}">
                      <a16:colId xmlns:a16="http://schemas.microsoft.com/office/drawing/2014/main" val="3190670943"/>
                    </a:ext>
                  </a:extLst>
                </a:gridCol>
                <a:gridCol w="422583">
                  <a:extLst>
                    <a:ext uri="{9D8B030D-6E8A-4147-A177-3AD203B41FA5}">
                      <a16:colId xmlns:a16="http://schemas.microsoft.com/office/drawing/2014/main" val="1000768787"/>
                    </a:ext>
                  </a:extLst>
                </a:gridCol>
              </a:tblGrid>
              <a:tr h="245274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altLang="zh-CN" sz="10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zh-CN" altLang="en-US" sz="1000" b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434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67802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8152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7657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939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3690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29351"/>
                  </a:ext>
                </a:extLst>
              </a:tr>
            </a:tbl>
          </a:graphicData>
        </a:graphic>
      </p:graphicFrame>
      <p:graphicFrame>
        <p:nvGraphicFramePr>
          <p:cNvPr id="180" name="表格 179">
            <a:extLst>
              <a:ext uri="{FF2B5EF4-FFF2-40B4-BE49-F238E27FC236}">
                <a16:creationId xmlns:a16="http://schemas.microsoft.com/office/drawing/2014/main" id="{22A1DFEE-8AA9-CC4B-B7A1-ECBE58FA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9445"/>
              </p:ext>
            </p:extLst>
          </p:nvPr>
        </p:nvGraphicFramePr>
        <p:xfrm>
          <a:off x="9376522" y="2041877"/>
          <a:ext cx="1645622" cy="17169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48">
                  <a:extLst>
                    <a:ext uri="{9D8B030D-6E8A-4147-A177-3AD203B41FA5}">
                      <a16:colId xmlns:a16="http://schemas.microsoft.com/office/drawing/2014/main" val="963530870"/>
                    </a:ext>
                  </a:extLst>
                </a:gridCol>
                <a:gridCol w="394008">
                  <a:extLst>
                    <a:ext uri="{9D8B030D-6E8A-4147-A177-3AD203B41FA5}">
                      <a16:colId xmlns:a16="http://schemas.microsoft.com/office/drawing/2014/main" val="1865973589"/>
                    </a:ext>
                  </a:extLst>
                </a:gridCol>
                <a:gridCol w="397183">
                  <a:extLst>
                    <a:ext uri="{9D8B030D-6E8A-4147-A177-3AD203B41FA5}">
                      <a16:colId xmlns:a16="http://schemas.microsoft.com/office/drawing/2014/main" val="3190670943"/>
                    </a:ext>
                  </a:extLst>
                </a:gridCol>
                <a:gridCol w="422583">
                  <a:extLst>
                    <a:ext uri="{9D8B030D-6E8A-4147-A177-3AD203B41FA5}">
                      <a16:colId xmlns:a16="http://schemas.microsoft.com/office/drawing/2014/main" val="1000768787"/>
                    </a:ext>
                  </a:extLst>
                </a:gridCol>
              </a:tblGrid>
              <a:tr h="245274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altLang="zh-CN" sz="10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zh-CN" altLang="en-US" sz="1000" b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434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67802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81527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7657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939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3690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60479" marR="60479" marT="30239" marB="302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29351"/>
                  </a:ext>
                </a:extLst>
              </a:tr>
            </a:tbl>
          </a:graphicData>
        </a:graphic>
      </p:graphicFrame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6719FF9-4D43-79A2-15DA-7E9730CEF595}"/>
              </a:ext>
            </a:extLst>
          </p:cNvPr>
          <p:cNvCxnSpPr/>
          <p:nvPr/>
        </p:nvCxnSpPr>
        <p:spPr>
          <a:xfrm>
            <a:off x="9262783" y="1726266"/>
            <a:ext cx="936550" cy="209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3050F4B-49CC-B4DD-E8BA-85CD18DC91E8}"/>
              </a:ext>
            </a:extLst>
          </p:cNvPr>
          <p:cNvSpPr txBox="1"/>
          <p:nvPr/>
        </p:nvSpPr>
        <p:spPr>
          <a:xfrm>
            <a:off x="9696550" y="1518938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randomly deleted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25 % of the values</a:t>
            </a:r>
            <a:endParaRPr lang="zh-CN" altLang="en-US" sz="10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C1E203D-E21A-EB6E-4694-99F307377836}"/>
              </a:ext>
            </a:extLst>
          </p:cNvPr>
          <p:cNvSpPr txBox="1"/>
          <p:nvPr/>
        </p:nvSpPr>
        <p:spPr>
          <a:xfrm>
            <a:off x="7688917" y="3774281"/>
            <a:ext cx="361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Quantified imputation accuracy by calculating the spearman correlation coefficient between the actual and imputed data. 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726ECE9B-A186-DB15-5E7B-20A3668AC34E}"/>
              </a:ext>
            </a:extLst>
          </p:cNvPr>
          <p:cNvCxnSpPr>
            <a:cxnSpLocks/>
          </p:cNvCxnSpPr>
          <p:nvPr/>
        </p:nvCxnSpPr>
        <p:spPr>
          <a:xfrm>
            <a:off x="7925398" y="4401997"/>
            <a:ext cx="2" cy="694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21E65D8-F53F-D5CC-2DC8-4143499FF8BB}"/>
              </a:ext>
            </a:extLst>
          </p:cNvPr>
          <p:cNvCxnSpPr>
            <a:cxnSpLocks/>
          </p:cNvCxnSpPr>
          <p:nvPr/>
        </p:nvCxnSpPr>
        <p:spPr>
          <a:xfrm>
            <a:off x="7924604" y="5098071"/>
            <a:ext cx="73990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1803EB79-DC54-3048-5481-A0176BD9A4E6}"/>
              </a:ext>
            </a:extLst>
          </p:cNvPr>
          <p:cNvCxnSpPr>
            <a:cxnSpLocks/>
          </p:cNvCxnSpPr>
          <p:nvPr/>
        </p:nvCxnSpPr>
        <p:spPr>
          <a:xfrm flipV="1">
            <a:off x="7977977" y="4558668"/>
            <a:ext cx="519215" cy="500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2BCAD34-E0B3-9B7E-5966-697BE3978E55}"/>
              </a:ext>
            </a:extLst>
          </p:cNvPr>
          <p:cNvSpPr txBox="1"/>
          <p:nvPr/>
        </p:nvSpPr>
        <p:spPr>
          <a:xfrm>
            <a:off x="7980186" y="5106782"/>
            <a:ext cx="104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Imputed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2BFBEE1-B79A-84D4-56F4-C597B182EDBE}"/>
              </a:ext>
            </a:extLst>
          </p:cNvPr>
          <p:cNvSpPr txBox="1"/>
          <p:nvPr/>
        </p:nvSpPr>
        <p:spPr>
          <a:xfrm rot="16200000">
            <a:off x="7363612" y="4426822"/>
            <a:ext cx="875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F13DB0-0275-AC3B-0D8B-4F8663BA5DE4}"/>
              </a:ext>
            </a:extLst>
          </p:cNvPr>
          <p:cNvSpPr txBox="1"/>
          <p:nvPr/>
        </p:nvSpPr>
        <p:spPr>
          <a:xfrm>
            <a:off x="7265336" y="870228"/>
            <a:ext cx="598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Step3: 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04223-CF41-E1FE-1067-CA776D8A45CF}"/>
              </a:ext>
            </a:extLst>
          </p:cNvPr>
          <p:cNvSpPr txBox="1"/>
          <p:nvPr/>
        </p:nvSpPr>
        <p:spPr>
          <a:xfrm>
            <a:off x="3706347" y="870229"/>
            <a:ext cx="598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Step2: 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7B1B83-F06A-A3B7-D8FC-D7EBA2E6C1B4}"/>
              </a:ext>
            </a:extLst>
          </p:cNvPr>
          <p:cNvSpPr txBox="1"/>
          <p:nvPr/>
        </p:nvSpPr>
        <p:spPr>
          <a:xfrm>
            <a:off x="631453" y="870231"/>
            <a:ext cx="598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Step1: 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8AF695-7740-119D-8D24-E52A7949B89E}"/>
              </a:ext>
            </a:extLst>
          </p:cNvPr>
          <p:cNvSpPr txBox="1"/>
          <p:nvPr/>
        </p:nvSpPr>
        <p:spPr>
          <a:xfrm>
            <a:off x="7265336" y="3774790"/>
            <a:ext cx="598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Step4: 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8A94E6-8720-4353-AA30-903BD1A9C87B}"/>
              </a:ext>
            </a:extLst>
          </p:cNvPr>
          <p:cNvCxnSpPr>
            <a:cxnSpLocks/>
          </p:cNvCxnSpPr>
          <p:nvPr/>
        </p:nvCxnSpPr>
        <p:spPr>
          <a:xfrm>
            <a:off x="9162525" y="4401999"/>
            <a:ext cx="2" cy="694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F78E5A-2ACA-7D4F-665A-1EE491D1EC4B}"/>
              </a:ext>
            </a:extLst>
          </p:cNvPr>
          <p:cNvCxnSpPr>
            <a:cxnSpLocks/>
          </p:cNvCxnSpPr>
          <p:nvPr/>
        </p:nvCxnSpPr>
        <p:spPr>
          <a:xfrm>
            <a:off x="9161731" y="5098073"/>
            <a:ext cx="73990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99183E-5B9E-8CD2-9F27-A913758ABF79}"/>
              </a:ext>
            </a:extLst>
          </p:cNvPr>
          <p:cNvCxnSpPr>
            <a:cxnSpLocks/>
          </p:cNvCxnSpPr>
          <p:nvPr/>
        </p:nvCxnSpPr>
        <p:spPr>
          <a:xfrm flipV="1">
            <a:off x="9215104" y="4536357"/>
            <a:ext cx="444234" cy="522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B1744-C115-293F-67CF-49EE46B0804B}"/>
              </a:ext>
            </a:extLst>
          </p:cNvPr>
          <p:cNvSpPr txBox="1"/>
          <p:nvPr/>
        </p:nvSpPr>
        <p:spPr>
          <a:xfrm>
            <a:off x="9190418" y="5106784"/>
            <a:ext cx="104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Imputed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E914E6-638D-DB4C-9DC1-8FEF292564CB}"/>
              </a:ext>
            </a:extLst>
          </p:cNvPr>
          <p:cNvSpPr txBox="1"/>
          <p:nvPr/>
        </p:nvSpPr>
        <p:spPr>
          <a:xfrm rot="16200000">
            <a:off x="8600739" y="4442064"/>
            <a:ext cx="875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FFC01B3-BE4C-B649-AB4A-F55AFF2455C2}"/>
              </a:ext>
            </a:extLst>
          </p:cNvPr>
          <p:cNvCxnSpPr>
            <a:cxnSpLocks/>
          </p:cNvCxnSpPr>
          <p:nvPr/>
        </p:nvCxnSpPr>
        <p:spPr>
          <a:xfrm>
            <a:off x="10301051" y="4402001"/>
            <a:ext cx="2" cy="694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BE3B65-8AA4-A7AC-2E28-5727FDB9D577}"/>
              </a:ext>
            </a:extLst>
          </p:cNvPr>
          <p:cNvCxnSpPr>
            <a:cxnSpLocks/>
          </p:cNvCxnSpPr>
          <p:nvPr/>
        </p:nvCxnSpPr>
        <p:spPr>
          <a:xfrm>
            <a:off x="10300257" y="5098075"/>
            <a:ext cx="73990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0A4771-2D54-4A75-E423-D0262F244F6F}"/>
              </a:ext>
            </a:extLst>
          </p:cNvPr>
          <p:cNvCxnSpPr>
            <a:cxnSpLocks/>
          </p:cNvCxnSpPr>
          <p:nvPr/>
        </p:nvCxnSpPr>
        <p:spPr>
          <a:xfrm flipV="1">
            <a:off x="10353630" y="4558668"/>
            <a:ext cx="499156" cy="500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889B1DF-F491-73EA-D190-64A31C6BCD59}"/>
              </a:ext>
            </a:extLst>
          </p:cNvPr>
          <p:cNvSpPr txBox="1"/>
          <p:nvPr/>
        </p:nvSpPr>
        <p:spPr>
          <a:xfrm>
            <a:off x="10328944" y="5106786"/>
            <a:ext cx="104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Imputed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F9FA02-57D5-FAF0-A52D-D8D7B0FCE797}"/>
              </a:ext>
            </a:extLst>
          </p:cNvPr>
          <p:cNvSpPr txBox="1"/>
          <p:nvPr/>
        </p:nvSpPr>
        <p:spPr>
          <a:xfrm>
            <a:off x="8045756" y="4183427"/>
            <a:ext cx="598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06E7D9-D900-4B02-8FEF-4A7D2CE5B20C}"/>
              </a:ext>
            </a:extLst>
          </p:cNvPr>
          <p:cNvSpPr txBox="1"/>
          <p:nvPr/>
        </p:nvSpPr>
        <p:spPr>
          <a:xfrm>
            <a:off x="9327710" y="4183428"/>
            <a:ext cx="598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zh-CN" alt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3B4BE3-5EAF-ECA8-72C1-69BC96E8C8BA}"/>
              </a:ext>
            </a:extLst>
          </p:cNvPr>
          <p:cNvSpPr txBox="1"/>
          <p:nvPr/>
        </p:nvSpPr>
        <p:spPr>
          <a:xfrm>
            <a:off x="10457267" y="4183427"/>
            <a:ext cx="598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AGB</a:t>
            </a:r>
            <a:endParaRPr lang="zh-CN" alt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F1760B-677B-2AA5-8763-A257F24E981F}"/>
              </a:ext>
            </a:extLst>
          </p:cNvPr>
          <p:cNvSpPr txBox="1"/>
          <p:nvPr/>
        </p:nvSpPr>
        <p:spPr>
          <a:xfrm rot="16200000">
            <a:off x="9739259" y="4442063"/>
            <a:ext cx="875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295</Words>
  <Application>Microsoft Office PowerPoint</Application>
  <PresentationFormat>宽屏</PresentationFormat>
  <Paragraphs>184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biao zhu</dc:creator>
  <cp:lastModifiedBy>biao zhu</cp:lastModifiedBy>
  <cp:revision>5</cp:revision>
  <dcterms:created xsi:type="dcterms:W3CDTF">2024-04-12T06:36:05Z</dcterms:created>
  <dcterms:modified xsi:type="dcterms:W3CDTF">2024-04-22T07:27:33Z</dcterms:modified>
</cp:coreProperties>
</file>