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4" r:id="rId5"/>
    <p:sldId id="283" r:id="rId6"/>
    <p:sldId id="284" r:id="rId7"/>
    <p:sldId id="285" r:id="rId8"/>
    <p:sldId id="286" r:id="rId9"/>
    <p:sldId id="260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61" r:id="rId20"/>
    <p:sldId id="296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6" y="82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hug77/CourseAp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193800" y="2085975"/>
            <a:ext cx="9651365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课程管理系统</a:t>
            </a:r>
            <a:endParaRPr lang="en-US" altLang="zh-CN" sz="5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1266190"/>
            <a:ext cx="717169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十二组</a:t>
            </a:r>
            <a:endParaRPr lang="en-US" altLang="zh-CN" sz="40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形 4" descr="undraw_inspiration_re_ivlv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7AD5450-C69E-FB87-17DD-43A7EC84B1D7}"/>
              </a:ext>
            </a:extLst>
          </p:cNvPr>
          <p:cNvSpPr txBox="1"/>
          <p:nvPr/>
        </p:nvSpPr>
        <p:spPr>
          <a:xfrm>
            <a:off x="1193800" y="4329430"/>
            <a:ext cx="7171690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十二组成员：</a:t>
            </a:r>
            <a:endParaRPr lang="en-US" altLang="zh-CN" sz="1400" dirty="0">
              <a:solidFill>
                <a:schemeClr val="accent4"/>
              </a:solidFill>
              <a:ea typeface="OPPOSans L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55221021</a:t>
            </a:r>
            <a:r>
              <a:rPr lang="zh-CN" altLang="en-US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曾昊</a:t>
            </a:r>
            <a:br>
              <a:rPr lang="en-US" altLang="zh-CN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</a:br>
            <a:r>
              <a:rPr lang="en-US" altLang="zh-CN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55221229</a:t>
            </a:r>
            <a:r>
              <a:rPr lang="zh-CN" altLang="en-US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肖诗博</a:t>
            </a:r>
            <a:endParaRPr lang="en-US" altLang="zh-CN" sz="1400" dirty="0">
              <a:solidFill>
                <a:schemeClr val="accent4"/>
              </a:solidFill>
              <a:ea typeface="OPPOSans L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55221230</a:t>
            </a:r>
            <a:r>
              <a:rPr lang="zh-CN" altLang="en-US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钟朗</a:t>
            </a:r>
            <a:endParaRPr lang="en-US" altLang="zh-CN" sz="1400" dirty="0">
              <a:solidFill>
                <a:schemeClr val="accent4"/>
              </a:solidFill>
              <a:ea typeface="OPPOSans L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55221227</a:t>
            </a:r>
            <a:r>
              <a:rPr lang="zh-CN" altLang="en-US" sz="14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李博文</a:t>
            </a:r>
            <a:endParaRPr lang="en-US" altLang="zh-CN" sz="14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CDF1E-65F2-E384-2D87-EA4C40E61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BF9E150-D677-2500-1FFE-A77910037533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登录界面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A2C1F8-FBD4-6617-13DC-7E0AADE5DBDE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A2AD41-B8D3-340D-017F-995AE970AF5D}"/>
              </a:ext>
            </a:extLst>
          </p:cNvPr>
          <p:cNvSpPr txBox="1"/>
          <p:nvPr/>
        </p:nvSpPr>
        <p:spPr>
          <a:xfrm>
            <a:off x="7260336" y="1127379"/>
            <a:ext cx="4498848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登录界面如左图所示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登录方式上：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管理员可以选择邮箱或用户名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学生可以选择邮箱或学号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若在学生登录使用“用户名”，则点击登录后会显示左图提示框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点击注册按钮会根据选择的是学生或者管理员弹出注册界面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E9638D-CFDE-2FA2-0B52-C30846D0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" y="2286000"/>
            <a:ext cx="1143000" cy="1143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66C16F-E13A-205B-BE3D-04D4560C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67" y="1068122"/>
            <a:ext cx="4340549" cy="32049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B50BDE-CCCC-24B6-E371-1F8F37DDC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253" y="4273105"/>
            <a:ext cx="3305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04B7-3B36-FE3C-B1E7-A2714323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E0C041A-480B-B45A-3D7A-A9C8DD55CD9C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注册界面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6AE264-1EFE-9848-9B0D-88A4BB32D9BF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CB2A9-BBD3-9D61-603A-AB5B1061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356833"/>
            <a:ext cx="4978040" cy="4453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55AAD4-2F34-0831-80B5-D8AF6EDD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27" y="1356833"/>
            <a:ext cx="5258963" cy="439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5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D0C83-1F00-F321-A8B4-E3A7FE56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87F6725-E5C0-342C-4BEA-84D1FC6FD67B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邮箱验证码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7AB2A-BE68-4C8D-2089-8D7BCD9A8CA7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490704-7F42-F898-3DA1-7EC5661D3BE8}"/>
              </a:ext>
            </a:extLst>
          </p:cNvPr>
          <p:cNvSpPr txBox="1"/>
          <p:nvPr/>
        </p:nvSpPr>
        <p:spPr>
          <a:xfrm>
            <a:off x="7260336" y="1127379"/>
            <a:ext cx="4498848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邮箱验证码逻辑如下：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先从文本框读取用户输入的邮箱信息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然后生成一个随机验证码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然后配置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SMTP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邮件客户端 发送邮件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若邮箱是无效邮箱则会告诉用户邮件发送失败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19B4D-8086-AC56-A551-7B6DD1C5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3" y="1487043"/>
            <a:ext cx="5154206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0133AA-8615-7917-5F04-8C3D7749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45" y="637926"/>
            <a:ext cx="4256215" cy="62200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C119A0-AC72-449A-0572-AD3C4000F0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70" y="767715"/>
            <a:ext cx="2780118" cy="611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18B8E-C54B-2FA8-8841-C59119951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5147FD0-4A5F-B4A0-7F42-4A35E6D841C2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管理员界面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课程信息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303005-E000-45B5-91A8-40F39D8CEB57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C6041-4C64-919D-F4A6-43A560743A47}"/>
              </a:ext>
            </a:extLst>
          </p:cNvPr>
          <p:cNvSpPr txBox="1"/>
          <p:nvPr/>
        </p:nvSpPr>
        <p:spPr>
          <a:xfrm>
            <a:off x="7260336" y="1127379"/>
            <a:ext cx="4742688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管理员课程管理界面如左图所示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管理员可以添加 修改 删除课程信息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点击添加后会出现一行新的空文本框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添加信息</a:t>
            </a:r>
            <a:r>
              <a:rPr lang="zh-CN" altLang="en-US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后点击确认保存则保存并同步至数据库</a:t>
            </a:r>
            <a:endParaRPr lang="en-US" altLang="zh-CN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点击取消则删除新行回到点击修改前的状态</a:t>
            </a:r>
            <a:endParaRPr lang="en-US" altLang="zh-CN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在选择行后点击按钮可以开始修改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修改后点击确认保存则保存并同步至数据库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点击取消则撤回修改回到点击修改前的状态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点击删除会询问用户是否删除 然后再进行是否删除操作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50892-769F-89DE-9F08-F3A0B08F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082889"/>
            <a:ext cx="6955536" cy="37422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C671139-A746-BA96-AB48-59ECD957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" y="1281769"/>
            <a:ext cx="7171690" cy="38585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C59B4F3-B660-B9F6-F066-D43802F7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648" y="2335114"/>
            <a:ext cx="1856378" cy="14931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16489C9-586B-CF53-C569-45632528F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6" y="1473181"/>
            <a:ext cx="6815917" cy="366708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0AC3F7-0604-D174-96F7-256188B35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6" y="1536086"/>
            <a:ext cx="7054767" cy="379559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42D4735-0352-7691-67FA-16E1E097C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288" y="5321914"/>
            <a:ext cx="4419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4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CD21-96E4-3DAB-B4A2-6D29145D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71C8470-625F-829F-016E-5435F404FA97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管理员界面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选课记录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83E82E-27D8-1C07-0589-CEDC8F6A5743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C02007-CD40-16CE-A5A5-9B6052111727}"/>
              </a:ext>
            </a:extLst>
          </p:cNvPr>
          <p:cNvSpPr txBox="1"/>
          <p:nvPr/>
        </p:nvSpPr>
        <p:spPr>
          <a:xfrm>
            <a:off x="7260336" y="1127379"/>
            <a:ext cx="476707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选课记录下的三个按钮逻辑和课程信息相似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搜索框提供如图所示的查询类别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4FDF97-90C2-D36E-AC9A-C5637B10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094522"/>
            <a:ext cx="6965904" cy="37517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5DBAE1-28F7-A9AB-0913-6CFFAA84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20" y="5173126"/>
            <a:ext cx="3505775" cy="149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3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6CD3-A8B5-72E1-1622-63ACB3CB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6FBAC2E-5078-C32A-D240-A5961EDB4327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学生界面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可选课表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5CC1BD-DA46-08B5-715A-20A6D8D71B0E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C1A689-F16A-3E1D-7450-AE6B32868F9D}"/>
              </a:ext>
            </a:extLst>
          </p:cNvPr>
          <p:cNvSpPr txBox="1"/>
          <p:nvPr/>
        </p:nvSpPr>
        <p:spPr>
          <a:xfrm>
            <a:off x="7260336" y="1127379"/>
            <a:ext cx="4498848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可选课表展示与当前学生的学院、年级（入学年份）相匹配的课程信息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如果学生选到已经选过的课程、当前系统内被管理员设置不可选的课程、课容量不足的课程，则会弹出对应提示框并选课失败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若选课成功则会在选课记录表中添加一条新的记录 并让该门课的已选人数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+1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45B5C-3A50-FBA5-FDDC-96D431A1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1249299"/>
            <a:ext cx="7055523" cy="3798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49D7E6-8862-8A2D-29CD-10B33CF2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" y="1246818"/>
            <a:ext cx="7139396" cy="384334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4F1081-6A92-2C87-4241-9DB3260D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5" y="1365101"/>
            <a:ext cx="7139398" cy="38433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A7A573-5FF6-6A01-9A9B-26060BE37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0640"/>
            <a:ext cx="7139399" cy="38433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26A7EA-FAC8-7149-718A-04C3CA4B1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2" y="1694710"/>
            <a:ext cx="7055523" cy="37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5939-52FF-7B12-0FF9-73A71A75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99445F5-3A58-2B6A-6A16-280533651AA1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学生界面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已选课表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9CE98-3313-2734-B60B-D481821775ED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1C1B37-F0E7-982E-E08C-5CAD5CBE8A1B}"/>
              </a:ext>
            </a:extLst>
          </p:cNvPr>
          <p:cNvSpPr txBox="1"/>
          <p:nvPr/>
        </p:nvSpPr>
        <p:spPr>
          <a:xfrm>
            <a:off x="7260336" y="1127379"/>
            <a:ext cx="449884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已选课表提供三个类别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简要来讲：已选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=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已选未接课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+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已选已结课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只有在已选未结课的界面才能进行取消选课操作 取消选课后该条选课记录会被删除 自动刷新</a:t>
            </a:r>
            <a:r>
              <a:rPr lang="zh-CN" altLang="en-US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已选未结课的界面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A4AB1-B16B-067C-473E-413B4E2F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94" y="1220268"/>
            <a:ext cx="2609850" cy="1419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E9EC95-669B-3F92-388C-04E575D7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24" y="1127379"/>
            <a:ext cx="7277860" cy="3917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CFFA14A-5D91-35D5-9807-E2327FC88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646" y="1436913"/>
            <a:ext cx="7370982" cy="39680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3207A7-6AF0-25E4-CFFE-E520E8638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0646" y="1588607"/>
            <a:ext cx="7370982" cy="396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03668-F231-3BC4-C811-27863E81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7EEA0A0-A2B9-2112-5789-6473DF7E5C94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学生界面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所有课表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1E73C3-16D5-3037-95B7-5D7B35E267CC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4A25B9-DF4D-8C0B-B428-F810FC647403}"/>
              </a:ext>
            </a:extLst>
          </p:cNvPr>
          <p:cNvSpPr txBox="1"/>
          <p:nvPr/>
        </p:nvSpPr>
        <p:spPr>
          <a:xfrm>
            <a:off x="7260336" y="1127379"/>
            <a:ext cx="449884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所有课表会展示系统内的所有课程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B1639C-A29E-C440-AC6F-72C16818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" y="1220685"/>
            <a:ext cx="7215673" cy="38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D490-8776-A27E-DD9C-48ABD25C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3ABD07D-9A00-C77E-D982-4CEDD00FFD40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学生界面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——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搜索功能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FE427-719C-96BA-AAFC-1B7DABD8031F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9516F-B3E1-AF97-836F-624565C65ED1}"/>
              </a:ext>
            </a:extLst>
          </p:cNvPr>
          <p:cNvSpPr txBox="1"/>
          <p:nvPr/>
        </p:nvSpPr>
        <p:spPr>
          <a:xfrm>
            <a:off x="7260336" y="1127379"/>
            <a:ext cx="470001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在每次切换视图会刷新搜索框可选的搜索项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在选择了搜索项后 输入搜索关键字 点击搜索会在视图中展示对应项带有关键字的所有行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6B7BBC-2EDC-8F49-E3FE-19D782BC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" y="1227945"/>
            <a:ext cx="6823689" cy="4580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5810DF-058E-2D5A-BC26-55D491EC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9" y="1395991"/>
            <a:ext cx="7240143" cy="38975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2D7261-5CAD-F832-7287-AE0E1B92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9" y="1564038"/>
            <a:ext cx="7240143" cy="38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总结与提升</a:t>
            </a:r>
            <a:endParaRPr lang="en-US" altLang="zh-CN" sz="6000" dirty="0">
              <a:solidFill>
                <a:schemeClr val="accent4"/>
              </a:solidFill>
              <a:latin typeface="OPPOSans R" panose="00020600040101010101" charset="-122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7" name="图形 16" descr="undraw_phone_call_re_hx6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049" r="10198"/>
          <a:stretch>
            <a:fillRect/>
          </a:stretch>
        </p:blipFill>
        <p:spPr>
          <a:xfrm>
            <a:off x="1621790" y="2583180"/>
            <a:ext cx="4694555" cy="323024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PART-3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1300" y="197612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1.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项目</a:t>
            </a:r>
            <a:r>
              <a:rPr lang="en-US" altLang="zh-CN" sz="3200" dirty="0" err="1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基本概况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11300" y="2861945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项目功能展示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511300" y="373761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3.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总结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pic>
        <p:nvPicPr>
          <p:cNvPr id="6" name="图形 5" descr="undraw_design_data_re_0s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25625" y="717550"/>
            <a:ext cx="193548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rPr>
              <a:t>目录</a:t>
            </a: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: 剪去对角 16"/>
          <p:cNvSpPr/>
          <p:nvPr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31" name="矩形: 剪去对角 30"/>
          <p:cNvSpPr/>
          <p:nvPr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对角 33"/>
          <p:cNvSpPr/>
          <p:nvPr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4F67D-6C69-7D10-04A3-17813B720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52E303C-4420-88F0-5BB4-75EEEB798B2F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总结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2A3BAE-69E8-2C8C-797E-D6B106EBD045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C13132-F2BD-5828-E9D0-079380C0FE0D}"/>
              </a:ext>
            </a:extLst>
          </p:cNvPr>
          <p:cNvSpPr txBox="1"/>
          <p:nvPr/>
        </p:nvSpPr>
        <p:spPr>
          <a:xfrm>
            <a:off x="436880" y="1127379"/>
            <a:ext cx="11322304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总体来看本项目对于本课题的要求还是做到了基本完成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本项目也让我们学习了</a:t>
            </a:r>
            <a: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.NET C#</a:t>
            </a: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的开发技巧 精进了开发能力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项目的每一个过程都让人有所收获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不过小组总结后还是觉得有一些提升空间：</a:t>
            </a:r>
            <a:b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1.UI</a:t>
            </a: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前端没有使用优化的图形化而用的是基础的</a:t>
            </a:r>
            <a: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WinForms</a:t>
            </a: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的样式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2.</a:t>
            </a: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没有做到在课程与课程之间的时间检测、地点检测冲突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3.</a:t>
            </a:r>
            <a:r>
              <a:rPr lang="zh-CN" altLang="en-US" sz="2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数据库设计还可以更完善</a:t>
            </a:r>
            <a:endParaRPr lang="en-US" altLang="zh-CN" sz="2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274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my_password_re_ydq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683000" y="2583815"/>
            <a:ext cx="9651365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ea typeface="+mn-lt"/>
                <a:cs typeface="OPPOSans L" panose="00020600040101010101" charset="-122"/>
                <a:sym typeface="+mn-ea"/>
              </a:rPr>
              <a:t>感谢</a:t>
            </a:r>
            <a:r>
              <a:rPr lang="zh-CN" altLang="en-US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聆听！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</a:p>
        </p:txBody>
      </p:sp>
      <p:pic>
        <p:nvPicPr>
          <p:cNvPr id="16" name="图形 15" descr="undraw_portfolio_website_re_js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49237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项目</a:t>
            </a:r>
            <a:r>
              <a:rPr lang="en-US" altLang="zh-CN" sz="6000" dirty="0" err="1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基本概况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项目基本概况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D079B1-D583-93E0-06A8-B0D2677DB72E}"/>
              </a:ext>
            </a:extLst>
          </p:cNvPr>
          <p:cNvSpPr txBox="1"/>
          <p:nvPr/>
        </p:nvSpPr>
        <p:spPr>
          <a:xfrm>
            <a:off x="436880" y="1127379"/>
            <a:ext cx="11322304" cy="503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本项目为课程管理系统。目的是实现支持学生选课、退课、查课、查询成绩的功能，以及管理员管理课程和选课记录等功能。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本项目的开发环境如下：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UI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层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(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前端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)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WinForms(.NET)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逻辑层：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C# .Net9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数据访问层：</a:t>
            </a:r>
            <a:r>
              <a:rPr lang="en-US" altLang="zh-CN" dirty="0" err="1">
                <a:solidFill>
                  <a:schemeClr val="accent4"/>
                </a:solidFill>
              </a:rPr>
              <a:t>Oracle.ManagedDataAccess</a:t>
            </a: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数据层：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Oracle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数据库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IDE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工具：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VS2022 + </a:t>
            </a:r>
            <a:r>
              <a:rPr lang="en-US" altLang="zh-CN" dirty="0" err="1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Datagrip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邮件传输协议：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SMTP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Github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链接：</a:t>
            </a:r>
            <a:r>
              <a:rPr lang="en-US" altLang="zh-CN" sz="1800" kern="100" dirty="0"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https://github.com/Zhug77/CourseApp</a:t>
            </a:r>
            <a:endParaRPr lang="zh-CN" altLang="zh-CN" sz="1800" kern="100" dirty="0">
              <a:solidFill>
                <a:schemeClr val="accent4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F8CB3-019D-8851-A1A7-D9BB40B4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CDEA290-A4C3-7580-D834-637690F66DC7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用例图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ED75D5-4C2E-C6B9-725C-A70A4C388A69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92CD3C-76BD-0F86-40B3-7CB3746D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5" y="1005077"/>
            <a:ext cx="8886710" cy="5548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87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24F4-201A-4AED-90AA-79FB43AFF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C289FB3-ADA7-A64D-A459-3FD77BE9D179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E-R</a:t>
            </a: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图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1CEFD2-F65C-7807-6573-F9AC4ECD4CB6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0F9CB-ECEB-8A6F-9883-370C2AA1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84" y="1093533"/>
            <a:ext cx="7103932" cy="54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3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6CE7D-AA11-60FD-D074-25C4EDF3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245F923-473B-E35B-2C3B-462D106AA27A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数据库数据表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BB61E2-4466-3F5B-2271-30D30E453095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B7FCB6-D642-719C-2AC0-D4206EA9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7" y="1249775"/>
            <a:ext cx="4765199" cy="15413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B87B0-71F1-FD2B-36A2-33D59370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" y="3265553"/>
            <a:ext cx="3581400" cy="3371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D4129C-C147-9EA8-672E-246B21E7D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573" y="3541778"/>
            <a:ext cx="3629025" cy="2819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5AA9C0-EB5A-A33F-67D2-5D518C8B4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198" y="1182718"/>
            <a:ext cx="3957652" cy="21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3699-4032-3D27-A441-60DA7138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76F037B-2AD1-5C53-3B91-D8687D1B8D72}"/>
              </a:ext>
            </a:extLst>
          </p:cNvPr>
          <p:cNvSpPr txBox="1"/>
          <p:nvPr/>
        </p:nvSpPr>
        <p:spPr>
          <a:xfrm>
            <a:off x="1235396" y="6057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项目基本概况</a:t>
            </a:r>
            <a:endParaRPr lang="en-US" altLang="zh-CN" sz="36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031A17-FD47-EBFD-4EEA-97E5C9B003D9}"/>
              </a:ext>
            </a:extLst>
          </p:cNvPr>
          <p:cNvSpPr/>
          <p:nvPr/>
        </p:nvSpPr>
        <p:spPr>
          <a:xfrm flipH="1">
            <a:off x="436880" y="368300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A0CE1A-CC7D-11DA-15ED-D21FF8A26CF8}"/>
              </a:ext>
            </a:extLst>
          </p:cNvPr>
          <p:cNvSpPr txBox="1"/>
          <p:nvPr/>
        </p:nvSpPr>
        <p:spPr>
          <a:xfrm>
            <a:off x="436880" y="1127379"/>
            <a:ext cx="11322304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本项目为课程管理系统。目的是实现支持学生选课、退课、查课、查询成绩的功能，以及管理员管理课程和选课记录等功能。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本项目的开发环境如下：</a:t>
            </a:r>
            <a:b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</a:b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UI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层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(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前端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)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WinForms(.NET)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逻辑层：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C# .Net9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数据访问层：</a:t>
            </a:r>
            <a:r>
              <a:rPr lang="en-US" altLang="zh-CN" dirty="0" err="1">
                <a:solidFill>
                  <a:schemeClr val="accent4"/>
                </a:solidFill>
              </a:rPr>
              <a:t>Oracle.ManagedDataAccess</a:t>
            </a:r>
            <a:endParaRPr lang="en-US" altLang="zh-CN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数据层：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Oracle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数据库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IDE</a:t>
            </a:r>
            <a:r>
              <a:rPr lang="zh-CN" altLang="en-US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工具：</a:t>
            </a:r>
            <a:r>
              <a:rPr lang="en-US" altLang="zh-CN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VS2022 + </a:t>
            </a:r>
            <a:r>
              <a:rPr lang="en-US" altLang="zh-CN" dirty="0" err="1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Datagrip</a:t>
            </a:r>
            <a:endParaRPr lang="en-US" altLang="zh-CN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5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项目功能展示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形 12" descr="undraw_instant_analysis_re_mid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773</Words>
  <Application>Microsoft Office PowerPoint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OPPOSans L</vt:lpstr>
      <vt:lpstr>OPPOSans R</vt:lpstr>
      <vt:lpstr>等线</vt:lpstr>
      <vt:lpstr>思源黑体 Light</vt:lpstr>
      <vt:lpstr>思源黑体 Regular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Zhug</dc:creator>
  <cp:lastModifiedBy>Zhug</cp:lastModifiedBy>
  <cp:revision>190</cp:revision>
  <dcterms:created xsi:type="dcterms:W3CDTF">2019-06-19T02:08:00Z</dcterms:created>
  <dcterms:modified xsi:type="dcterms:W3CDTF">2025-04-25T15:45:04Z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