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860" r:id="rId2"/>
    <p:sldMasterId id="2147484082" r:id="rId3"/>
  </p:sldMasterIdLst>
  <p:notesMasterIdLst>
    <p:notesMasterId r:id="rId20"/>
  </p:notesMasterIdLst>
  <p:sldIdLst>
    <p:sldId id="256" r:id="rId4"/>
    <p:sldId id="258" r:id="rId5"/>
    <p:sldId id="274" r:id="rId6"/>
    <p:sldId id="263" r:id="rId7"/>
    <p:sldId id="275" r:id="rId8"/>
    <p:sldId id="264" r:id="rId9"/>
    <p:sldId id="268" r:id="rId10"/>
    <p:sldId id="267" r:id="rId11"/>
    <p:sldId id="276" r:id="rId12"/>
    <p:sldId id="273" r:id="rId13"/>
    <p:sldId id="272" r:id="rId14"/>
    <p:sldId id="269" r:id="rId15"/>
    <p:sldId id="270" r:id="rId16"/>
    <p:sldId id="265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8" autoAdjust="0"/>
    <p:restoredTop sz="85246" autoAdjust="0"/>
  </p:normalViewPr>
  <p:slideViewPr>
    <p:cSldViewPr snapToGrid="0">
      <p:cViewPr varScale="1">
        <p:scale>
          <a:sx n="56" d="100"/>
          <a:sy n="56" d="100"/>
        </p:scale>
        <p:origin x="9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3EBD-A6B9-4E26-882A-FB55AC26BC2B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0C100-8B74-43CF-A6B3-B6432836D7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9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- Начальная</a:t>
            </a:r>
            <a:r>
              <a:rPr lang="ru-RU" baseline="0" dirty="0"/>
              <a:t> спецификация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Всего в проекте 3 модуля:</a:t>
            </a: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(Клиентское приложение)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(Административное приложение)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(Часть кода и ресурсов, разделяемая между приложениями)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Клиентское и административное приложения сильно отличаются по своей структуре.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Клиентское приложение имеет уклон на максимальную скрытность, большая его часть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реализуется в виде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accessability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сервиса. Административное приложение в свою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очередь, наоборот имеет максимальную интерактивность -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реализации управления чёрным списком, паролями устройств, настройки аккаунта,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регистрация/вход. Так же у приложений есть части, которые являются общими.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классы, описывающие информацию о приложении, устройстве,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классы-обёртки над подсистемами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административного приложения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общей организации архитектуры приложения было решено использовать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популярный для разработки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-приложений паттерн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MVP(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Model-View-Presenter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будут заняты исключительно передачей данных о действиях пользователя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-у и обработкой запросов от него (на отображение информации)</a:t>
            </a: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будет представлять конкретные данные, относящиеся к той или иной части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системы. К примеру,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UserModel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отвечать за получение и изменение данных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текущем пользователе с помощью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AppListModel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отвечать за хранение и обработку забросов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изменение данных о списке приложений.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Принимает запросы от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отсылает обратно результат выполнения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операции.</a:t>
            </a: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связующим звеном между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Реализует всю бизнес-логику,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посылает запросы на изменение данных в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также получает от него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резальтат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операций.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посылает в 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запросы на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изменение графического интерфейса</a:t>
            </a:r>
          </a:p>
          <a:p>
            <a:br>
              <a:rPr lang="ru-RU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клиентского приложения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клиентского приложения довольно экзотична, поскольку имеется много компонентов, обменивающихся данными друг с другом. Такое поведение можно реализовать с помощь паттерна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Тогда такие компоненты как: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Обертка для работы 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Accessibility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сервис для блокировки приложений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 отслеживающий изменения в списке установленных устройств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 который выводит окно "Приложение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заблокированно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поверх недоступных приложений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Связывать их будет общий компонент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задача которого принимать входящие сообщения и раздавать их заинтересованным получателям. Компоненты при инициализации подпишутся на интересующие их сообщения и смогут обрабатывать их по мере поступления.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для реализации логина пользователя будет простой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который, при удачной попытке авторизации, попросит отдельный сервис инициализации провести начальную синхронизацию и запустить остальные сервисы приложения.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12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должна тестироваться в рабочей обстановке и при разных условиях.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 проверить как взаимодействие административного и клиентского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приложений между собой так и функционал каждого по отдельности.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Подзадачи: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Составление тест-плана (19.11, 1 день)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и исправление ошибок и недочётов (20.11 - 23.11, 4 дня)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78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Опять</a:t>
            </a:r>
            <a:r>
              <a:rPr lang="ru-RU" baseline="0" dirty="0"/>
              <a:t> что вижу – то пою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4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4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Клиентское приложение - скрытый сервис на </a:t>
            </a:r>
            <a:r>
              <a:rPr lang="en-US" dirty="0"/>
              <a:t>Android</a:t>
            </a:r>
            <a:r>
              <a:rPr lang="ru-RU" dirty="0"/>
              <a:t> устройстве, блокирующий работу с определенными приложениями</a:t>
            </a:r>
            <a:endParaRPr lang="en-US" dirty="0"/>
          </a:p>
          <a:p>
            <a:pPr lvl="1"/>
            <a:r>
              <a:rPr lang="ru-RU" dirty="0"/>
              <a:t>Проводит начальную аутентификацию, подсказывает пользователю как активировать необходимый функционал</a:t>
            </a:r>
          </a:p>
          <a:p>
            <a:pPr lvl="1"/>
            <a:r>
              <a:rPr lang="ru-RU" dirty="0"/>
              <a:t>После аутентификации приложение невидимо для пользователя</a:t>
            </a:r>
          </a:p>
          <a:p>
            <a:pPr lvl="1"/>
            <a:r>
              <a:rPr lang="ru-RU" dirty="0"/>
              <a:t>Приложение невозможно удалить или остановить без “</a:t>
            </a:r>
            <a:r>
              <a:rPr lang="en-US" dirty="0"/>
              <a:t>Master</a:t>
            </a:r>
            <a:r>
              <a:rPr lang="ru-RU" dirty="0"/>
              <a:t>” пароля</a:t>
            </a:r>
          </a:p>
          <a:p>
            <a:pPr lvl="1"/>
            <a:r>
              <a:rPr lang="ru-RU" dirty="0"/>
              <a:t>При появлении на экране любого приложения из </a:t>
            </a:r>
            <a:r>
              <a:rPr lang="ru-RU" dirty="0" err="1"/>
              <a:t>BlackList</a:t>
            </a:r>
            <a:r>
              <a:rPr lang="ru-RU" dirty="0"/>
              <a:t> должно появляться окно блокировки</a:t>
            </a:r>
            <a:endParaRPr lang="en-US" dirty="0"/>
          </a:p>
          <a:p>
            <a:r>
              <a:rPr lang="ru-RU" dirty="0"/>
              <a:t>Серверное приложение - управляет клиентскими приложениями</a:t>
            </a:r>
          </a:p>
          <a:p>
            <a:pPr lvl="1"/>
            <a:r>
              <a:rPr lang="ru-RU" dirty="0"/>
              <a:t>Список зарегистрированных Девайсов</a:t>
            </a:r>
          </a:p>
          <a:p>
            <a:pPr lvl="1"/>
            <a:r>
              <a:rPr lang="ru-RU" dirty="0"/>
              <a:t>Список установленных приложений на конкретном Девайсе</a:t>
            </a:r>
          </a:p>
          <a:p>
            <a:pPr lvl="1"/>
            <a:r>
              <a:rPr lang="ru-RU" dirty="0"/>
              <a:t>Управление Девайсами (отправка команд блокировки и прием данных)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9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Ознакомление со спецификацией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детального рассмотрения спецификации выделено две основных проблемы, с которыми нужно разобраться для успешного выполнения проекта. Таковыми являются: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Взаимодействие с платформой Firebase (Google Cloud Messaging, указанный в спецификации стал частью данной платформы под именем Firebase Cloud Messaging);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Способы блокировки приложений на Android.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Особенности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Исследуя возможности платформы Firebase, мы нашли несколько её особенностей, исходя из которых в устной форме было обсуждено несколько уточняющих вопросов по спецификации: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серверные функции такие как управление БД, аутентификация пользователей и передача сообщений перекладываются на облачный фреймворк, таким образом серверная часть проекта фактически становится еще одним клиентом, но с административными функциями.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 Firebase также накладывает ограничения при выборе языка программирования. Его клиентский API в данный момент доступен на Java, Java Script и С++.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0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br>
              <a:rPr lang="ru-RU" dirty="0"/>
            </a:br>
            <a:r>
              <a:rPr lang="ru-RU" dirty="0"/>
              <a:t>Сервисы</a:t>
            </a:r>
          </a:p>
          <a:p>
            <a:r>
              <a:rPr lang="ru-RU" dirty="0"/>
              <a:t>База данных для </a:t>
            </a:r>
            <a:r>
              <a:rPr lang="ru-RU" dirty="0" err="1"/>
              <a:t>real-time</a:t>
            </a:r>
            <a:r>
              <a:rPr lang="ru-RU" dirty="0"/>
              <a:t> приложений</a:t>
            </a:r>
          </a:p>
          <a:p>
            <a:r>
              <a:rPr lang="ru-RU" dirty="0" err="1"/>
              <a:t>Firebase</a:t>
            </a:r>
            <a:r>
              <a:rPr lang="ru-RU" dirty="0"/>
              <a:t> предоставляет облачную </a:t>
            </a:r>
            <a:r>
              <a:rPr lang="ru-RU" dirty="0" err="1"/>
              <a:t>NoSQL</a:t>
            </a:r>
            <a:r>
              <a:rPr lang="ru-RU" dirty="0"/>
              <a:t> БД для </a:t>
            </a:r>
            <a:r>
              <a:rPr lang="ru-RU" dirty="0" err="1"/>
              <a:t>real-time</a:t>
            </a:r>
            <a:r>
              <a:rPr lang="ru-RU" dirty="0"/>
              <a:t> приложений как сервис. Данный сервис предоставляет API для разработчиков, позволяющий синхронизировать данные приложения между клиентами и хранить их в облаке </a:t>
            </a:r>
            <a:r>
              <a:rPr lang="ru-RU" dirty="0" err="1"/>
              <a:t>FireBase</a:t>
            </a:r>
            <a:r>
              <a:rPr lang="ru-RU" dirty="0"/>
              <a:t>. Компания также учла возможность интеграции с </a:t>
            </a:r>
            <a:r>
              <a:rPr lang="ru-RU" dirty="0" err="1"/>
              <a:t>Android</a:t>
            </a:r>
            <a:r>
              <a:rPr lang="ru-RU" dirty="0"/>
              <a:t>, </a:t>
            </a:r>
            <a:r>
              <a:rPr lang="ru-RU" dirty="0" err="1"/>
              <a:t>iOS</a:t>
            </a:r>
            <a:r>
              <a:rPr lang="ru-RU" dirty="0"/>
              <a:t>, </a:t>
            </a:r>
            <a:r>
              <a:rPr lang="ru-RU" dirty="0" err="1"/>
              <a:t>JavaScript</a:t>
            </a:r>
            <a:r>
              <a:rPr lang="ru-RU" dirty="0"/>
              <a:t>,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Objective</a:t>
            </a:r>
            <a:r>
              <a:rPr lang="ru-RU" dirty="0"/>
              <a:t>-C и Node.js приложениями. Работа напрямую с БД реализована через REST сервисы для некоторых </a:t>
            </a:r>
            <a:r>
              <a:rPr lang="ru-RU" dirty="0" err="1"/>
              <a:t>JavaScript</a:t>
            </a:r>
            <a:r>
              <a:rPr lang="ru-RU" dirty="0"/>
              <a:t> фреймворков, таких как </a:t>
            </a:r>
            <a:r>
              <a:rPr lang="ru-RU" dirty="0" err="1"/>
              <a:t>AngularJS</a:t>
            </a:r>
            <a:r>
              <a:rPr lang="ru-RU" dirty="0"/>
              <a:t>, </a:t>
            </a:r>
            <a:r>
              <a:rPr lang="ru-RU" dirty="0" err="1"/>
              <a:t>React</a:t>
            </a:r>
            <a:r>
              <a:rPr lang="ru-RU" dirty="0"/>
              <a:t>, Ember.js и Backbone.js.[8] Для шифрования данных разработчики могут воспользоваться API, предоставляемый также </a:t>
            </a:r>
            <a:r>
              <a:rPr lang="ru-RU" dirty="0" err="1"/>
              <a:t>Firebase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Login</a:t>
            </a:r>
            <a:endParaRPr lang="ru-RU" dirty="0"/>
          </a:p>
          <a:p>
            <a:r>
              <a:rPr lang="ru-RU" dirty="0" err="1"/>
              <a:t>Firebase</a:t>
            </a:r>
            <a:r>
              <a:rPr lang="ru-RU" dirty="0"/>
              <a:t> </a:t>
            </a:r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Login</a:t>
            </a:r>
            <a:r>
              <a:rPr lang="ru-RU" dirty="0"/>
              <a:t> — сервис, позволяющий аутентифицировать пользователей, используя код только на стороне клиента (</a:t>
            </a:r>
            <a:r>
              <a:rPr lang="ru-RU" dirty="0" err="1"/>
              <a:t>client-side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ru-RU" dirty="0"/>
              <a:t>). Данный сервис поддерживает вход в такие системы как </a:t>
            </a:r>
            <a:r>
              <a:rPr lang="ru-RU" dirty="0" err="1"/>
              <a:t>Facebook</a:t>
            </a:r>
            <a:r>
              <a:rPr lang="ru-RU" dirty="0"/>
              <a:t>, </a:t>
            </a:r>
            <a:r>
              <a:rPr lang="ru-RU" dirty="0" err="1"/>
              <a:t>GitHub</a:t>
            </a:r>
            <a:r>
              <a:rPr lang="ru-RU" dirty="0"/>
              <a:t>, </a:t>
            </a:r>
            <a:r>
              <a:rPr lang="ru-RU" dirty="0" err="1"/>
              <a:t>Twitter</a:t>
            </a:r>
            <a:r>
              <a:rPr lang="ru-RU" dirty="0"/>
              <a:t> и </a:t>
            </a:r>
            <a:r>
              <a:rPr lang="ru-RU" dirty="0" err="1"/>
              <a:t>Google</a:t>
            </a:r>
            <a:r>
              <a:rPr lang="ru-RU" dirty="0"/>
              <a:t>. В дополнение к этому, разработчики имеют возможность аутентифицировать пользователей с помощью данных, хранящихся в </a:t>
            </a:r>
            <a:r>
              <a:rPr lang="ru-RU" dirty="0" err="1"/>
              <a:t>Firebase</a:t>
            </a:r>
            <a:r>
              <a:rPr lang="ru-RU" dirty="0"/>
              <a:t> облаке.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0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Наибольшей проблемой изначально для нас стала блокировка приложения. Но это фактически ключевая задача проекта. Не найдя рабочего ответа мы не смогли бы выполнить проект. Была</a:t>
            </a:r>
            <a:r>
              <a:rPr lang="ru-RU" baseline="0" dirty="0"/>
              <a:t> составлена теория, которую необходимо было проверить на практике</a:t>
            </a:r>
            <a:r>
              <a:rPr lang="ru-RU" dirty="0"/>
              <a:t>. Создав прототип мы сумели подтвердить её еще до начала разработки и окончательно убедиться</a:t>
            </a:r>
            <a:r>
              <a:rPr lang="ru-RU" baseline="0" dirty="0"/>
              <a:t> в выполнимости задания.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</a:t>
            </a:r>
            <a:r>
              <a:rPr lang="ru-RU" baseline="0" dirty="0"/>
              <a:t> вижу то пою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9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baseline="0" dirty="0"/>
            </a:br>
            <a:r>
              <a:rPr lang="en-US" baseline="0" dirty="0"/>
              <a:t>firebase:</a:t>
            </a:r>
            <a:br>
              <a:rPr lang="en-US" baseline="0" dirty="0"/>
            </a:br>
            <a:r>
              <a:rPr lang="en-US" baseline="0" dirty="0"/>
              <a:t>1. </a:t>
            </a:r>
            <a:r>
              <a:rPr lang="en-US" sz="1200" dirty="0"/>
              <a:t>Real-time database</a:t>
            </a:r>
          </a:p>
          <a:p>
            <a:r>
              <a:rPr lang="en-US" sz="1200" dirty="0"/>
              <a:t>2. Authentication services</a:t>
            </a:r>
          </a:p>
          <a:p>
            <a:endParaRPr lang="en-US" dirty="0"/>
          </a:p>
          <a:p>
            <a:r>
              <a:rPr lang="en-US" dirty="0"/>
              <a:t>Android:</a:t>
            </a:r>
          </a:p>
          <a:p>
            <a:r>
              <a:rPr lang="en-US" dirty="0"/>
              <a:t>Activities, services, broadcast</a:t>
            </a:r>
            <a:r>
              <a:rPr lang="en-US" baseline="0" dirty="0"/>
              <a:t> receivers, accessibility service</a:t>
            </a:r>
          </a:p>
          <a:p>
            <a:endParaRPr lang="en-US" baseline="0" dirty="0"/>
          </a:p>
          <a:p>
            <a:r>
              <a:rPr lang="en-US" baseline="0" dirty="0"/>
              <a:t>Android studio: development</a:t>
            </a:r>
          </a:p>
          <a:p>
            <a:endParaRPr lang="en-US" baseline="0" dirty="0"/>
          </a:p>
          <a:p>
            <a:r>
              <a:rPr lang="en-US" baseline="0" dirty="0"/>
              <a:t>Junit + </a:t>
            </a:r>
            <a:r>
              <a:rPr lang="en-US" baseline="0" dirty="0" err="1"/>
              <a:t>mockito</a:t>
            </a:r>
            <a:r>
              <a:rPr lang="en-US" baseline="0" dirty="0"/>
              <a:t> –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54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</a:t>
            </a:r>
            <a:r>
              <a:rPr lang="ru-RU" baseline="0" dirty="0"/>
              <a:t> получения необходимой информации использовались доки </a:t>
            </a:r>
            <a:r>
              <a:rPr lang="en-US" baseline="0" dirty="0"/>
              <a:t>firebase </a:t>
            </a:r>
            <a:r>
              <a:rPr lang="ru-RU" baseline="0" dirty="0"/>
              <a:t>и </a:t>
            </a:r>
            <a:r>
              <a:rPr lang="en-US" baseline="0" dirty="0"/>
              <a:t>android</a:t>
            </a:r>
            <a:br>
              <a:rPr lang="en-US" dirty="0"/>
            </a:br>
            <a:br>
              <a:rPr lang="ru-RU" dirty="0"/>
            </a:br>
            <a:r>
              <a:rPr lang="ru-RU" dirty="0"/>
              <a:t>И</a:t>
            </a:r>
            <a:r>
              <a:rPr lang="ru-RU" baseline="0" dirty="0"/>
              <a:t>з лекций можно назвать </a:t>
            </a:r>
            <a:r>
              <a:rPr lang="en-US" baseline="0" dirty="0"/>
              <a:t>Android – </a:t>
            </a:r>
            <a:r>
              <a:rPr lang="ru-RU" baseline="0" dirty="0"/>
              <a:t>по понятным причинам, хотя была она довольно поздно</a:t>
            </a:r>
          </a:p>
          <a:p>
            <a:r>
              <a:rPr lang="en-US" dirty="0" err="1"/>
              <a:t>Git</a:t>
            </a:r>
            <a:r>
              <a:rPr lang="en-US" baseline="0" dirty="0"/>
              <a:t> – </a:t>
            </a:r>
            <a:r>
              <a:rPr lang="ru-RU" baseline="0" dirty="0"/>
              <a:t>была куча полезного. Еще что-нибудь?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8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C100-8B74-43CF-A6B3-B6432836D7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6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9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0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6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6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68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6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46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1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67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74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10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9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220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35722" y="253218"/>
            <a:ext cx="10920556" cy="6035652"/>
          </a:xfrm>
          <a:prstGeom prst="rect">
            <a:avLst/>
          </a:prstGeom>
          <a:solidFill>
            <a:schemeClr val="tx1">
              <a:alpha val="55000"/>
            </a:schemeClr>
          </a:solidFill>
          <a:ln w="57150">
            <a:solidFill>
              <a:schemeClr val="tx1">
                <a:lumMod val="75000"/>
              </a:schemeClr>
            </a:solidFill>
            <a:round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9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61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35722" y="253218"/>
            <a:ext cx="10920556" cy="6035652"/>
          </a:xfrm>
          <a:prstGeom prst="rect">
            <a:avLst/>
          </a:prstGeom>
          <a:solidFill>
            <a:schemeClr val="tx1">
              <a:alpha val="55000"/>
            </a:schemeClr>
          </a:solidFill>
          <a:ln w="57150">
            <a:solidFill>
              <a:schemeClr val="tx1">
                <a:lumMod val="75000"/>
              </a:schemeClr>
            </a:solidFill>
            <a:round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7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35722" y="253218"/>
            <a:ext cx="10920556" cy="6035652"/>
          </a:xfrm>
          <a:prstGeom prst="rect">
            <a:avLst/>
          </a:prstGeom>
          <a:solidFill>
            <a:schemeClr val="tx1">
              <a:alpha val="55000"/>
            </a:schemeClr>
          </a:solidFill>
          <a:ln w="57150">
            <a:solidFill>
              <a:schemeClr val="tx1">
                <a:lumMod val="75000"/>
              </a:schemeClr>
            </a:solidFill>
            <a:round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92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35722" y="253218"/>
            <a:ext cx="10920556" cy="6035652"/>
          </a:xfrm>
          <a:prstGeom prst="rect">
            <a:avLst/>
          </a:prstGeom>
          <a:solidFill>
            <a:schemeClr val="tx1">
              <a:alpha val="55000"/>
            </a:schemeClr>
          </a:solidFill>
          <a:ln w="57150">
            <a:solidFill>
              <a:schemeClr val="tx1">
                <a:lumMod val="75000"/>
              </a:schemeClr>
            </a:solidFill>
            <a:round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9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6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57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956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20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483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185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5874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48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67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41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792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5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0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0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1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D5C82B5-23FA-4242-A9FD-5975FADB93ED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322D81E-38FA-48DD-AFB3-9C440A483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5C82B5-23FA-4242-A9FD-5975FADB93ED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D81E-38FA-48DD-AFB3-9C440A483B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D5C82B5-23FA-4242-A9FD-5975FADB93ED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322D81E-38FA-48DD-AFB3-9C440A483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75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  <p:sldLayoutId id="2147484096" r:id="rId14"/>
    <p:sldLayoutId id="2147484097" r:id="rId15"/>
    <p:sldLayoutId id="2147484098" r:id="rId16"/>
    <p:sldLayoutId id="21474840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33000">
                <a:schemeClr val="bg1">
                  <a:lumMod val="85000"/>
                  <a:lumOff val="15000"/>
                </a:schemeClr>
              </a:gs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5550" y="2415643"/>
            <a:ext cx="4305300" cy="1443576"/>
          </a:xfrm>
        </p:spPr>
        <p:txBody>
          <a:bodyPr/>
          <a:lstStyle/>
          <a:p>
            <a:r>
              <a:rPr lang="en-US" sz="9600" dirty="0"/>
              <a:t>Appmon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200" y="4168262"/>
            <a:ext cx="9144000" cy="75402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sz="2800" dirty="0"/>
              <a:t>Программное обеспечение для удаленной блокировки приложений </a:t>
            </a:r>
            <a:r>
              <a:rPr lang="en-US" sz="2800" dirty="0"/>
              <a:t>android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580" y="5953118"/>
            <a:ext cx="5909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Авторы </a:t>
            </a:r>
            <a:r>
              <a:rPr lang="en-US" dirty="0">
                <a:latin typeface="Century Gothic" panose="020B0502020202020204" pitchFamily="34" charset="0"/>
              </a:rPr>
              <a:t>[</a:t>
            </a:r>
            <a:r>
              <a:rPr lang="ru-RU" dirty="0">
                <a:latin typeface="Century Gothic" panose="020B0502020202020204" pitchFamily="34" charset="0"/>
              </a:rPr>
              <a:t> Михаил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Сотничек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ru-RU" dirty="0">
                <a:latin typeface="Century Gothic" panose="020B0502020202020204" pitchFamily="34" charset="0"/>
              </a:rPr>
              <a:t>Владислав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Никонов</a:t>
            </a:r>
            <a:r>
              <a:rPr lang="en-US" dirty="0">
                <a:latin typeface="Century Gothic" panose="020B0502020202020204" pitchFamily="34" charset="0"/>
              </a:rPr>
              <a:t> ]</a:t>
            </a:r>
          </a:p>
          <a:p>
            <a:r>
              <a:rPr lang="ru-RU" dirty="0" err="1">
                <a:latin typeface="Century Gothic" panose="020B0502020202020204" pitchFamily="34" charset="0"/>
              </a:rPr>
              <a:t>Тютор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 [ </a:t>
            </a:r>
            <a:r>
              <a:rPr lang="ru-RU" dirty="0">
                <a:latin typeface="Century Gothic" panose="020B0502020202020204" pitchFamily="34" charset="0"/>
              </a:rPr>
              <a:t>Алексей Лозовский</a:t>
            </a:r>
            <a:r>
              <a:rPr lang="en-US" dirty="0">
                <a:latin typeface="Century Gothic" panose="020B0502020202020204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13081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ru-RU" dirty="0"/>
              <a:t>Диаграммы компонентов и развертки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2" y="2208907"/>
            <a:ext cx="5266967" cy="4191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93" y="2208907"/>
            <a:ext cx="5704830" cy="4191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71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168" y="645157"/>
            <a:ext cx="10604500" cy="1729740"/>
          </a:xfrm>
        </p:spPr>
        <p:txBody>
          <a:bodyPr anchor="t">
            <a:normAutofit fontScale="90000"/>
          </a:bodyPr>
          <a:lstStyle/>
          <a:p>
            <a:r>
              <a:rPr lang="ru-RU" dirty="0"/>
              <a:t>Использовались такие архитектурные паттерны приложений:</a:t>
            </a:r>
            <a:endParaRPr lang="en-US" dirty="0"/>
          </a:p>
        </p:txBody>
      </p:sp>
      <p:pic>
        <p:nvPicPr>
          <p:cNvPr id="3074" name="Picture 2" descr="Картинки по запросу model view present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9" y="2999740"/>
            <a:ext cx="5603589" cy="3385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914874" y="2307718"/>
            <a:ext cx="4484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Административное приложение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4106" y="2307719"/>
            <a:ext cx="3488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Клиентское приложение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061416" y="2999740"/>
            <a:ext cx="5834025" cy="3385502"/>
            <a:chOff x="6061416" y="2999740"/>
            <a:chExt cx="5834025" cy="3385502"/>
          </a:xfrm>
        </p:grpSpPr>
        <p:sp>
          <p:nvSpPr>
            <p:cNvPr id="3" name="Rectangle 2"/>
            <p:cNvSpPr/>
            <p:nvPr/>
          </p:nvSpPr>
          <p:spPr>
            <a:xfrm>
              <a:off x="6061416" y="2999740"/>
              <a:ext cx="5834025" cy="33855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95527" y="4510068"/>
              <a:ext cx="1107233" cy="354358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Publisher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248742" y="3958902"/>
              <a:ext cx="1459371" cy="145937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4095" y="3523740"/>
              <a:ext cx="1189561" cy="357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Subscriber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57400" y="5496395"/>
              <a:ext cx="1189561" cy="35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Subscriber</a:t>
              </a:r>
            </a:p>
          </p:txBody>
        </p:sp>
        <p:cxnSp>
          <p:nvCxnSpPr>
            <p:cNvPr id="13" name="Straight Arrow Connector 12"/>
            <p:cNvCxnSpPr>
              <a:stCxn id="7" idx="3"/>
              <a:endCxn id="8" idx="2"/>
            </p:cNvCxnSpPr>
            <p:nvPr/>
          </p:nvCxnSpPr>
          <p:spPr>
            <a:xfrm>
              <a:off x="7302760" y="4687247"/>
              <a:ext cx="945982" cy="1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7"/>
              <a:endCxn id="14" idx="1"/>
            </p:cNvCxnSpPr>
            <p:nvPr/>
          </p:nvCxnSpPr>
          <p:spPr>
            <a:xfrm flipV="1">
              <a:off x="9494393" y="3702260"/>
              <a:ext cx="1159702" cy="4703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5"/>
              <a:endCxn id="15" idx="1"/>
            </p:cNvCxnSpPr>
            <p:nvPr/>
          </p:nvCxnSpPr>
          <p:spPr>
            <a:xfrm>
              <a:off x="9494393" y="5204553"/>
              <a:ext cx="1163007" cy="4703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0654095" y="4507386"/>
              <a:ext cx="1189561" cy="3570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Subscriber</a:t>
              </a:r>
            </a:p>
          </p:txBody>
        </p:sp>
        <p:cxnSp>
          <p:nvCxnSpPr>
            <p:cNvPr id="21" name="Straight Arrow Connector 20"/>
            <p:cNvCxnSpPr>
              <a:stCxn id="8" idx="6"/>
              <a:endCxn id="22" idx="1"/>
            </p:cNvCxnSpPr>
            <p:nvPr/>
          </p:nvCxnSpPr>
          <p:spPr>
            <a:xfrm flipV="1">
              <a:off x="9708113" y="4685906"/>
              <a:ext cx="945982" cy="26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404593" y="4391305"/>
              <a:ext cx="696990" cy="2321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Message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 rot="20265324">
              <a:off x="9679957" y="3641668"/>
              <a:ext cx="696990" cy="2321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Message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832609" y="4391305"/>
              <a:ext cx="696990" cy="2321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Message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38552" y="4710934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publish()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82429" y="3859482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notify()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882429" y="4848491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notify()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11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9500" y="2778125"/>
            <a:ext cx="10515600" cy="1325563"/>
          </a:xfrm>
        </p:spPr>
        <p:txBody>
          <a:bodyPr/>
          <a:lstStyle/>
          <a:p>
            <a:r>
              <a:rPr lang="ru-RU" dirty="0"/>
              <a:t>Презентация продукта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продукта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26765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Unit-</a:t>
            </a:r>
            <a:r>
              <a:rPr lang="ru-RU" sz="3600" dirty="0"/>
              <a:t>тесты</a:t>
            </a:r>
          </a:p>
          <a:p>
            <a:r>
              <a:rPr lang="ru-RU" sz="3600" dirty="0"/>
              <a:t>Интеграционное тестирование</a:t>
            </a:r>
          </a:p>
          <a:p>
            <a:r>
              <a:rPr lang="ru-RU" sz="3600" dirty="0"/>
              <a:t>Приемочное тестирование</a:t>
            </a:r>
          </a:p>
        </p:txBody>
      </p:sp>
      <p:pic>
        <p:nvPicPr>
          <p:cNvPr id="6146" name="Picture 2" descr="Картинки по запросу Галочка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5" y="21494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6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Нереализованные «</a:t>
            </a:r>
            <a:r>
              <a:rPr lang="ru-RU" dirty="0" err="1"/>
              <a:t>Хотелки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Удаленное отключение сервиса</a:t>
            </a:r>
          </a:p>
          <a:p>
            <a:r>
              <a:rPr lang="ru-RU" sz="3600" dirty="0"/>
              <a:t>Запросы на временное снятие блокировки</a:t>
            </a:r>
          </a:p>
          <a:p>
            <a:r>
              <a:rPr lang="ru-RU" sz="3600" dirty="0"/>
              <a:t>Блокировка по фильтрам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3333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1895" y="3324107"/>
            <a:ext cx="3379495" cy="33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6700" y="2765425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1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27728" y="2004354"/>
            <a:ext cx="8361229" cy="2993753"/>
          </a:xfrm>
        </p:spPr>
        <p:txBody>
          <a:bodyPr>
            <a:normAutofit/>
          </a:bodyPr>
          <a:lstStyle/>
          <a:p>
            <a:r>
              <a:rPr lang="ru-RU" dirty="0"/>
              <a:t>Благодарим </a:t>
            </a:r>
            <a:br>
              <a:rPr lang="ru-RU" dirty="0"/>
            </a:br>
            <a:r>
              <a:rPr lang="ru-RU" dirty="0"/>
              <a:t>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7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Картинки по запросу nexus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84" y="585894"/>
            <a:ext cx="3537185" cy="59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ru-RU" dirty="0"/>
              <a:t>Описание продукта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Autofit/>
          </a:bodyPr>
          <a:lstStyle/>
          <a:p>
            <a:r>
              <a:rPr lang="ru-RU" sz="3200" dirty="0"/>
              <a:t>Клиентское приложение - скрытый сервис на </a:t>
            </a:r>
            <a:r>
              <a:rPr lang="en-US" sz="3200" dirty="0"/>
              <a:t>Android</a:t>
            </a:r>
            <a:r>
              <a:rPr lang="ru-RU" sz="3200" dirty="0"/>
              <a:t>-устройстве, блокирующий работу с определенными приложениями</a:t>
            </a:r>
          </a:p>
          <a:p>
            <a:r>
              <a:rPr lang="ru-RU" sz="3200" dirty="0"/>
              <a:t>Серверное приложение - управляет клиентскими приложениями</a:t>
            </a:r>
            <a:endParaRPr lang="en-US" sz="3200" dirty="0"/>
          </a:p>
        </p:txBody>
      </p:sp>
      <p:pic>
        <p:nvPicPr>
          <p:cNvPr id="5122" name="Picture 2" descr="Картинки по запросу телефон замок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310" y="2544388"/>
            <a:ext cx="2062734" cy="206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5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65" y="502920"/>
            <a:ext cx="9601200" cy="1485900"/>
          </a:xfrm>
        </p:spPr>
        <p:txBody>
          <a:bodyPr/>
          <a:lstStyle/>
          <a:p>
            <a:r>
              <a:rPr lang="ru-RU" dirty="0"/>
              <a:t>Уточнения</a:t>
            </a:r>
            <a:r>
              <a:rPr lang="uk-UA" dirty="0"/>
              <a:t> в</a:t>
            </a:r>
            <a:r>
              <a:rPr lang="ru-RU" dirty="0"/>
              <a:t> спецификации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3865" y="1920239"/>
            <a:ext cx="6175805" cy="4937761"/>
          </a:xfrm>
        </p:spPr>
        <p:txBody>
          <a:bodyPr>
            <a:noAutofit/>
          </a:bodyPr>
          <a:lstStyle/>
          <a:p>
            <a:r>
              <a:rPr lang="en-US" sz="3200" dirty="0"/>
              <a:t>Google Cloud Messaging</a:t>
            </a:r>
            <a:r>
              <a:rPr lang="ru-RU" sz="3200" dirty="0"/>
              <a:t>, которой указан в спецификации,</a:t>
            </a:r>
            <a:r>
              <a:rPr lang="en-US" sz="3200" dirty="0"/>
              <a:t> </a:t>
            </a:r>
            <a:r>
              <a:rPr lang="ru-RU" sz="3200" dirty="0"/>
              <a:t>стал частью сервисов </a:t>
            </a:r>
            <a:r>
              <a:rPr lang="en-US" sz="3200" dirty="0"/>
              <a:t>Google Firebase</a:t>
            </a:r>
            <a:r>
              <a:rPr lang="ru-RU" sz="3200" dirty="0"/>
              <a:t>, поэтому было решено использовать его.</a:t>
            </a:r>
          </a:p>
          <a:p>
            <a:r>
              <a:rPr lang="ru-RU" sz="3200" dirty="0"/>
              <a:t>Административная часть реализуется приложением на </a:t>
            </a:r>
            <a:r>
              <a:rPr lang="en-US" sz="3200" dirty="0"/>
              <a:t>Android</a:t>
            </a:r>
            <a:endParaRPr lang="ru-RU" sz="3200" dirty="0"/>
          </a:p>
        </p:txBody>
      </p:sp>
      <p:pic>
        <p:nvPicPr>
          <p:cNvPr id="1028" name="Picture 4" descr="Картинки по запросу png paper pen fl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64" y="2119086"/>
            <a:ext cx="3542212" cy="354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20" y="1937657"/>
            <a:ext cx="9601200" cy="4155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И тут на помощь в разработке нашего проекта приходит  </a:t>
            </a:r>
            <a:r>
              <a:rPr lang="en-US" sz="3200" dirty="0"/>
              <a:t>Firebase</a:t>
            </a:r>
            <a:r>
              <a:rPr lang="ru-RU" sz="3200" dirty="0"/>
              <a:t>!</a:t>
            </a:r>
            <a:endParaRPr lang="en-US" sz="3200" dirty="0"/>
          </a:p>
          <a:p>
            <a:pPr marL="0" indent="0">
              <a:buNone/>
            </a:pPr>
            <a:r>
              <a:rPr lang="ru-RU" sz="3200" dirty="0"/>
              <a:t>Он содержит функционал, который </a:t>
            </a:r>
          </a:p>
          <a:p>
            <a:pPr marL="0" indent="0">
              <a:buNone/>
            </a:pPr>
            <a:r>
              <a:rPr lang="uk-UA" sz="3200" dirty="0"/>
              <a:t>п</a:t>
            </a:r>
            <a:r>
              <a:rPr lang="ru-RU" sz="3200" dirty="0" err="1"/>
              <a:t>омог</a:t>
            </a:r>
            <a:r>
              <a:rPr lang="ru-RU" sz="3200" dirty="0"/>
              <a:t> намного упростить задачу </a:t>
            </a:r>
          </a:p>
          <a:p>
            <a:pPr marL="0" indent="0">
              <a:buNone/>
            </a:pPr>
            <a:r>
              <a:rPr lang="ru-RU" sz="3200" dirty="0"/>
              <a:t>реализации программы.</a:t>
            </a:r>
            <a:endParaRPr lang="en-US" sz="3200" dirty="0"/>
          </a:p>
          <a:p>
            <a:r>
              <a:rPr lang="en-US" sz="3200" dirty="0"/>
              <a:t>Real-time database</a:t>
            </a:r>
          </a:p>
          <a:p>
            <a:r>
              <a:rPr lang="en-US" sz="3200" dirty="0"/>
              <a:t>Authentication services</a:t>
            </a:r>
          </a:p>
        </p:txBody>
      </p:sp>
      <p:grpSp>
        <p:nvGrpSpPr>
          <p:cNvPr id="7" name="Group 6"/>
          <p:cNvGrpSpPr/>
          <p:nvPr/>
        </p:nvGrpSpPr>
        <p:grpSpPr>
          <a:xfrm rot="20645659">
            <a:off x="7164375" y="3079465"/>
            <a:ext cx="5000391" cy="3807403"/>
            <a:chOff x="8577943" y="3935441"/>
            <a:chExt cx="3533301" cy="26903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943" y="4117127"/>
              <a:ext cx="3533301" cy="2508644"/>
            </a:xfrm>
            <a:prstGeom prst="rect">
              <a:avLst/>
            </a:prstGeom>
          </p:spPr>
        </p:pic>
        <p:pic>
          <p:nvPicPr>
            <p:cNvPr id="2050" name="Picture 2" descr="https://d13yacurqjgara.cloudfront.net/users/1168564/screenshots/2725163/firebase_logo_shot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715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34" t="11430" r="32558" b="32544"/>
            <a:stretch/>
          </p:blipFill>
          <p:spPr bwMode="auto">
            <a:xfrm rot="21059130">
              <a:off x="9705970" y="3935441"/>
              <a:ext cx="979440" cy="1285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137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71700"/>
            <a:ext cx="6908800" cy="408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Чтобы лучше освоиться в </a:t>
            </a:r>
            <a:r>
              <a:rPr lang="en-US" sz="2800" dirty="0"/>
              <a:t>Firebase </a:t>
            </a:r>
            <a:r>
              <a:rPr lang="ru-RU" sz="2800" dirty="0"/>
              <a:t>и </a:t>
            </a:r>
            <a:r>
              <a:rPr lang="en-US" sz="2800" dirty="0"/>
              <a:t>Android API</a:t>
            </a:r>
            <a:r>
              <a:rPr lang="uk-UA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было решено сделать три небольших прототипа:</a:t>
            </a:r>
          </a:p>
          <a:p>
            <a:r>
              <a:rPr lang="ru-RU" sz="2800" dirty="0"/>
              <a:t>Блокировка приложений</a:t>
            </a:r>
          </a:p>
          <a:p>
            <a:r>
              <a:rPr lang="ru-RU" sz="2800" dirty="0"/>
              <a:t>Получение списка приложений устройства</a:t>
            </a:r>
          </a:p>
          <a:p>
            <a:r>
              <a:rPr lang="ru-RU" sz="2800" dirty="0"/>
              <a:t>Работа с данными в БД </a:t>
            </a:r>
            <a:r>
              <a:rPr lang="en-US" sz="2800" dirty="0"/>
              <a:t>Firebase; </a:t>
            </a:r>
            <a:r>
              <a:rPr lang="ru-RU" sz="2800" dirty="0"/>
              <a:t>Авторизация с помощью </a:t>
            </a:r>
            <a:r>
              <a:rPr lang="en-US" sz="2800" dirty="0"/>
              <a:t>Firebase </a:t>
            </a:r>
            <a:r>
              <a:rPr lang="en-US" sz="2800" dirty="0" err="1"/>
              <a:t>Auth</a:t>
            </a:r>
            <a:endParaRPr lang="ru-RU" sz="2800" dirty="0"/>
          </a:p>
        </p:txBody>
      </p:sp>
      <p:pic>
        <p:nvPicPr>
          <p:cNvPr id="2052" name="Picture 4" descr="Картинки по запросу cran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05612" y="1690688"/>
            <a:ext cx="3948188" cy="41128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42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Требования, полученные в ходе прототипирования и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73751"/>
            <a:ext cx="10233800" cy="435133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Для административного приложения:</a:t>
            </a:r>
          </a:p>
          <a:p>
            <a:pPr lvl="1"/>
            <a:r>
              <a:rPr lang="ru-RU" sz="2800" dirty="0"/>
              <a:t>Поиск по списку приложений</a:t>
            </a:r>
          </a:p>
          <a:p>
            <a:pPr lvl="1"/>
            <a:r>
              <a:rPr lang="ru-RU" sz="2800" dirty="0"/>
              <a:t>Управление аккаунтом (смена и восстановление пароля)</a:t>
            </a:r>
          </a:p>
          <a:p>
            <a:pPr lvl="1"/>
            <a:r>
              <a:rPr lang="ru-RU" sz="2800" dirty="0"/>
              <a:t>Установка </a:t>
            </a:r>
            <a:r>
              <a:rPr lang="ru-RU" sz="2800" dirty="0" err="1"/>
              <a:t>пин</a:t>
            </a:r>
            <a:r>
              <a:rPr lang="ru-RU" sz="2800" dirty="0"/>
              <a:t>-кода для доступа к приложению</a:t>
            </a:r>
          </a:p>
          <a:p>
            <a:pPr>
              <a:spcAft>
                <a:spcPts val="600"/>
              </a:spcAft>
            </a:pPr>
            <a:r>
              <a:rPr lang="ru-RU" dirty="0"/>
              <a:t>Для клиентского приложения:</a:t>
            </a:r>
          </a:p>
          <a:p>
            <a:pPr lvl="1"/>
            <a:r>
              <a:rPr lang="ru-RU" sz="2800" dirty="0"/>
              <a:t>Возможность санкционированно снять блокировку с девайса</a:t>
            </a:r>
          </a:p>
          <a:p>
            <a:pPr>
              <a:spcAft>
                <a:spcPts val="600"/>
              </a:spcAft>
            </a:pPr>
            <a:r>
              <a:rPr lang="ru-RU" dirty="0"/>
              <a:t>Общие:</a:t>
            </a:r>
          </a:p>
          <a:p>
            <a:pPr lvl="1"/>
            <a:r>
              <a:rPr lang="ru-RU" sz="2800" dirty="0"/>
              <a:t>Необходимость кеширования</a:t>
            </a:r>
            <a:r>
              <a:rPr lang="en-US" sz="2800" dirty="0"/>
              <a:t> </a:t>
            </a:r>
            <a:r>
              <a:rPr lang="ru-RU" sz="2800" dirty="0"/>
              <a:t>последних</a:t>
            </a:r>
            <a:r>
              <a:rPr lang="uk-UA" sz="2800" dirty="0"/>
              <a:t> </a:t>
            </a:r>
            <a:r>
              <a:rPr lang="ru-RU" sz="2800" dirty="0"/>
              <a:t>считанных</a:t>
            </a:r>
            <a:r>
              <a:rPr lang="uk-UA" sz="2800" dirty="0"/>
              <a:t> </a:t>
            </a:r>
            <a:r>
              <a:rPr lang="ru-RU" sz="2800" dirty="0"/>
              <a:t>данных </a:t>
            </a:r>
          </a:p>
        </p:txBody>
      </p:sp>
    </p:spTree>
    <p:extLst>
      <p:ext uri="{BB962C8B-B14F-4D97-AF65-F5344CB8AC3E}">
        <p14:creationId xmlns:p14="http://schemas.microsoft.com/office/powerpoint/2010/main" val="203120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  <a:endParaRPr lang="en-US" dirty="0"/>
          </a:p>
        </p:txBody>
      </p:sp>
      <p:pic>
        <p:nvPicPr>
          <p:cNvPr id="3074" name="Picture 2" descr="https://1.bp.blogspot.com/-YIfQT6q8ZM4/Vzyq5z1B8HI/AAAAAAAAAAc/UmWSSMLKtKgtH7CACElUp12zXkrPK5UoACLcB/s1600/image00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2" y="1282589"/>
            <a:ext cx="5341258" cy="27373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logospike.com/wp-content/uploads/2015/10/Android_Logo_04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64" y="3731498"/>
            <a:ext cx="2674235" cy="24924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odoomobile.com/web/image/196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57" y="1758766"/>
            <a:ext cx="4593085" cy="185311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raw.githubusercontent.com/mockito/mockito/master/src/javadoc/org/mockito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25" y="4734053"/>
            <a:ext cx="3532573" cy="17662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256" y="3615805"/>
            <a:ext cx="2351643" cy="235164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38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400" y="2769077"/>
            <a:ext cx="6766700" cy="2408396"/>
          </a:xfrm>
        </p:spPr>
        <p:txBody>
          <a:bodyPr>
            <a:normAutofit/>
          </a:bodyPr>
          <a:lstStyle/>
          <a:p>
            <a:r>
              <a:rPr lang="ru-RU" sz="3600" dirty="0"/>
              <a:t>Документация </a:t>
            </a:r>
            <a:r>
              <a:rPr lang="en-US" sz="3600" dirty="0"/>
              <a:t>Firebase</a:t>
            </a:r>
          </a:p>
          <a:p>
            <a:r>
              <a:rPr lang="ru-RU" sz="3600" dirty="0"/>
              <a:t>Документация</a:t>
            </a:r>
            <a:r>
              <a:rPr lang="uk-UA" sz="3600" dirty="0"/>
              <a:t> </a:t>
            </a:r>
            <a:r>
              <a:rPr lang="en-US" sz="3600" dirty="0"/>
              <a:t>Android</a:t>
            </a:r>
            <a:endParaRPr lang="ru-RU" sz="3600" dirty="0"/>
          </a:p>
          <a:p>
            <a:r>
              <a:rPr lang="ru-RU" sz="3600" dirty="0"/>
              <a:t>Лекции</a:t>
            </a:r>
          </a:p>
        </p:txBody>
      </p:sp>
      <p:pic>
        <p:nvPicPr>
          <p:cNvPr id="4102" name="Picture 6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195" y="2533967"/>
            <a:ext cx="2643505" cy="264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8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диаграмма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5546" r="3630" b="13583"/>
          <a:stretch/>
        </p:blipFill>
        <p:spPr>
          <a:xfrm>
            <a:off x="309677" y="2037348"/>
            <a:ext cx="11572646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31162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941</TotalTime>
  <Words>586</Words>
  <Application>Microsoft Office PowerPoint</Application>
  <PresentationFormat>Widescreen</PresentationFormat>
  <Paragraphs>148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Corbel</vt:lpstr>
      <vt:lpstr>Wingdings 2</vt:lpstr>
      <vt:lpstr>HDOfficeLightV0</vt:lpstr>
      <vt:lpstr>1_HDOfficeLightV0</vt:lpstr>
      <vt:lpstr>Depth</vt:lpstr>
      <vt:lpstr>Appmon</vt:lpstr>
      <vt:lpstr>Описание продукта</vt:lpstr>
      <vt:lpstr>Уточнения в спецификации</vt:lpstr>
      <vt:lpstr>Google Firebase</vt:lpstr>
      <vt:lpstr>Прототипирование</vt:lpstr>
      <vt:lpstr>Требования, полученные в ходе прототипирования и разработки</vt:lpstr>
      <vt:lpstr>Использованные технологии</vt:lpstr>
      <vt:lpstr>Источники информации</vt:lpstr>
      <vt:lpstr>Use-case диаграмма</vt:lpstr>
      <vt:lpstr>Диаграммы компонентов и развертки</vt:lpstr>
      <vt:lpstr>Использовались такие архитектурные паттерны приложений:</vt:lpstr>
      <vt:lpstr>Презентация продукта</vt:lpstr>
      <vt:lpstr>Тестирование продукта</vt:lpstr>
      <vt:lpstr>Нереализованные «Хотелки»</vt:lpstr>
      <vt:lpstr>Заключение</vt:lpstr>
      <vt:lpstr>Благодарим 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Sotnichek</dc:creator>
  <cp:lastModifiedBy>Mike Sotnichek</cp:lastModifiedBy>
  <cp:revision>54</cp:revision>
  <dcterms:created xsi:type="dcterms:W3CDTF">2016-12-04T17:16:19Z</dcterms:created>
  <dcterms:modified xsi:type="dcterms:W3CDTF">2016-12-05T19:27:38Z</dcterms:modified>
</cp:coreProperties>
</file>