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70" r:id="rId3"/>
    <p:sldId id="258" r:id="rId4"/>
    <p:sldId id="261" r:id="rId5"/>
    <p:sldId id="274" r:id="rId6"/>
    <p:sldId id="260" r:id="rId7"/>
    <p:sldId id="276" r:id="rId8"/>
    <p:sldId id="273" r:id="rId9"/>
    <p:sldId id="262" r:id="rId10"/>
    <p:sldId id="265" r:id="rId11"/>
    <p:sldId id="257" r:id="rId12"/>
    <p:sldId id="259" r:id="rId13"/>
    <p:sldId id="263" r:id="rId14"/>
    <p:sldId id="264" r:id="rId15"/>
    <p:sldId id="267" r:id="rId16"/>
    <p:sldId id="266" r:id="rId17"/>
    <p:sldId id="271" r:id="rId18"/>
    <p:sldId id="272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171" autoAdjust="0"/>
  </p:normalViewPr>
  <p:slideViewPr>
    <p:cSldViewPr snapToGrid="0">
      <p:cViewPr varScale="1">
        <p:scale>
          <a:sx n="92" d="100"/>
          <a:sy n="92" d="100"/>
        </p:scale>
        <p:origin x="213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D7F00-A9E2-4B19-A72C-000B48976EE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D466E-1327-4C38-A6F6-D3444769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3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D466E-1327-4C38-A6F6-D3444769C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8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D466E-1327-4C38-A6F6-D3444769C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6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D466E-1327-4C38-A6F6-D3444769C5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2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D466E-1327-4C38-A6F6-D3444769C5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8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entry, we discuss the data and empirical evidence that might answer these questions. Our focus here will be on survey-based measures of self-reported happiness and life ladder (life satisfaction). Here is a preview of what the data reveals.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D466E-1327-4C38-A6F6-D3444769C5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55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D466E-1327-4C38-A6F6-D3444769C5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6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50D7-BD62-4B8B-AFCF-52DBD86B11E2}" type="datetime1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5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7B4-8A0D-4C94-A999-C023920663E2}" type="datetime1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3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C521-F7E0-4526-9399-1908CC4D3EE7}" type="datetime1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8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30981"/>
            <a:ext cx="9144000" cy="1325563"/>
          </a:xfrm>
        </p:spPr>
        <p:txBody>
          <a:bodyPr>
            <a:normAutofit/>
          </a:bodyPr>
          <a:lstStyle>
            <a:lvl1pPr algn="ctr">
              <a:defRPr sz="3200" b="1" baseline="0"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02CE-B230-455A-AB7B-0AD4667BDA79}" type="datetime1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8040937D-071A-4A4D-B4C8-E875BE62AA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85750" y="751114"/>
            <a:ext cx="8572500" cy="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562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D607-ED25-4798-90B7-2DD5A47C84FD}" type="datetime1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0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2464-80C4-4BC3-8CD3-60927BCF4F22}" type="datetime1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5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F5BC-12A8-472E-8282-77490D1D689B}" type="datetime1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DDCA-3416-4856-A8EF-DD8DAD94AB8A}" type="datetime1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6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A9BD-B824-486C-B941-74A9620DA685}" type="datetime1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7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6822-D31D-4471-8293-E38379D6F862}" type="datetime1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2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C58-7605-4AD1-838A-189DFE48309D}" type="datetime1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9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2E47E-DF59-4CF1-9F47-B1A5520B8F3D}" type="datetime1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937D-071A-4A4D-B4C8-E875BE62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7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ininthenation.org/assets/pdfs/TFAH-2017-PainNationRpt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cohol.org/guides/alcohol-fueled-emotion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Image result for northwester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57749"/>
            <a:ext cx="3810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13685"/>
            <a:ext cx="9144000" cy="1096277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Happiness, alcohol, and suicide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28302"/>
            <a:ext cx="6858000" cy="1229497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Vadym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Zhukhovytskyy</a:t>
            </a:r>
            <a:endParaRPr lang="en-US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6164" y="6281350"/>
            <a:ext cx="8291672" cy="576650"/>
            <a:chOff x="45079" y="6281350"/>
            <a:chExt cx="8291672" cy="576650"/>
          </a:xfrm>
        </p:grpSpPr>
        <p:pic>
          <p:nvPicPr>
            <p:cNvPr id="20" name="Picture 19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269" y="6281350"/>
              <a:ext cx="640721" cy="5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79" y="6281350"/>
              <a:ext cx="640721" cy="5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459" y="6281350"/>
              <a:ext cx="640721" cy="5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5649" y="6281350"/>
              <a:ext cx="640721" cy="5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5839" y="6281350"/>
              <a:ext cx="640721" cy="5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030" y="6281350"/>
              <a:ext cx="640721" cy="5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430185" y="0"/>
            <a:ext cx="8283631" cy="576650"/>
            <a:chOff x="49428" y="0"/>
            <a:chExt cx="8283631" cy="576650"/>
          </a:xfrm>
        </p:grpSpPr>
        <p:pic>
          <p:nvPicPr>
            <p:cNvPr id="21" name="Picture 20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28" y="0"/>
              <a:ext cx="640721" cy="5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010" y="0"/>
              <a:ext cx="640721" cy="5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592" y="0"/>
              <a:ext cx="640721" cy="5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5174" y="0"/>
              <a:ext cx="640721" cy="5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3756" y="0"/>
              <a:ext cx="640721" cy="5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2338" y="0"/>
              <a:ext cx="640721" cy="5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459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</a:t>
            </a:r>
            <a:r>
              <a:rPr lang="en-US" dirty="0" smtClean="0"/>
              <a:t>rates </a:t>
            </a:r>
            <a:r>
              <a:rPr lang="en-US" dirty="0"/>
              <a:t>in the United States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828426"/>
            <a:ext cx="4343401" cy="5071972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09755" y="5015427"/>
            <a:ext cx="1111827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600" b="1" baseline="30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0.922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92" y="5841236"/>
            <a:ext cx="8011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2017, more than 151,000 Americans died of suicide or causes related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drugs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alcohol—the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rate in U.S. history, according to a new study by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Trust for America's Health and Well Being Trust.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1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Suicide around the world (male)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2" y="1094582"/>
            <a:ext cx="8717939" cy="51083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16137" y="281593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48.3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772" y="361760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21.1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360" y="3185268"/>
            <a:ext cx="63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15.1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9569" y="501880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17.4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77208" y="3699558"/>
            <a:ext cx="550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7.1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01799" y="3369934"/>
            <a:ext cx="675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40.1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66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around the world </a:t>
            </a:r>
            <a:r>
              <a:rPr lang="en-US" dirty="0" smtClean="0"/>
              <a:t>(female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06" y="1111571"/>
            <a:ext cx="8704550" cy="50502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92485" y="2743200"/>
            <a:ext cx="663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7.50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821" y="3122416"/>
            <a:ext cx="623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5.80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969" y="3609729"/>
            <a:ext cx="592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6.40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9591" y="4977246"/>
            <a:ext cx="675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6.10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8204" y="3651294"/>
            <a:ext cx="618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8.30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8640" y="3327864"/>
            <a:ext cx="696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7.70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27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around the </a:t>
            </a:r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6948" y="1437023"/>
            <a:ext cx="811010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the countries I showed report 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higher </a:t>
            </a:r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 than female suicide rate:</a:t>
            </a:r>
          </a:p>
          <a:p>
            <a:endParaRPr lang="en-US" sz="2600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about 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male </a:t>
            </a:r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suicides for 1 female suicide</a:t>
            </a:r>
            <a:endParaRPr lang="en-US" sz="2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9355" y="3226013"/>
            <a:ext cx="49252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care of men</a:t>
            </a:r>
            <a:r>
              <a:rPr lang="ru-RU" sz="2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26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4153505"/>
            <a:ext cx="24193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around the world and 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34" y="800949"/>
            <a:ext cx="8535296" cy="5004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129" y="5771972"/>
            <a:ext cx="85257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Kimberly Van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University of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Rochester):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“Older adults tend to die on their first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attempt.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Their frailty often makes them less likely to survive; their isolation makes them less likely to be rescued 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tend to be more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planful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determined in their suicidal behavior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4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1762"/>
            <a:ext cx="91440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Older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adults: Risk factors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1223" y="865983"/>
            <a:ext cx="470188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 suicide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dependency or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Family discord or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Inflexible or rigid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 lethal means</a:t>
            </a:r>
          </a:p>
          <a:p>
            <a:endParaRPr lang="en-US" dirty="0"/>
          </a:p>
        </p:txBody>
      </p:sp>
      <p:pic>
        <p:nvPicPr>
          <p:cNvPr id="9220" name="Picture 4" descr="https://d.newsweek.com/en/full/560432/03-10-suicide-01.jpg?w=1440&amp;h=720&amp;f=7965d52ac4c5864ec481343f1236833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8" r="4040"/>
          <a:stretch/>
        </p:blipFill>
        <p:spPr bwMode="auto">
          <a:xfrm>
            <a:off x="4665518" y="1998313"/>
            <a:ext cx="4208318" cy="244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65518" y="4528365"/>
            <a:ext cx="42083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https://www.newsweek.com/machine-learning-algorithms-can-predict-suicide-risk-more-readily-clinicians-561732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23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suicide at 10–24 years old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4987"/>
            <a:ext cx="9144000" cy="35606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6872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Deaths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suicide because of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drugs and alcohol reached an all-time high in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last years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5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Alcohol—Suicide (male)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33" y="808759"/>
            <a:ext cx="5041934" cy="3848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876" y="4656856"/>
            <a:ext cx="6682249" cy="11030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86047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Alcohol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consumption is a cause of increasing number of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suicides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men</a:t>
            </a:r>
          </a:p>
        </p:txBody>
      </p:sp>
    </p:spTree>
    <p:extLst>
      <p:ext uri="{BB962C8B-B14F-4D97-AF65-F5344CB8AC3E}">
        <p14:creationId xmlns:p14="http://schemas.microsoft.com/office/powerpoint/2010/main" val="39637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689457"/>
            <a:ext cx="9144000" cy="49859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Drinking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alcohol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correlated with increased rates of suicide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Now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evidence that suicide risk among alcoholics increases as they become older as well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fontAlgn="base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Suicide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rates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general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increase with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age.</a:t>
            </a:r>
          </a:p>
          <a:p>
            <a:pPr algn="just"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Life satisfaction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happiness vary widely both within 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among countries</a:t>
            </a:r>
          </a:p>
          <a:p>
            <a:pPr algn="just" fontAlgn="base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000" b="1" dirty="0"/>
              <a:t>Alcohol</a:t>
            </a:r>
            <a:r>
              <a:rPr lang="en-US" sz="2000" dirty="0"/>
              <a:t> is a tricky substance. It may cause our body to </a:t>
            </a:r>
            <a:r>
              <a:rPr lang="en-US" sz="2000" dirty="0" smtClean="0"/>
              <a:t>make </a:t>
            </a:r>
            <a:r>
              <a:rPr lang="en-US" sz="2000" dirty="0"/>
              <a:t>us feel </a:t>
            </a:r>
            <a:r>
              <a:rPr lang="en-US" sz="2000" dirty="0" smtClean="0"/>
              <a:t>relaxed, </a:t>
            </a:r>
            <a:r>
              <a:rPr lang="en-US" sz="2000" dirty="0"/>
              <a:t>but it's also classified as a depressant. </a:t>
            </a:r>
            <a:r>
              <a:rPr lang="en-US" sz="2000" dirty="0">
                <a:hlinkClick r:id="rId2"/>
              </a:rPr>
              <a:t>https://www.alcohol.org/guides/alcohol-fueled-emotions/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49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7036" y="1094582"/>
            <a:ext cx="4914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success manager: Angelica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Instructors: Grant and Dave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TAs: Cate, Phillip, and Kevin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Classmates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4" name="Picture 6" descr="Image result for northwestern school of professional studi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7" b="10356"/>
          <a:stretch/>
        </p:blipFill>
        <p:spPr bwMode="auto">
          <a:xfrm>
            <a:off x="644236" y="4560165"/>
            <a:ext cx="3248891" cy="134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409" y="1094582"/>
            <a:ext cx="3218890" cy="46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24569" y="3244334"/>
            <a:ext cx="629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IS NOT CAUSATION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Happiness and life ladder (life </a:t>
            </a:r>
            <a:r>
              <a:rPr lang="en-US" dirty="0"/>
              <a:t>s</a:t>
            </a:r>
            <a:r>
              <a:rPr lang="en-US" dirty="0" smtClean="0"/>
              <a:t>atisfaction)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40" y="849825"/>
            <a:ext cx="7194920" cy="4560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9167" y="1172257"/>
            <a:ext cx="3882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sklearn.metrics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mean_squared_error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r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_score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80196" y="4143651"/>
            <a:ext cx="3335482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Squared Error (MSE): 0.0302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R-squared (R</a:t>
            </a:r>
            <a:r>
              <a:rPr kumimoji="0" lang="en-US" altLang="en-US" sz="1600" b="1" i="0" u="none" strike="noStrike" cap="none" normalizeH="0" baseline="3000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 0.981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165229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satisfaction and happiness vary widely both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among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countries. It only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a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glimpse at the data to see that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people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 a wide spectrum of happiness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6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8" y="-272544"/>
            <a:ext cx="9144000" cy="1325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Dynamics of happiness change during </a:t>
            </a:r>
            <a:br>
              <a:rPr lang="en-US" sz="2400" dirty="0" smtClean="0"/>
            </a:br>
            <a:r>
              <a:rPr lang="en-US" sz="2400" dirty="0" smtClean="0"/>
              <a:t>2012 – 2017 years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44876"/>
          <a:stretch/>
        </p:blipFill>
        <p:spPr>
          <a:xfrm>
            <a:off x="124691" y="1097811"/>
            <a:ext cx="8880007" cy="43781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47" y="5476007"/>
            <a:ext cx="9081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Tiny difference in happiness index across twenty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most </a:t>
            </a:r>
          </a:p>
          <a:p>
            <a:pPr algn="just"/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developed countries in the world during 5 years.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5774" r="-10898"/>
          <a:stretch/>
        </p:blipFill>
        <p:spPr>
          <a:xfrm>
            <a:off x="1254215" y="1097811"/>
            <a:ext cx="8880007" cy="43781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97572"/>
          <a:stretch/>
        </p:blipFill>
        <p:spPr>
          <a:xfrm>
            <a:off x="959619" y="1097810"/>
            <a:ext cx="391202" cy="437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4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7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Happiness (male – female relationship)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25" y="978696"/>
            <a:ext cx="6974505" cy="4425527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08515" y="3912873"/>
            <a:ext cx="969817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MSE: 63.1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altLang="en-US" sz="1600" b="1" i="0" u="none" strike="noStrike" cap="none" normalizeH="0" baseline="3000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0.329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637" y="5059610"/>
            <a:ext cx="8167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&lt;&lt; 90%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Nevertheless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some correlation: </a:t>
            </a:r>
          </a:p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more females are happy, the more males feel happiness themselves.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341" y="5982940"/>
            <a:ext cx="7460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am pretty sure that it is extremely important conclusion!</a:t>
            </a:r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0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Happiness – alcohol: Complicated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172" y="876733"/>
            <a:ext cx="5933655" cy="3916507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58847" y="7972208"/>
            <a:ext cx="528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Squared Error (MSE): 1.5947892230894452 R-squared (R2 ): -0.007098066653168589 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03F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 [62]: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902034" y="3539860"/>
            <a:ext cx="1083630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MSE: 1.595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altLang="en-US" sz="1600" b="1" i="0" u="none" strike="noStrike" cap="none" normalizeH="0" baseline="3000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-0.007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855" y="5164282"/>
            <a:ext cx="8489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many, alcohol is described as a fun, social substance. Drinking alcohol can make people feel happy in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moment…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https://www.alcohol.org/guides/alcohol-fueled-emotions/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96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around the world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72" y="864942"/>
            <a:ext cx="6892120" cy="58575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09855" y="72050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Males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72321" y="729457"/>
            <a:ext cx="96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Females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17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2091</TotalTime>
  <Words>495</Words>
  <Application>Microsoft Office PowerPoint</Application>
  <PresentationFormat>On-screen Show (4:3)</PresentationFormat>
  <Paragraphs>123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Helvetica Neue</vt:lpstr>
      <vt:lpstr>Office Theme</vt:lpstr>
      <vt:lpstr>Happiness, alcohol, and suicide</vt:lpstr>
      <vt:lpstr>PowerPoint Presentation</vt:lpstr>
      <vt:lpstr>Happiness and life ladder (life satisfaction)</vt:lpstr>
      <vt:lpstr>Dynamics of happiness change during  2012 – 2017 years</vt:lpstr>
      <vt:lpstr>PowerPoint Presentation</vt:lpstr>
      <vt:lpstr>Happiness (male – female relationship)</vt:lpstr>
      <vt:lpstr>PowerPoint Presentation</vt:lpstr>
      <vt:lpstr>Happiness – alcohol: Complicated</vt:lpstr>
      <vt:lpstr>Suicide around the world</vt:lpstr>
      <vt:lpstr>Suicide rates in the United States</vt:lpstr>
      <vt:lpstr>Suicide around the world (male)</vt:lpstr>
      <vt:lpstr>Suicide around the world (female)</vt:lpstr>
      <vt:lpstr>Suicide around the world</vt:lpstr>
      <vt:lpstr>Suicide around the world and age</vt:lpstr>
      <vt:lpstr>Older adults: Risk factors</vt:lpstr>
      <vt:lpstr>Average suicide at 10–24 years old</vt:lpstr>
      <vt:lpstr>Alcohol—Suicide (male)</vt:lpstr>
      <vt:lpstr>Summary</vt:lpstr>
      <vt:lpstr>Acknowledgements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vzh1955.dim@gmail.com</dc:creator>
  <cp:lastModifiedBy>vzh1955.dim@gmail.com</cp:lastModifiedBy>
  <cp:revision>85</cp:revision>
  <dcterms:created xsi:type="dcterms:W3CDTF">2019-07-25T17:04:50Z</dcterms:created>
  <dcterms:modified xsi:type="dcterms:W3CDTF">2019-07-27T15:45:23Z</dcterms:modified>
</cp:coreProperties>
</file>